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30EE4-EA01-43AC-B88F-A1F2A8FC178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752C8-62B4-4ACB-A010-E5D0B950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472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113B-7DFB-43A4-9EBA-52855705AD71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472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1838-AB91-4EF6-8E43-12E29A3F87B3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3644" y="1485900"/>
            <a:ext cx="256857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8092-D143-4350-A5F8-6BB48D1F776A}" type="datetime1">
              <a:rPr lang="en-US" smtClean="0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67B0-E1C3-4CD9-AB40-876A1B99156B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24A0-8801-45C9-9C55-644C373114CA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354836"/>
            <a:ext cx="3378835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6103" y="2294635"/>
            <a:ext cx="5640070" cy="260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472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6573-7341-498F-8722-3E1A972645AB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2716" y="3279846"/>
            <a:ext cx="8474710" cy="8248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45"/>
              </a:spcBef>
            </a:pPr>
            <a:r>
              <a:rPr sz="2750" spc="80" dirty="0">
                <a:solidFill>
                  <a:srgbClr val="181717"/>
                </a:solidFill>
                <a:latin typeface="Verdana"/>
                <a:cs typeface="Verdana"/>
              </a:rPr>
              <a:t>GETTING</a:t>
            </a:r>
            <a:r>
              <a:rPr sz="2750" spc="-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181717"/>
                </a:solidFill>
                <a:latin typeface="Verdana"/>
                <a:cs typeface="Verdana"/>
              </a:rPr>
              <a:t>STARTED</a:t>
            </a:r>
            <a:r>
              <a:rPr sz="2750" spc="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181717"/>
                </a:solidFill>
                <a:latin typeface="Verdana"/>
                <a:cs typeface="Verdana"/>
              </a:rPr>
              <a:t>WITH</a:t>
            </a:r>
            <a:r>
              <a:rPr sz="2750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181717"/>
                </a:solidFill>
                <a:latin typeface="Verdana"/>
                <a:cs typeface="Verdana"/>
              </a:rPr>
              <a:t>JENKINS</a:t>
            </a:r>
            <a:r>
              <a:rPr sz="2750" spc="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181717"/>
                </a:solidFill>
                <a:latin typeface="Verdana"/>
                <a:cs typeface="Verdana"/>
              </a:rPr>
              <a:t>SCRIPTED </a:t>
            </a:r>
            <a:r>
              <a:rPr sz="2750" spc="60" dirty="0">
                <a:solidFill>
                  <a:srgbClr val="181717"/>
                </a:solidFill>
                <a:latin typeface="Verdana"/>
                <a:cs typeface="Verdana"/>
              </a:rPr>
              <a:t>PIPELINES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4" y="1393952"/>
            <a:ext cx="9088755" cy="1320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760"/>
              </a:spcBef>
            </a:pPr>
            <a:r>
              <a:rPr sz="4500" spc="-90" dirty="0">
                <a:solidFill>
                  <a:srgbClr val="181717"/>
                </a:solidFill>
                <a:latin typeface="Verdana"/>
                <a:cs typeface="Verdana"/>
              </a:rPr>
              <a:t>Building</a:t>
            </a:r>
            <a:r>
              <a:rPr sz="4500" spc="-41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114" dirty="0">
                <a:solidFill>
                  <a:srgbClr val="181717"/>
                </a:solidFill>
                <a:latin typeface="Verdana"/>
                <a:cs typeface="Verdana"/>
              </a:rPr>
              <a:t>a</a:t>
            </a:r>
            <a:r>
              <a:rPr sz="4500" spc="-420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65" dirty="0">
                <a:solidFill>
                  <a:srgbClr val="181717"/>
                </a:solidFill>
                <a:latin typeface="Verdana"/>
                <a:cs typeface="Verdana"/>
              </a:rPr>
              <a:t>Modern</a:t>
            </a:r>
            <a:r>
              <a:rPr sz="4500" spc="-40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95" dirty="0">
                <a:solidFill>
                  <a:srgbClr val="181717"/>
                </a:solidFill>
                <a:latin typeface="Verdana"/>
                <a:cs typeface="Verdana"/>
              </a:rPr>
              <a:t>CI/CD</a:t>
            </a:r>
            <a:r>
              <a:rPr sz="4500" spc="-425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50" dirty="0">
                <a:solidFill>
                  <a:srgbClr val="181717"/>
                </a:solidFill>
                <a:latin typeface="Verdana"/>
                <a:cs typeface="Verdana"/>
              </a:rPr>
              <a:t>Pipeline </a:t>
            </a:r>
            <a:r>
              <a:rPr sz="4500" spc="-80" dirty="0">
                <a:solidFill>
                  <a:srgbClr val="181717"/>
                </a:solidFill>
                <a:latin typeface="Verdana"/>
                <a:cs typeface="Verdana"/>
              </a:rPr>
              <a:t>with</a:t>
            </a:r>
            <a:r>
              <a:rPr sz="4500" spc="-434" dirty="0">
                <a:solidFill>
                  <a:srgbClr val="181717"/>
                </a:solidFill>
                <a:latin typeface="Verdana"/>
                <a:cs typeface="Verdana"/>
              </a:rPr>
              <a:t> </a:t>
            </a:r>
            <a:r>
              <a:rPr sz="4500" spc="-10" dirty="0">
                <a:solidFill>
                  <a:srgbClr val="181717"/>
                </a:solidFill>
                <a:latin typeface="Verdana"/>
                <a:cs typeface="Verdana"/>
              </a:rPr>
              <a:t>Jenkins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C9507-CDF1-CF11-CBCB-7EB6D5D942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44" y="483107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&lt;GitHub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Repository&gt;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44" y="1485900"/>
            <a:ext cx="2568575" cy="335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240" algn="l"/>
              </a:tabLst>
            </a:pPr>
            <a:r>
              <a:rPr sz="2000" spc="-25" dirty="0">
                <a:solidFill>
                  <a:srgbClr val="FFFFFF"/>
                </a:solidFill>
                <a:latin typeface="SimSun-ExtB"/>
                <a:cs typeface="SimSun-ExtB"/>
              </a:rPr>
              <a:t>├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──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&lt;Directory&gt;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  <a:tabLst>
                <a:tab pos="723265" algn="l"/>
                <a:tab pos="1488440" algn="l"/>
              </a:tabLst>
            </a:pPr>
            <a:r>
              <a:rPr sz="2000" spc="-50" dirty="0">
                <a:solidFill>
                  <a:srgbClr val="FFFFFF"/>
                </a:solidFill>
                <a:latin typeface="SimSun-ExtB"/>
                <a:cs typeface="SimSun-ExtB"/>
              </a:rPr>
              <a:t>│</a:t>
            </a:r>
            <a:r>
              <a:rPr sz="2000" dirty="0">
                <a:solidFill>
                  <a:srgbClr val="FFFFFF"/>
                </a:solidFill>
                <a:latin typeface="SimSun-ExtB"/>
                <a:cs typeface="SimSun-ExtB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SimSun-ExtB"/>
                <a:cs typeface="SimSun-ExtB"/>
              </a:rPr>
              <a:t>└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──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&lt;Files&gt;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777240" algn="l"/>
              </a:tabLst>
            </a:pPr>
            <a:r>
              <a:rPr sz="2000" spc="-25" dirty="0">
                <a:solidFill>
                  <a:srgbClr val="FFFFFF"/>
                </a:solidFill>
                <a:latin typeface="SimSun-ExtB"/>
                <a:cs typeface="SimSun-ExtB"/>
              </a:rPr>
              <a:t>├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──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README.md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  <a:tabLst>
                <a:tab pos="777240" algn="l"/>
              </a:tabLst>
            </a:pPr>
            <a:r>
              <a:rPr sz="2000" spc="-25" dirty="0">
                <a:solidFill>
                  <a:srgbClr val="FFFFFF"/>
                </a:solidFill>
                <a:latin typeface="SimSun-ExtB"/>
                <a:cs typeface="SimSun-ExtB"/>
              </a:rPr>
              <a:t>├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──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.gitignore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777240" algn="l"/>
              </a:tabLst>
            </a:pPr>
            <a:r>
              <a:rPr sz="2000" spc="-25" dirty="0">
                <a:solidFill>
                  <a:srgbClr val="FFFFFF"/>
                </a:solidFill>
                <a:latin typeface="SimSun-ExtB"/>
                <a:cs typeface="SimSun-ExtB"/>
              </a:rPr>
              <a:t>├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──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Config.yaml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  <a:tabLst>
                <a:tab pos="777240" algn="l"/>
              </a:tabLst>
            </a:pPr>
            <a:r>
              <a:rPr sz="2000" spc="-25" dirty="0">
                <a:solidFill>
                  <a:srgbClr val="FFFFFF"/>
                </a:solidFill>
                <a:latin typeface="SimSun-ExtB"/>
                <a:cs typeface="SimSun-ExtB"/>
              </a:rPr>
              <a:t>├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──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Dockerfile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9643" y="1473708"/>
            <a:ext cx="2064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400" spc="60" dirty="0">
                <a:latin typeface="Lucida Sans Unicode"/>
                <a:cs typeface="Lucida Sans Unicode"/>
              </a:rPr>
              <a:t>◀</a:t>
            </a:r>
            <a:r>
              <a:rPr sz="1400" dirty="0">
                <a:latin typeface="Lucida Sans Unicode"/>
                <a:cs typeface="Lucida Sans Unicode"/>
              </a:rPr>
              <a:t>	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9643" y="4774692"/>
            <a:ext cx="1352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400" spc="60" dirty="0">
                <a:latin typeface="Lucida Sans Unicode"/>
                <a:cs typeface="Lucida Sans Unicode"/>
              </a:rPr>
              <a:t>◀</a:t>
            </a:r>
            <a:r>
              <a:rPr sz="1400" dirty="0">
                <a:latin typeface="Lucida Sans Unicode"/>
                <a:cs typeface="Lucida Sans Unicode"/>
              </a:rPr>
              <a:t>	</a:t>
            </a:r>
            <a:r>
              <a:rPr sz="2000" spc="-10" dirty="0">
                <a:latin typeface="Calibri"/>
                <a:cs typeface="Calibri"/>
              </a:rPr>
              <a:t>Dockerfile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03F1-2CBE-AB56-D1CC-CBB62F22EA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44" y="483107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&lt;GitHub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Repository&gt;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240" algn="l"/>
              </a:tabLst>
            </a:pPr>
            <a:r>
              <a:rPr spc="-25" dirty="0">
                <a:latin typeface="SimSun-ExtB"/>
                <a:cs typeface="SimSun-ExtB"/>
              </a:rPr>
              <a:t>├</a:t>
            </a:r>
            <a:r>
              <a:rPr spc="-25" dirty="0">
                <a:latin typeface="Times New Roman"/>
                <a:cs typeface="Times New Roman"/>
              </a:rPr>
              <a:t>──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&lt;Directory&gt;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  <a:tabLst>
                <a:tab pos="723265" algn="l"/>
                <a:tab pos="1488440" algn="l"/>
              </a:tabLst>
            </a:pPr>
            <a:r>
              <a:rPr spc="-50" dirty="0">
                <a:latin typeface="SimSun-ExtB"/>
                <a:cs typeface="SimSun-ExtB"/>
              </a:rPr>
              <a:t>│</a:t>
            </a:r>
            <a:r>
              <a:rPr dirty="0">
                <a:latin typeface="SimSun-ExtB"/>
                <a:cs typeface="SimSun-ExtB"/>
              </a:rPr>
              <a:t>	</a:t>
            </a:r>
            <a:r>
              <a:rPr spc="-25" dirty="0">
                <a:latin typeface="SimSun-ExtB"/>
                <a:cs typeface="SimSun-ExtB"/>
              </a:rPr>
              <a:t>└</a:t>
            </a:r>
            <a:r>
              <a:rPr spc="-25" dirty="0">
                <a:latin typeface="Times New Roman"/>
                <a:cs typeface="Times New Roman"/>
              </a:rPr>
              <a:t>──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&lt;Files&gt;</a:t>
            </a: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777240" algn="l"/>
              </a:tabLst>
            </a:pPr>
            <a:r>
              <a:rPr spc="-25" dirty="0">
                <a:latin typeface="SimSun-ExtB"/>
                <a:cs typeface="SimSun-ExtB"/>
              </a:rPr>
              <a:t>├</a:t>
            </a:r>
            <a:r>
              <a:rPr spc="-25" dirty="0">
                <a:latin typeface="Times New Roman"/>
                <a:cs typeface="Times New Roman"/>
              </a:rPr>
              <a:t>──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README.md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  <a:tabLst>
                <a:tab pos="777240" algn="l"/>
              </a:tabLst>
            </a:pPr>
            <a:r>
              <a:rPr spc="-25" dirty="0">
                <a:latin typeface="SimSun-ExtB"/>
                <a:cs typeface="SimSun-ExtB"/>
              </a:rPr>
              <a:t>├</a:t>
            </a:r>
            <a:r>
              <a:rPr spc="-25" dirty="0">
                <a:latin typeface="Times New Roman"/>
                <a:cs typeface="Times New Roman"/>
              </a:rPr>
              <a:t>──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.gitignore</a:t>
            </a:r>
          </a:p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777240" algn="l"/>
              </a:tabLst>
            </a:pPr>
            <a:r>
              <a:rPr spc="-25" dirty="0">
                <a:latin typeface="SimSun-ExtB"/>
                <a:cs typeface="SimSun-ExtB"/>
              </a:rPr>
              <a:t>├</a:t>
            </a:r>
            <a:r>
              <a:rPr spc="-25" dirty="0">
                <a:latin typeface="Times New Roman"/>
                <a:cs typeface="Times New Roman"/>
              </a:rPr>
              <a:t>──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Config.yaml</a:t>
            </a: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pc="-50" dirty="0"/>
              <a:t>…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  <a:tabLst>
                <a:tab pos="777240" algn="l"/>
              </a:tabLst>
            </a:pPr>
            <a:r>
              <a:rPr spc="-25" dirty="0">
                <a:latin typeface="SimSun-ExtB"/>
                <a:cs typeface="SimSun-ExtB"/>
              </a:rPr>
              <a:t>├</a:t>
            </a:r>
            <a:r>
              <a:rPr spc="-25" dirty="0">
                <a:latin typeface="Times New Roman"/>
                <a:cs typeface="Times New Roman"/>
              </a:rPr>
              <a:t>──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Dockerfile</a:t>
            </a: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777240" algn="l"/>
              </a:tabLst>
            </a:pPr>
            <a:r>
              <a:rPr spc="-25" dirty="0">
                <a:latin typeface="SimSun-ExtB"/>
                <a:cs typeface="SimSun-ExtB"/>
              </a:rPr>
              <a:t>├</a:t>
            </a:r>
            <a:r>
              <a:rPr spc="-25" dirty="0">
                <a:latin typeface="Times New Roman"/>
                <a:cs typeface="Times New Roman"/>
              </a:rPr>
              <a:t>──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Jenkinsfile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9643" y="1473708"/>
            <a:ext cx="2064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400" spc="60" dirty="0">
                <a:latin typeface="Lucida Sans Unicode"/>
                <a:cs typeface="Lucida Sans Unicode"/>
              </a:rPr>
              <a:t>◀</a:t>
            </a:r>
            <a:r>
              <a:rPr sz="1400" dirty="0">
                <a:latin typeface="Lucida Sans Unicode"/>
                <a:cs typeface="Lucida Sans Unicode"/>
              </a:rPr>
              <a:t>	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9643" y="4774692"/>
            <a:ext cx="2630805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400" spc="60" dirty="0">
                <a:latin typeface="Lucida Sans Unicode"/>
                <a:cs typeface="Lucida Sans Unicode"/>
              </a:rPr>
              <a:t>◀</a:t>
            </a:r>
            <a:r>
              <a:rPr sz="1400" dirty="0">
                <a:latin typeface="Lucida Sans Unicode"/>
                <a:cs typeface="Lucida Sans Unicode"/>
              </a:rPr>
              <a:t>	</a:t>
            </a:r>
            <a:r>
              <a:rPr sz="2000" spc="-10" dirty="0">
                <a:latin typeface="Calibri"/>
                <a:cs typeface="Calibri"/>
              </a:rPr>
              <a:t>Dockerfile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  <a:tabLst>
                <a:tab pos="296545" algn="l"/>
              </a:tabLst>
            </a:pPr>
            <a:r>
              <a:rPr sz="1400" spc="60" dirty="0">
                <a:latin typeface="Lucida Sans Unicode"/>
                <a:cs typeface="Lucida Sans Unicode"/>
              </a:rPr>
              <a:t>◀</a:t>
            </a:r>
            <a:r>
              <a:rPr sz="1400" dirty="0">
                <a:latin typeface="Lucida Sans Unicode"/>
                <a:cs typeface="Lucida Sans Unicode"/>
              </a:rPr>
              <a:t>	</a:t>
            </a:r>
            <a:r>
              <a:rPr sz="2000" dirty="0">
                <a:latin typeface="Calibri"/>
                <a:cs typeface="Calibri"/>
              </a:rPr>
              <a:t>Scripted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Pipeline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6604-B610-5CBE-B4C2-EF5932EA76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281713" y="0"/>
              <a:ext cx="7910830" cy="495300"/>
            </a:xfrm>
            <a:custGeom>
              <a:avLst/>
              <a:gdLst/>
              <a:ahLst/>
              <a:cxnLst/>
              <a:rect l="l" t="t" r="r" b="b"/>
              <a:pathLst>
                <a:path w="7910830" h="495300">
                  <a:moveTo>
                    <a:pt x="0" y="495186"/>
                  </a:moveTo>
                  <a:lnTo>
                    <a:pt x="7910286" y="495186"/>
                  </a:lnTo>
                  <a:lnTo>
                    <a:pt x="7910286" y="0"/>
                  </a:lnTo>
                  <a:lnTo>
                    <a:pt x="0" y="0"/>
                  </a:lnTo>
                  <a:lnTo>
                    <a:pt x="0" y="495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8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549907"/>
            <a:ext cx="4293235" cy="202183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69900" marR="2443480" indent="-457200">
              <a:lnSpc>
                <a:spcPct val="131500"/>
              </a:lnSpc>
              <a:spcBef>
                <a:spcPts val="65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pipeline</a:t>
            </a:r>
            <a:r>
              <a:rPr sz="20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agent</a:t>
            </a:r>
            <a:r>
              <a:rPr sz="2000" spc="-25" dirty="0">
                <a:solidFill>
                  <a:srgbClr val="F2F2F2"/>
                </a:solidFill>
                <a:latin typeface="Courier New"/>
                <a:cs typeface="Courier New"/>
              </a:rPr>
              <a:t> any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stages</a:t>
            </a:r>
            <a:r>
              <a:rPr sz="20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 marR="5080" indent="-457200">
              <a:lnSpc>
                <a:spcPts val="3190"/>
              </a:lnSpc>
              <a:spcBef>
                <a:spcPts val="5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stage('Hello</a:t>
            </a:r>
            <a:r>
              <a:rPr sz="2000" spc="-6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World’)</a:t>
            </a:r>
            <a:r>
              <a:rPr sz="20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steps</a:t>
            </a:r>
            <a:r>
              <a:rPr sz="20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3561587"/>
            <a:ext cx="4597400" cy="20193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echo</a:t>
            </a:r>
            <a:r>
              <a:rPr sz="20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'Hello</a:t>
            </a:r>
            <a:r>
              <a:rPr sz="20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2F2F2"/>
                </a:solidFill>
                <a:latin typeface="Courier New"/>
                <a:cs typeface="Courier New"/>
              </a:rPr>
              <a:t>World’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95"/>
              </a:spcBef>
            </a:pP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07771"/>
            <a:ext cx="1104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Jenkinsfile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D6A989-7281-98BD-3EF2-40D31995E2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281713" y="0"/>
              <a:ext cx="7910830" cy="495300"/>
            </a:xfrm>
            <a:custGeom>
              <a:avLst/>
              <a:gdLst/>
              <a:ahLst/>
              <a:cxnLst/>
              <a:rect l="l" t="t" r="r" b="b"/>
              <a:pathLst>
                <a:path w="7910830" h="495300">
                  <a:moveTo>
                    <a:pt x="0" y="495186"/>
                  </a:moveTo>
                  <a:lnTo>
                    <a:pt x="7910286" y="495186"/>
                  </a:lnTo>
                  <a:lnTo>
                    <a:pt x="7910286" y="0"/>
                  </a:lnTo>
                  <a:lnTo>
                    <a:pt x="0" y="0"/>
                  </a:lnTo>
                  <a:lnTo>
                    <a:pt x="0" y="495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8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354836"/>
            <a:ext cx="3378835" cy="2019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1529080" indent="-457200">
              <a:lnSpc>
                <a:spcPct val="131000"/>
              </a:lnSpc>
              <a:spcBef>
                <a:spcPts val="50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pipeline</a:t>
            </a:r>
            <a:r>
              <a:rPr sz="20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agent</a:t>
            </a:r>
            <a:r>
              <a:rPr sz="2000" spc="-25" dirty="0">
                <a:solidFill>
                  <a:srgbClr val="F2F2F2"/>
                </a:solidFill>
                <a:latin typeface="Courier New"/>
                <a:cs typeface="Courier New"/>
              </a:rPr>
              <a:t> any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stages</a:t>
            </a:r>
            <a:r>
              <a:rPr sz="20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 marR="5080" indent="-457200">
              <a:lnSpc>
                <a:spcPts val="3220"/>
              </a:lnSpc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stage(‘Build’)</a:t>
            </a:r>
            <a:r>
              <a:rPr sz="2000" spc="-8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steps</a:t>
            </a:r>
            <a:r>
              <a:rPr sz="2000" spc="-25" dirty="0">
                <a:solidFill>
                  <a:srgbClr val="F2F2F2"/>
                </a:solidFill>
                <a:latin typeface="Courier New"/>
                <a:cs typeface="Courier New"/>
              </a:rPr>
              <a:t> {…}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3360419"/>
            <a:ext cx="3531235" cy="24244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384300" marR="5080" indent="-152400">
              <a:lnSpc>
                <a:spcPts val="3190"/>
              </a:lnSpc>
              <a:spcBef>
                <a:spcPts val="145"/>
              </a:spcBef>
            </a:pP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stage(‘Test’)</a:t>
            </a:r>
            <a:r>
              <a:rPr sz="2000" spc="-6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{ </a:t>
            </a:r>
            <a:r>
              <a:rPr sz="2000" dirty="0">
                <a:solidFill>
                  <a:srgbClr val="F2F2F2"/>
                </a:solidFill>
                <a:latin typeface="Courier New"/>
                <a:cs typeface="Courier New"/>
              </a:rPr>
              <a:t>steps</a:t>
            </a:r>
            <a:r>
              <a:rPr sz="2000" spc="-25" dirty="0">
                <a:solidFill>
                  <a:srgbClr val="F2F2F2"/>
                </a:solidFill>
                <a:latin typeface="Courier New"/>
                <a:cs typeface="Courier New"/>
              </a:rPr>
              <a:t> {…}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07771"/>
            <a:ext cx="1104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Jenkinsfile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8E2243-F5F8-52A4-0DCC-575EC96F9D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643" rIns="0" bIns="0" rtlCol="0">
            <a:spAutoFit/>
          </a:bodyPr>
          <a:lstStyle/>
          <a:p>
            <a:pPr marL="131826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0340" y="3102355"/>
            <a:ext cx="4745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ED7D31"/>
                </a:solidFill>
                <a:latin typeface="Calibri"/>
                <a:cs typeface="Calibri"/>
              </a:rPr>
              <a:t>Run</a:t>
            </a:r>
            <a:r>
              <a:rPr sz="2400" spc="-70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/>
                <a:cs typeface="Calibri"/>
              </a:rPr>
              <a:t>Hello</a:t>
            </a:r>
            <a:r>
              <a:rPr sz="2400" spc="-60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/>
                <a:cs typeface="Calibri"/>
              </a:rPr>
              <a:t>World</a:t>
            </a:r>
            <a:r>
              <a:rPr sz="2400" spc="-60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/>
                <a:cs typeface="Calibri"/>
              </a:rPr>
              <a:t>Scripted</a:t>
            </a:r>
            <a:r>
              <a:rPr sz="2400" spc="-55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/>
                <a:cs typeface="Calibri"/>
              </a:rPr>
              <a:t>Pipeline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25903-BC31-243A-30B6-A6C7EFBDE1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0338" y="1980691"/>
            <a:ext cx="4617085" cy="26041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Introduced</a:t>
            </a:r>
            <a:r>
              <a:rPr sz="2400" spc="-8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Scripted</a:t>
            </a:r>
            <a:r>
              <a:rPr sz="2400" spc="-7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Pipelines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Pipelines</a:t>
            </a:r>
            <a:r>
              <a:rPr sz="2400" spc="-15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472C4"/>
                </a:solidFill>
                <a:latin typeface="Verdana"/>
                <a:cs typeface="Verdana"/>
              </a:rPr>
              <a:t>vs</a:t>
            </a:r>
            <a:r>
              <a:rPr sz="2400" spc="-15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Freestyle</a:t>
            </a:r>
            <a:r>
              <a:rPr sz="2400" spc="-15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4472C4"/>
                </a:solidFill>
                <a:latin typeface="Verdana"/>
                <a:cs typeface="Verdana"/>
              </a:rPr>
              <a:t>Job</a:t>
            </a:r>
            <a:endParaRPr sz="2400">
              <a:latin typeface="Verdana"/>
              <a:cs typeface="Verdana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4472C4"/>
                </a:solidFill>
                <a:latin typeface="Verdana"/>
                <a:cs typeface="Verdana"/>
              </a:rPr>
              <a:t>Generating</a:t>
            </a:r>
            <a:r>
              <a:rPr sz="2400" spc="-14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Pipeline</a:t>
            </a:r>
            <a:r>
              <a:rPr sz="2400" spc="-12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4472C4"/>
                </a:solidFill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Anatomy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472C4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Jenkinsfile</a:t>
            </a:r>
            <a:endParaRPr sz="2400">
              <a:latin typeface="Verdana"/>
              <a:cs typeface="Verdana"/>
            </a:endParaRPr>
          </a:p>
          <a:p>
            <a:pPr marL="240029" indent="-227329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Setup</a:t>
            </a:r>
            <a:r>
              <a:rPr sz="2400" spc="-6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GitHub</a:t>
            </a:r>
            <a:r>
              <a:rPr sz="2400" spc="-6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Integration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Documentation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587" rIns="0" bIns="0" rtlCol="0">
            <a:spAutoFit/>
          </a:bodyPr>
          <a:lstStyle/>
          <a:p>
            <a:pPr marL="10001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DDDA8-9D9C-70A6-E898-8DBAFE8EF4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0338" y="2236724"/>
            <a:ext cx="4447540" cy="20040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Scripted</a:t>
            </a:r>
            <a:r>
              <a:rPr sz="2400" spc="-8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Pipelines</a:t>
            </a:r>
            <a:r>
              <a:rPr sz="2400" spc="-8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472C4"/>
                </a:solidFill>
                <a:latin typeface="Calibri"/>
                <a:cs typeface="Calibri"/>
              </a:rPr>
              <a:t>101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Configure</a:t>
            </a:r>
            <a:r>
              <a:rPr sz="2400" spc="-8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Integration</a:t>
            </a:r>
            <a:r>
              <a:rPr sz="2400" spc="-8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with</a:t>
            </a:r>
            <a:r>
              <a:rPr sz="2400" spc="-8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GitHub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Scripted</a:t>
            </a:r>
            <a:r>
              <a:rPr sz="2400" spc="-8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Pipeline</a:t>
            </a:r>
            <a:r>
              <a:rPr sz="2400" spc="-8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Documentation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Run</a:t>
            </a:r>
            <a:r>
              <a:rPr sz="2400" spc="-5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Sample</a:t>
            </a:r>
            <a:r>
              <a:rPr sz="2400" spc="-4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2C4"/>
                </a:solidFill>
                <a:latin typeface="Calibri"/>
                <a:cs typeface="Calibri"/>
              </a:rPr>
              <a:t>Scripted</a:t>
            </a:r>
            <a:r>
              <a:rPr sz="2400" spc="-5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Pipeline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587" rIns="0" bIns="0" rtlCol="0">
            <a:spAutoFit/>
          </a:bodyPr>
          <a:lstStyle/>
          <a:p>
            <a:pPr marL="10090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E01B3-3DDE-BBE8-EC58-9B2CCCE132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496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Course</a:t>
            </a:r>
            <a:r>
              <a:rPr sz="4400" spc="-17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Pipeline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714629" y="2385099"/>
            <a:ext cx="7714615" cy="3606800"/>
            <a:chOff x="3714629" y="2385099"/>
            <a:chExt cx="7714615" cy="3606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629" y="3095623"/>
              <a:ext cx="1725851" cy="1238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5733" y="3067050"/>
              <a:ext cx="1323053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7082" y="4077471"/>
              <a:ext cx="1660600" cy="19141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34127" y="2385110"/>
              <a:ext cx="4634230" cy="2712085"/>
            </a:xfrm>
            <a:custGeom>
              <a:avLst/>
              <a:gdLst/>
              <a:ahLst/>
              <a:cxnLst/>
              <a:rect l="l" t="t" r="r" b="b"/>
              <a:pathLst>
                <a:path w="4634230" h="2712085">
                  <a:moveTo>
                    <a:pt x="1597063" y="38100"/>
                  </a:moveTo>
                  <a:lnTo>
                    <a:pt x="1584363" y="31750"/>
                  </a:lnTo>
                  <a:lnTo>
                    <a:pt x="1520863" y="0"/>
                  </a:lnTo>
                  <a:lnTo>
                    <a:pt x="1520863" y="31750"/>
                  </a:lnTo>
                  <a:lnTo>
                    <a:pt x="795350" y="31750"/>
                  </a:lnTo>
                  <a:lnTo>
                    <a:pt x="795350" y="1323289"/>
                  </a:lnTo>
                  <a:lnTo>
                    <a:pt x="6350" y="1323289"/>
                  </a:lnTo>
                  <a:lnTo>
                    <a:pt x="0" y="1323289"/>
                  </a:lnTo>
                  <a:lnTo>
                    <a:pt x="0" y="1335989"/>
                  </a:lnTo>
                  <a:lnTo>
                    <a:pt x="6350" y="1335989"/>
                  </a:lnTo>
                  <a:lnTo>
                    <a:pt x="795350" y="1335989"/>
                  </a:lnTo>
                  <a:lnTo>
                    <a:pt x="795350" y="2680246"/>
                  </a:lnTo>
                  <a:lnTo>
                    <a:pt x="1520863" y="2680246"/>
                  </a:lnTo>
                  <a:lnTo>
                    <a:pt x="1520863" y="2711996"/>
                  </a:lnTo>
                  <a:lnTo>
                    <a:pt x="1584363" y="2680246"/>
                  </a:lnTo>
                  <a:lnTo>
                    <a:pt x="1597063" y="2673896"/>
                  </a:lnTo>
                  <a:lnTo>
                    <a:pt x="1584363" y="2667546"/>
                  </a:lnTo>
                  <a:lnTo>
                    <a:pt x="1520863" y="2635796"/>
                  </a:lnTo>
                  <a:lnTo>
                    <a:pt x="1520863" y="2667546"/>
                  </a:lnTo>
                  <a:lnTo>
                    <a:pt x="808050" y="2667546"/>
                  </a:lnTo>
                  <a:lnTo>
                    <a:pt x="808050" y="1335989"/>
                  </a:lnTo>
                  <a:lnTo>
                    <a:pt x="808050" y="1329639"/>
                  </a:lnTo>
                  <a:lnTo>
                    <a:pt x="808050" y="1323289"/>
                  </a:lnTo>
                  <a:lnTo>
                    <a:pt x="808050" y="44450"/>
                  </a:lnTo>
                  <a:lnTo>
                    <a:pt x="1520863" y="44450"/>
                  </a:lnTo>
                  <a:lnTo>
                    <a:pt x="1520863" y="76200"/>
                  </a:lnTo>
                  <a:lnTo>
                    <a:pt x="1584363" y="44450"/>
                  </a:lnTo>
                  <a:lnTo>
                    <a:pt x="1597063" y="38100"/>
                  </a:lnTo>
                  <a:close/>
                </a:path>
                <a:path w="4634230" h="2712085">
                  <a:moveTo>
                    <a:pt x="4633798" y="1329639"/>
                  </a:moveTo>
                  <a:lnTo>
                    <a:pt x="4621098" y="1323289"/>
                  </a:lnTo>
                  <a:lnTo>
                    <a:pt x="4557598" y="1291539"/>
                  </a:lnTo>
                  <a:lnTo>
                    <a:pt x="4557598" y="1323289"/>
                  </a:lnTo>
                  <a:lnTo>
                    <a:pt x="3984701" y="1323289"/>
                  </a:lnTo>
                  <a:lnTo>
                    <a:pt x="3984701" y="44450"/>
                  </a:lnTo>
                  <a:lnTo>
                    <a:pt x="3984701" y="38100"/>
                  </a:lnTo>
                  <a:lnTo>
                    <a:pt x="3984701" y="31750"/>
                  </a:lnTo>
                  <a:lnTo>
                    <a:pt x="3322917" y="31750"/>
                  </a:lnTo>
                  <a:lnTo>
                    <a:pt x="3322917" y="44450"/>
                  </a:lnTo>
                  <a:lnTo>
                    <a:pt x="3972001" y="44450"/>
                  </a:lnTo>
                  <a:lnTo>
                    <a:pt x="3972001" y="1323289"/>
                  </a:lnTo>
                  <a:lnTo>
                    <a:pt x="3972001" y="1335989"/>
                  </a:lnTo>
                  <a:lnTo>
                    <a:pt x="3972001" y="2667546"/>
                  </a:lnTo>
                  <a:lnTo>
                    <a:pt x="3322917" y="2667546"/>
                  </a:lnTo>
                  <a:lnTo>
                    <a:pt x="3322917" y="2680246"/>
                  </a:lnTo>
                  <a:lnTo>
                    <a:pt x="3984701" y="2680246"/>
                  </a:lnTo>
                  <a:lnTo>
                    <a:pt x="3984701" y="2673896"/>
                  </a:lnTo>
                  <a:lnTo>
                    <a:pt x="3984701" y="2667546"/>
                  </a:lnTo>
                  <a:lnTo>
                    <a:pt x="3984701" y="1335989"/>
                  </a:lnTo>
                  <a:lnTo>
                    <a:pt x="4557598" y="1335989"/>
                  </a:lnTo>
                  <a:lnTo>
                    <a:pt x="4557598" y="1367739"/>
                  </a:lnTo>
                  <a:lnTo>
                    <a:pt x="4621098" y="1335989"/>
                  </a:lnTo>
                  <a:lnTo>
                    <a:pt x="4633798" y="1329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25448" y="2851824"/>
            <a:ext cx="2865755" cy="1725930"/>
            <a:chOff x="725448" y="2851824"/>
            <a:chExt cx="2865755" cy="172593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48" y="2851824"/>
              <a:ext cx="1725851" cy="17258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1299" y="3676651"/>
              <a:ext cx="1139825" cy="76200"/>
            </a:xfrm>
            <a:custGeom>
              <a:avLst/>
              <a:gdLst/>
              <a:ahLst/>
              <a:cxnLst/>
              <a:rect l="l" t="t" r="r" b="b"/>
              <a:pathLst>
                <a:path w="1139825" h="76200">
                  <a:moveTo>
                    <a:pt x="1063425" y="44449"/>
                  </a:moveTo>
                  <a:lnTo>
                    <a:pt x="1063425" y="76200"/>
                  </a:lnTo>
                  <a:lnTo>
                    <a:pt x="1126925" y="44450"/>
                  </a:lnTo>
                  <a:lnTo>
                    <a:pt x="1063425" y="44449"/>
                  </a:lnTo>
                  <a:close/>
                </a:path>
                <a:path w="1139825" h="76200">
                  <a:moveTo>
                    <a:pt x="1063425" y="31749"/>
                  </a:moveTo>
                  <a:lnTo>
                    <a:pt x="1063425" y="44449"/>
                  </a:lnTo>
                  <a:lnTo>
                    <a:pt x="1076125" y="44450"/>
                  </a:lnTo>
                  <a:lnTo>
                    <a:pt x="1076125" y="31750"/>
                  </a:lnTo>
                  <a:lnTo>
                    <a:pt x="1063425" y="31749"/>
                  </a:lnTo>
                  <a:close/>
                </a:path>
                <a:path w="1139825" h="76200">
                  <a:moveTo>
                    <a:pt x="1063425" y="0"/>
                  </a:moveTo>
                  <a:lnTo>
                    <a:pt x="1063425" y="31749"/>
                  </a:lnTo>
                  <a:lnTo>
                    <a:pt x="1076125" y="31750"/>
                  </a:lnTo>
                  <a:lnTo>
                    <a:pt x="1076125" y="44450"/>
                  </a:lnTo>
                  <a:lnTo>
                    <a:pt x="1126928" y="44448"/>
                  </a:lnTo>
                  <a:lnTo>
                    <a:pt x="1139625" y="38100"/>
                  </a:lnTo>
                  <a:lnTo>
                    <a:pt x="1063425" y="0"/>
                  </a:lnTo>
                  <a:close/>
                </a:path>
                <a:path w="1139825" h="76200">
                  <a:moveTo>
                    <a:pt x="0" y="31748"/>
                  </a:moveTo>
                  <a:lnTo>
                    <a:pt x="0" y="44448"/>
                  </a:lnTo>
                  <a:lnTo>
                    <a:pt x="1063425" y="44449"/>
                  </a:lnTo>
                  <a:lnTo>
                    <a:pt x="1063425" y="31749"/>
                  </a:lnTo>
                  <a:lnTo>
                    <a:pt x="0" y="31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6107" y="1560275"/>
            <a:ext cx="1405333" cy="172584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2102A3-B594-5F63-8C73-0D60F30873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671" y="4142739"/>
            <a:ext cx="3729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Setting</a:t>
            </a:r>
            <a:r>
              <a:rPr sz="400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Up</a:t>
            </a:r>
            <a:r>
              <a:rPr sz="40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Jenkins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9273" y="4838700"/>
            <a:ext cx="3493135" cy="1284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Setting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configuring</a:t>
            </a:r>
            <a:endParaRPr sz="2000">
              <a:latin typeface="Verdana"/>
              <a:cs typeface="Verdana"/>
            </a:endParaRPr>
          </a:p>
          <a:p>
            <a:pPr marL="744220" indent="-3429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744220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GitHub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Scripted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Pipelines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Plugin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892" y="774545"/>
            <a:ext cx="2208212" cy="30477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6D9B9-4A58-DA10-FDCD-68D524B48B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9961" y="1705356"/>
            <a:ext cx="4951095" cy="291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6415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6415" algn="l"/>
              </a:tabLst>
            </a:pPr>
            <a:r>
              <a:rPr sz="2600" dirty="0">
                <a:solidFill>
                  <a:srgbClr val="4472C4"/>
                </a:solidFill>
                <a:latin typeface="Calibri"/>
                <a:cs typeface="Calibri"/>
              </a:rPr>
              <a:t>Freestyle</a:t>
            </a:r>
            <a:r>
              <a:rPr sz="2600" spc="-13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472C4"/>
                </a:solidFill>
                <a:latin typeface="Calibri"/>
                <a:cs typeface="Calibri"/>
              </a:rPr>
              <a:t>Jobs</a:t>
            </a:r>
            <a:endParaRPr sz="2600">
              <a:latin typeface="Calibri"/>
              <a:cs typeface="Calibri"/>
            </a:endParaRPr>
          </a:p>
          <a:p>
            <a:pPr marL="2442210" marR="5080" indent="167640" algn="r">
              <a:lnSpc>
                <a:spcPct val="133000"/>
              </a:lnSpc>
              <a:spcBef>
                <a:spcPts val="1655"/>
              </a:spcBef>
            </a:pPr>
            <a:r>
              <a:rPr sz="2000" dirty="0">
                <a:latin typeface="Calibri"/>
                <a:cs typeface="Calibri"/>
              </a:rPr>
              <a:t>Configure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GUI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tracked</a:t>
            </a:r>
            <a:endParaRPr sz="2000">
              <a:latin typeface="Calibri"/>
              <a:cs typeface="Calibri"/>
            </a:endParaRPr>
          </a:p>
          <a:p>
            <a:pPr marL="12700" marR="5715" indent="1570990" algn="r">
              <a:lnSpc>
                <a:spcPct val="131500"/>
              </a:lnSpc>
              <a:spcBef>
                <a:spcPts val="35"/>
              </a:spcBef>
            </a:pPr>
            <a:r>
              <a:rPr sz="2000" dirty="0">
                <a:latin typeface="Calibri"/>
                <a:cs typeface="Calibri"/>
              </a:rPr>
              <a:t>Need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recreate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migrate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separate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pipeline </a:t>
            </a:r>
            <a:r>
              <a:rPr sz="2000" dirty="0">
                <a:latin typeface="Calibri"/>
                <a:cs typeface="Calibri"/>
              </a:rPr>
              <a:t>Creating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configuring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freestyle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all</a:t>
            </a:r>
            <a:endParaRPr sz="2000">
              <a:latin typeface="Calibri"/>
              <a:cs typeface="Calibri"/>
            </a:endParaRPr>
          </a:p>
          <a:p>
            <a:pPr marR="6350" algn="r">
              <a:lnSpc>
                <a:spcPts val="2090"/>
              </a:lnSpc>
            </a:pPr>
            <a:r>
              <a:rPr sz="2000" spc="-10" dirty="0">
                <a:latin typeface="Calibri"/>
                <a:cs typeface="Calibri"/>
              </a:rPr>
              <a:t>manual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1805" y="1705356"/>
            <a:ext cx="4460875" cy="264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472C4"/>
                </a:solidFill>
                <a:latin typeface="Calibri"/>
                <a:cs typeface="Calibri"/>
              </a:rPr>
              <a:t>Scripted</a:t>
            </a:r>
            <a:r>
              <a:rPr sz="2600" spc="-10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472C4"/>
                </a:solidFill>
                <a:latin typeface="Calibri"/>
                <a:cs typeface="Calibri"/>
              </a:rPr>
              <a:t>Pipelines</a:t>
            </a:r>
            <a:endParaRPr sz="2600">
              <a:latin typeface="Calibri"/>
              <a:cs typeface="Calibri"/>
            </a:endParaRPr>
          </a:p>
          <a:p>
            <a:pPr marL="12700" marR="1339850">
              <a:lnSpc>
                <a:spcPct val="133000"/>
              </a:lnSpc>
              <a:spcBef>
                <a:spcPts val="1655"/>
              </a:spcBef>
            </a:pPr>
            <a:r>
              <a:rPr sz="2000" dirty="0">
                <a:latin typeface="Calibri"/>
                <a:cs typeface="Calibri"/>
              </a:rPr>
              <a:t>Configure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Code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tracked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SCM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Import/Export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3220"/>
              </a:lnSpc>
            </a:pPr>
            <a:r>
              <a:rPr sz="2000" dirty="0">
                <a:latin typeface="Calibri"/>
                <a:cs typeface="Calibri"/>
              </a:rPr>
              <a:t>Pipelines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parameterized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reused </a:t>
            </a:r>
            <a:r>
              <a:rPr sz="2000" dirty="0">
                <a:latin typeface="Calibri"/>
                <a:cs typeface="Calibri"/>
              </a:rPr>
              <a:t>Pipelines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automatically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1744" y="516636"/>
            <a:ext cx="7840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Freestyle</a:t>
            </a:r>
            <a:r>
              <a:rPr sz="4400" spc="-12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Jobs</a:t>
            </a:r>
            <a:r>
              <a:rPr sz="4400" spc="-12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vs</a:t>
            </a:r>
            <a:r>
              <a:rPr sz="4400" spc="-12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Scripted</a:t>
            </a:r>
            <a:r>
              <a:rPr sz="4400" spc="-12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Pipelines</a:t>
            </a:r>
            <a:endParaRPr sz="4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55A9-D9A3-007F-F002-70E0F3AAA1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68478" y="1157731"/>
            <a:ext cx="6606540" cy="4488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Pipeline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6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245" dirty="0">
                <a:solidFill>
                  <a:srgbClr val="4472C4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472C4"/>
                </a:solidFill>
                <a:latin typeface="Verdana"/>
                <a:cs typeface="Verdana"/>
              </a:rPr>
              <a:t>series</a:t>
            </a:r>
            <a:r>
              <a:rPr sz="2400" spc="-12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472C4"/>
                </a:solidFill>
                <a:latin typeface="Verdana"/>
                <a:cs typeface="Verdana"/>
              </a:rPr>
              <a:t>of</a:t>
            </a:r>
            <a:r>
              <a:rPr sz="2400" spc="-13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472C4"/>
                </a:solidFill>
                <a:latin typeface="Verdana"/>
                <a:cs typeface="Verdana"/>
              </a:rPr>
              <a:t>tasks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Verdana"/>
                <a:cs typeface="Verdana"/>
              </a:rPr>
              <a:t>required</a:t>
            </a:r>
            <a:r>
              <a:rPr sz="2400" spc="-13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472C4"/>
                </a:solidFill>
                <a:latin typeface="Verdana"/>
                <a:cs typeface="Verdana"/>
              </a:rPr>
              <a:t>build,</a:t>
            </a:r>
            <a:r>
              <a:rPr sz="2400" spc="-13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472C4"/>
                </a:solidFill>
                <a:latin typeface="Verdana"/>
                <a:cs typeface="Verdana"/>
              </a:rPr>
              <a:t>test, 	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deploy</a:t>
            </a:r>
            <a:r>
              <a:rPr sz="2400" spc="-12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472C4"/>
                </a:solidFill>
                <a:latin typeface="Verdana"/>
                <a:cs typeface="Verdana"/>
              </a:rPr>
              <a:t>an</a:t>
            </a:r>
            <a:r>
              <a:rPr sz="2400" spc="-12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240029" indent="-227329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Agent</a:t>
            </a:r>
            <a:endParaRPr sz="2400">
              <a:latin typeface="Calibri"/>
              <a:cs typeface="Calibri"/>
            </a:endParaRPr>
          </a:p>
          <a:p>
            <a:pPr marL="697230" marR="763905" lvl="1" indent="-227329">
              <a:lnSpc>
                <a:spcPts val="2590"/>
              </a:lnSpc>
              <a:spcBef>
                <a:spcPts val="6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4472C4"/>
                </a:solidFill>
                <a:latin typeface="Verdana"/>
                <a:cs typeface="Verdana"/>
              </a:rPr>
              <a:t>Defines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which</a:t>
            </a:r>
            <a:r>
              <a:rPr sz="2400" spc="-14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Jenkins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build</a:t>
            </a:r>
            <a:r>
              <a:rPr sz="2400" spc="-14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agent 	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should</a:t>
            </a:r>
            <a:r>
              <a:rPr sz="2400" spc="-19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472C4"/>
                </a:solidFill>
                <a:latin typeface="Verdana"/>
                <a:cs typeface="Verdana"/>
              </a:rPr>
              <a:t>run</a:t>
            </a:r>
            <a:r>
              <a:rPr sz="2400" spc="-15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the</a:t>
            </a:r>
            <a:r>
              <a:rPr sz="2400" spc="-15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pipeline</a:t>
            </a:r>
            <a:endParaRPr sz="2400">
              <a:latin typeface="Verdana"/>
              <a:cs typeface="Verdana"/>
            </a:endParaRPr>
          </a:p>
          <a:p>
            <a:pPr marL="240029" indent="-227329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solidFill>
                  <a:srgbClr val="4472C4"/>
                </a:solidFill>
                <a:latin typeface="Calibri"/>
                <a:cs typeface="Calibri"/>
              </a:rPr>
              <a:t>Stage</a:t>
            </a:r>
            <a:endParaRPr sz="2400">
              <a:latin typeface="Calibri"/>
              <a:cs typeface="Calibri"/>
            </a:endParaRPr>
          </a:p>
          <a:p>
            <a:pPr marL="697230" marR="357505" lvl="1" indent="-227329">
              <a:lnSpc>
                <a:spcPts val="259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245" dirty="0">
                <a:solidFill>
                  <a:srgbClr val="4472C4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section</a:t>
            </a:r>
            <a:r>
              <a:rPr sz="2400" spc="-13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472C4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pipeline</a:t>
            </a:r>
            <a:r>
              <a:rPr sz="2400" spc="-13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472C4"/>
                </a:solidFill>
                <a:latin typeface="Verdana"/>
                <a:cs typeface="Verdana"/>
              </a:rPr>
              <a:t>(Build,</a:t>
            </a:r>
            <a:r>
              <a:rPr sz="2400" spc="-135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472C4"/>
                </a:solidFill>
                <a:latin typeface="Verdana"/>
                <a:cs typeface="Verdana"/>
              </a:rPr>
              <a:t>Test, 	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etc.)</a:t>
            </a:r>
            <a:endParaRPr sz="2400">
              <a:latin typeface="Verdana"/>
              <a:cs typeface="Verdana"/>
            </a:endParaRPr>
          </a:p>
          <a:p>
            <a:pPr marL="240029" indent="-227329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20" dirty="0">
                <a:solidFill>
                  <a:srgbClr val="4472C4"/>
                </a:solidFill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specific</a:t>
            </a:r>
            <a:r>
              <a:rPr sz="2400" spc="-114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472C4"/>
                </a:solidFill>
                <a:latin typeface="Verdana"/>
                <a:cs typeface="Verdana"/>
              </a:rPr>
              <a:t>instructions</a:t>
            </a:r>
            <a:r>
              <a:rPr sz="2400" spc="-114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within</a:t>
            </a:r>
            <a:r>
              <a:rPr sz="2400" spc="-12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472C4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4472C4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stage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712" y="2300963"/>
            <a:ext cx="3384549" cy="22417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08A0-A9B5-7F04-5C6E-5574A87EAE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258" y="427227"/>
            <a:ext cx="4310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Documentation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Links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Jenkins</a:t>
            </a:r>
            <a:r>
              <a:rPr spc="-60" dirty="0"/>
              <a:t> </a:t>
            </a:r>
            <a:r>
              <a:rPr dirty="0"/>
              <a:t>Pipeline</a:t>
            </a:r>
            <a:r>
              <a:rPr spc="-55" dirty="0"/>
              <a:t> </a:t>
            </a:r>
            <a:r>
              <a:rPr spc="-10" dirty="0"/>
              <a:t>Documentation</a:t>
            </a:r>
          </a:p>
          <a:p>
            <a:pPr marL="697230" lvl="1" indent="-227329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60" dirty="0">
                <a:solidFill>
                  <a:srgbClr val="4472C4"/>
                </a:solidFill>
                <a:latin typeface="Verdana"/>
                <a:cs typeface="Verdana"/>
              </a:rPr>
              <a:t>https://anoni.sh/jenkins-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pipeline</a:t>
            </a:r>
            <a:endParaRPr sz="2400">
              <a:latin typeface="Verdana"/>
              <a:cs typeface="Verdana"/>
            </a:endParaRPr>
          </a:p>
          <a:p>
            <a:pPr marL="240029" indent="-227329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0" dirty="0"/>
              <a:t>Syntax</a:t>
            </a:r>
          </a:p>
          <a:p>
            <a:pPr marL="697230" lvl="1" indent="-227329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40" dirty="0">
                <a:solidFill>
                  <a:srgbClr val="4472C4"/>
                </a:solidFill>
                <a:latin typeface="Verdana"/>
                <a:cs typeface="Verdana"/>
              </a:rPr>
              <a:t>https://anoni.sh/pipeline-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syntax</a:t>
            </a:r>
            <a:endParaRPr sz="2400">
              <a:latin typeface="Verdana"/>
              <a:cs typeface="Verdana"/>
            </a:endParaRPr>
          </a:p>
          <a:p>
            <a:pPr marL="240029" indent="-227329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Pipeline</a:t>
            </a:r>
            <a:r>
              <a:rPr spc="-60" dirty="0"/>
              <a:t> </a:t>
            </a:r>
            <a:r>
              <a:rPr spc="-20" dirty="0"/>
              <a:t>Steps</a:t>
            </a: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40" dirty="0">
                <a:solidFill>
                  <a:srgbClr val="4472C4"/>
                </a:solidFill>
                <a:latin typeface="Verdana"/>
                <a:cs typeface="Verdana"/>
              </a:rPr>
              <a:t>https://anoni.sh/pipeline-</a:t>
            </a:r>
            <a:r>
              <a:rPr sz="2400" spc="-10" dirty="0">
                <a:solidFill>
                  <a:srgbClr val="4472C4"/>
                </a:solidFill>
                <a:latin typeface="Verdana"/>
                <a:cs typeface="Verdana"/>
              </a:rPr>
              <a:t>steps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709" y="2507715"/>
            <a:ext cx="3383279" cy="22569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9075-635C-35E8-813B-676C164760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643" rIns="0" bIns="0" rtlCol="0">
            <a:spAutoFit/>
          </a:bodyPr>
          <a:lstStyle/>
          <a:p>
            <a:pPr marL="131826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0340" y="2724403"/>
            <a:ext cx="3390900" cy="10191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ED7D31"/>
                </a:solidFill>
                <a:latin typeface="Calibri"/>
                <a:cs typeface="Calibri"/>
              </a:rPr>
              <a:t>GitHub</a:t>
            </a:r>
            <a:r>
              <a:rPr sz="2400" spc="-60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/>
                <a:cs typeface="Calibri"/>
              </a:rPr>
              <a:t>Integration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ED7D31"/>
                </a:solidFill>
                <a:latin typeface="Calibri"/>
                <a:cs typeface="Calibri"/>
              </a:rPr>
              <a:t>Scripted</a:t>
            </a:r>
            <a:r>
              <a:rPr sz="2400" spc="-85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/>
                <a:cs typeface="Calibri"/>
              </a:rPr>
              <a:t>Pipelines</a:t>
            </a:r>
            <a:r>
              <a:rPr sz="2400" spc="-85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/>
                <a:cs typeface="Calibri"/>
              </a:rPr>
              <a:t>Plugin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E02C8-EBAA-D8B8-D78C-E375B2B8AA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5089" y="4218939"/>
            <a:ext cx="5422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Running</a:t>
            </a:r>
            <a:r>
              <a:rPr sz="40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Scripted</a:t>
            </a:r>
            <a:r>
              <a:rPr sz="40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Pipelines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341" y="4954523"/>
            <a:ext cx="419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Scripted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Pipelines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Hello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892" y="774545"/>
            <a:ext cx="2208212" cy="30477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25DCE-7BBA-A6E2-D578-2F7914399A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377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SimSun-ExtB</vt:lpstr>
      <vt:lpstr>Arial MT</vt:lpstr>
      <vt:lpstr>Calibri</vt:lpstr>
      <vt:lpstr>Calibri Light</vt:lpstr>
      <vt:lpstr>Courier New</vt:lpstr>
      <vt:lpstr>Lucida Sans Unicode</vt:lpstr>
      <vt:lpstr>Times New Roman</vt:lpstr>
      <vt:lpstr>Verdana</vt:lpstr>
      <vt:lpstr>Office Theme</vt:lpstr>
      <vt:lpstr>Building a Modern CI/CD Pipeline with Jenkins</vt:lpstr>
      <vt:lpstr>Overview</vt:lpstr>
      <vt:lpstr>Course Pipeline</vt:lpstr>
      <vt:lpstr>PowerPoint Presentation</vt:lpstr>
      <vt:lpstr>Freestyle Jobs vs Scripted Pipelines</vt:lpstr>
      <vt:lpstr>PowerPoint Presentation</vt:lpstr>
      <vt:lpstr>Documentation Links</vt:lpstr>
      <vt:lpstr>Demo</vt:lpstr>
      <vt:lpstr>PowerPoint Presentation</vt:lpstr>
      <vt:lpstr>&lt;GitHub Repository&gt;</vt:lpstr>
      <vt:lpstr>&lt;GitHub Repository&gt;</vt:lpstr>
      <vt:lpstr>pipeline { agent any stages { stage('Hello World’) { steps {</vt:lpstr>
      <vt:lpstr>pipeline { agent any stages { stage(‘Build’) { steps {…}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Modern CI/CD Pipeline with Jenkins</dc:title>
  <cp:lastModifiedBy>Admin</cp:lastModifiedBy>
  <cp:revision>2</cp:revision>
  <dcterms:created xsi:type="dcterms:W3CDTF">2023-11-02T14:18:36Z</dcterms:created>
  <dcterms:modified xsi:type="dcterms:W3CDTF">2023-11-02T21:12:50Z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LastSaved">
    <vt:filetime>2023-11-02T00:00:00Z</vt:filetime>
  </property>
  <property fmtid="{D5CDD505-2E9C-101B-9397-08002B2CF9AE}" pid="4" name="Producer">
    <vt:lpwstr>macOS Version 10.15.4 (Build 19E287) Quartz PDFContext</vt:lpwstr>
  </property>
</Properties>
</file>