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7025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spc="-75" dirty="0">
                <a:solidFill>
                  <a:srgbClr val="171717"/>
                </a:solidFill>
              </a:rPr>
              <a:t>Design Patterns of Microservices</a:t>
            </a:r>
            <a:endParaRPr sz="45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Branch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26" name="Picture 2" descr="Branch Microservices Design Patter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516" y="2144575"/>
            <a:ext cx="7736253" cy="393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Command Query Responsibility Segregator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9409" y="2041361"/>
            <a:ext cx="7758113" cy="431498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Circuit</a:t>
            </a:r>
            <a:r>
              <a:rPr lang="en-US" sz="1800" b="1" kern="0" dirty="0">
                <a:solidFill>
                  <a:srgbClr val="365F91"/>
                </a:solidFill>
                <a:effectLst/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/>
              <a:t>Breaker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2052" name="Picture 4" descr="Hystrix Circuit Breake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755" y="1779588"/>
            <a:ext cx="6912821" cy="471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Decomposition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4026" y="1870075"/>
            <a:ext cx="8089293" cy="39671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721" y="350492"/>
            <a:ext cx="9488557" cy="675861"/>
          </a:xfrm>
        </p:spPr>
        <p:txBody>
          <a:bodyPr>
            <a:normAutofit fontScale="90000"/>
          </a:bodyPr>
          <a:lstStyle/>
          <a:p>
            <a:r>
              <a:rPr lang="en-US" sz="4500" spc="-75" dirty="0">
                <a:solidFill>
                  <a:srgbClr val="171717"/>
                </a:solidFill>
              </a:rPr>
              <a:t>How Do Microservices Architectures Work?</a:t>
            </a:r>
            <a:endParaRPr lang="en-US" sz="4500" spc="-75" dirty="0">
              <a:solidFill>
                <a:srgbClr val="17171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26" name="Picture 2" descr="Microservices Architecture Diagra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203" y="1411770"/>
            <a:ext cx="8475593" cy="463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4599" y="6075144"/>
            <a:ext cx="84755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Microservices Architecture Diagram: 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Microservices Architecture vs Monolithic Architecture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100" dirty="0"/>
              <a:t>Principles Used to Design Microservice Architecture</a:t>
            </a:r>
            <a:endParaRPr lang="en-US" sz="4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7" name="object 3"/>
          <p:cNvSpPr txBox="1"/>
          <p:nvPr/>
        </p:nvSpPr>
        <p:spPr>
          <a:xfrm>
            <a:off x="2663202" y="1620078"/>
            <a:ext cx="7766259" cy="513524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3657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lang="en-US" sz="2400" spc="-10" dirty="0">
                <a:solidFill>
                  <a:srgbClr val="F05A28"/>
                </a:solidFill>
                <a:latin typeface="Verdana" panose="020B0604030504040204"/>
              </a:rPr>
              <a:t>Independent &amp; Autonomous Services</a:t>
            </a:r>
            <a:endParaRPr lang="en-US" sz="2400" spc="-10" dirty="0">
              <a:solidFill>
                <a:srgbClr val="F05A28"/>
              </a:solidFill>
              <a:latin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lang="en-US" sz="2400" spc="-10" dirty="0">
                <a:solidFill>
                  <a:srgbClr val="F05A28"/>
                </a:solidFill>
                <a:latin typeface="Verdana" panose="020B0604030504040204"/>
              </a:rPr>
              <a:t>Scalability</a:t>
            </a:r>
            <a:endParaRPr lang="en-US" sz="2400" spc="-10" dirty="0">
              <a:solidFill>
                <a:srgbClr val="F05A28"/>
              </a:solidFill>
              <a:latin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lang="en-US" sz="2400" spc="-10" dirty="0">
                <a:solidFill>
                  <a:srgbClr val="F05A28"/>
                </a:solidFill>
                <a:latin typeface="Verdana" panose="020B0604030504040204"/>
              </a:rPr>
              <a:t>Decentralization</a:t>
            </a:r>
            <a:endParaRPr lang="en-US" sz="2400" spc="-10" dirty="0">
              <a:solidFill>
                <a:srgbClr val="F05A28"/>
              </a:solidFill>
              <a:latin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lang="en-US" sz="2400" spc="-10" dirty="0">
                <a:solidFill>
                  <a:srgbClr val="F05A28"/>
                </a:solidFill>
                <a:latin typeface="Verdana" panose="020B0604030504040204"/>
              </a:rPr>
              <a:t>Resilient Services</a:t>
            </a:r>
            <a:endParaRPr lang="en-US" sz="2400" spc="-10" dirty="0">
              <a:solidFill>
                <a:srgbClr val="F05A28"/>
              </a:solidFill>
              <a:latin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lang="en-US" sz="2400" spc="-10" dirty="0">
                <a:solidFill>
                  <a:srgbClr val="F05A28"/>
                </a:solidFill>
                <a:latin typeface="Verdana" panose="020B0604030504040204"/>
              </a:rPr>
              <a:t>Real-Time Load Balancing</a:t>
            </a:r>
            <a:endParaRPr lang="en-US" sz="2400" spc="-10" dirty="0">
              <a:solidFill>
                <a:srgbClr val="F05A28"/>
              </a:solidFill>
              <a:latin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lang="en-US" sz="2400" spc="-10" dirty="0">
                <a:solidFill>
                  <a:srgbClr val="F05A28"/>
                </a:solidFill>
                <a:latin typeface="Verdana" panose="020B0604030504040204"/>
              </a:rPr>
              <a:t>Availability</a:t>
            </a:r>
            <a:endParaRPr lang="en-US" sz="2400" spc="-10" dirty="0">
              <a:solidFill>
                <a:srgbClr val="F05A28"/>
              </a:solidFill>
              <a:latin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lang="en-US" sz="2400" spc="-10" dirty="0">
                <a:solidFill>
                  <a:srgbClr val="F05A28"/>
                </a:solidFill>
                <a:latin typeface="Verdana" panose="020B0604030504040204"/>
              </a:rPr>
              <a:t>Continuous delivery through DevOps Integration</a:t>
            </a:r>
            <a:endParaRPr lang="en-US" sz="2400" spc="-10" dirty="0">
              <a:solidFill>
                <a:srgbClr val="F05A28"/>
              </a:solidFill>
              <a:latin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lang="en-US" sz="2400" spc="-10" dirty="0">
                <a:solidFill>
                  <a:srgbClr val="F05A28"/>
                </a:solidFill>
                <a:latin typeface="Verdana" panose="020B0604030504040204"/>
              </a:rPr>
              <a:t>Seamless API Integration and Continuous Monitoring</a:t>
            </a:r>
            <a:endParaRPr lang="en-US" sz="2400" spc="-10" dirty="0">
              <a:solidFill>
                <a:srgbClr val="F05A28"/>
              </a:solidFill>
              <a:latin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lang="en-US" sz="2400" spc="-10" dirty="0">
                <a:solidFill>
                  <a:srgbClr val="F05A28"/>
                </a:solidFill>
                <a:latin typeface="Verdana" panose="020B0604030504040204"/>
              </a:rPr>
              <a:t>Isolation from Failures</a:t>
            </a:r>
            <a:endParaRPr lang="en-US" sz="2400" spc="-10" dirty="0">
              <a:solidFill>
                <a:srgbClr val="F05A28"/>
              </a:solidFill>
              <a:latin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lang="en-US" sz="2400" spc="-10" dirty="0">
                <a:solidFill>
                  <a:srgbClr val="F05A28"/>
                </a:solidFill>
                <a:latin typeface="Verdana" panose="020B0604030504040204"/>
              </a:rPr>
              <a:t>Auto-Provisioning</a:t>
            </a:r>
            <a:endParaRPr sz="2400" spc="-10" dirty="0">
              <a:solidFill>
                <a:srgbClr val="F05A28"/>
              </a:solidFill>
              <a:latin typeface="Verdana" panose="020B060403050404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Aggregator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5818" y="1755357"/>
            <a:ext cx="7407137" cy="45363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API Gateway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7378" y="1895819"/>
            <a:ext cx="7786066" cy="44605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Chained or Chain of Responsibility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93624"/>
            <a:ext cx="12192000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Asynchronous Messaging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8925" y="1044437"/>
            <a:ext cx="6534150" cy="3390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4729162"/>
            <a:ext cx="6734175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591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Database or Shared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41475"/>
            <a:ext cx="12192000" cy="4714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Event Sourcing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3097" y="1486727"/>
            <a:ext cx="6365806" cy="52738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</Words>
  <Application>WPS Presentation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SimSun</vt:lpstr>
      <vt:lpstr>Wingdings</vt:lpstr>
      <vt:lpstr>Open Sans</vt:lpstr>
      <vt:lpstr>Segoe Print</vt:lpstr>
      <vt:lpstr>Lucida Sans Unicode</vt:lpstr>
      <vt:lpstr>Verdana</vt:lpstr>
      <vt:lpstr>Cambria</vt:lpstr>
      <vt:lpstr>Times New Roman</vt:lpstr>
      <vt:lpstr>Calibri Light</vt:lpstr>
      <vt:lpstr>Calibri</vt:lpstr>
      <vt:lpstr>Microsoft YaHei</vt:lpstr>
      <vt:lpstr>Arial Unicode MS</vt:lpstr>
      <vt:lpstr>Office Theme</vt:lpstr>
      <vt:lpstr>Design Patterns of Microservices</vt:lpstr>
      <vt:lpstr>How Do Microservices Architectures Work?</vt:lpstr>
      <vt:lpstr>Principles Used to Design Microservice Architecture</vt:lpstr>
      <vt:lpstr>Aggregator</vt:lpstr>
      <vt:lpstr>API Gateway</vt:lpstr>
      <vt:lpstr>Chained or Chain of Responsibility</vt:lpstr>
      <vt:lpstr>Asynchronous Messaging</vt:lpstr>
      <vt:lpstr>Database or Shared Data</vt:lpstr>
      <vt:lpstr> Event Sourcing</vt:lpstr>
      <vt:lpstr>Branch</vt:lpstr>
      <vt:lpstr>Command Query Responsibility Segregator</vt:lpstr>
      <vt:lpstr>Circuit Breaker</vt:lpstr>
      <vt:lpstr>Decomposition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Fundamentals</dc:title>
  <dc:creator/>
  <cp:lastModifiedBy>Admin</cp:lastModifiedBy>
  <cp:revision>16</cp:revision>
  <dcterms:created xsi:type="dcterms:W3CDTF">2022-03-07T16:14:00Z</dcterms:created>
  <dcterms:modified xsi:type="dcterms:W3CDTF">2023-06-20T11:24:07Z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25BE33E75E8A49B48057D9564418EB48</vt:lpwstr>
  </property>
  <property fmtid="{D5CDD505-2E9C-101B-9397-08002B2CF9AE}" pid="3" name="KSOProductBuildVer">
    <vt:lpwstr>1033-11.2.0.11537</vt:lpwstr>
  </property>
</Properties>
</file>