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13"/>
  </p:notesMasterIdLst>
  <p:sldIdLst>
    <p:sldId id="3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Pavani Nemuri" initials="PN [2]" lastIdx="1" clrIdx="0">
    <p:extLst>
      <p:ext uri="{19B8F6BF-5375-455C-9EA6-DF929625EA0E}">
        <p15:presenceInfo xmlns:p15="http://schemas.microsoft.com/office/powerpoint/2012/main" userId="S-1-5-21-2414005191-2431363525-1628603290-18667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32"/>
  </p:normalViewPr>
  <p:slideViewPr>
    <p:cSldViewPr snapToGrid="0" snapToObjects="1">
      <p:cViewPr varScale="1">
        <p:scale>
          <a:sx n="87" d="100"/>
          <a:sy n="87"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Master" Target="slideMasters/slideMaster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6/20/2022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8099D4-6B59-442E-B6EA-53416CC34E2B}"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75ECEE-3598-41B1-95C4-A0FB12CDC1B8}" type="slidenum">
              <a:rPr lang="en-US" smtClean="0"/>
              <a:t>‹#›</a:t>
            </a:fld>
            <a:endParaRPr lang="en-US"/>
          </a:p>
        </p:txBody>
      </p:sp>
    </p:spTree>
    <p:extLst>
      <p:ext uri="{BB962C8B-B14F-4D97-AF65-F5344CB8AC3E}">
        <p14:creationId xmlns:p14="http://schemas.microsoft.com/office/powerpoint/2010/main" val="3202021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8099D4-6B59-442E-B6EA-53416CC34E2B}"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5ECEE-3598-41B1-95C4-A0FB12CDC1B8}" type="slidenum">
              <a:rPr lang="en-US" smtClean="0"/>
              <a:t>‹#›</a:t>
            </a:fld>
            <a:endParaRPr lang="en-US"/>
          </a:p>
        </p:txBody>
      </p:sp>
    </p:spTree>
    <p:extLst>
      <p:ext uri="{BB962C8B-B14F-4D97-AF65-F5344CB8AC3E}">
        <p14:creationId xmlns:p14="http://schemas.microsoft.com/office/powerpoint/2010/main" val="1073580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6.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 id="2147483728" r:id="rId11"/>
    <p:sldLayoutId id="2147483735"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B322A8-2225-D141-97FF-BF558C601359}"/>
              </a:ext>
            </a:extLst>
          </p:cNvPr>
          <p:cNvSpPr>
            <a:spLocks noGrp="1"/>
          </p:cNvSpPr>
          <p:nvPr>
            <p:ph type="title"/>
          </p:nvPr>
        </p:nvSpPr>
        <p:spPr>
          <a:xfrm>
            <a:off x="587826" y="466000"/>
            <a:ext cx="10817352" cy="640080"/>
          </a:xfrm>
        </p:spPr>
        <p:txBody>
          <a:bodyPr/>
          <a:lstStyle/>
          <a:p>
            <a:r>
              <a:rPr lang="en-US" sz="2000" dirty="0">
                <a:solidFill>
                  <a:srgbClr val="FF0000"/>
                </a:solidFill>
                <a:latin typeface="Futura Note book"/>
              </a:rPr>
              <a:t>PS Logistics Portal </a:t>
            </a:r>
          </a:p>
        </p:txBody>
      </p:sp>
      <p:sp>
        <p:nvSpPr>
          <p:cNvPr id="23" name="Rectangle 22">
            <a:extLst>
              <a:ext uri="{FF2B5EF4-FFF2-40B4-BE49-F238E27FC236}">
                <a16:creationId xmlns:a16="http://schemas.microsoft.com/office/drawing/2014/main" id="{B4A55E92-E6B5-0B4D-A087-7D6C38D91294}"/>
              </a:ext>
            </a:extLst>
          </p:cNvPr>
          <p:cNvSpPr/>
          <p:nvPr/>
        </p:nvSpPr>
        <p:spPr>
          <a:xfrm>
            <a:off x="4415245" y="1959717"/>
            <a:ext cx="3358461" cy="4846320"/>
          </a:xfrm>
          <a:prstGeom prst="rect">
            <a:avLst/>
          </a:prstGeom>
          <a:solidFill>
            <a:schemeClr val="tx2"/>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79FFF">
                    <a:lumMod val="75000"/>
                  </a:srgbClr>
                </a:solidFill>
                <a:effectLst/>
                <a:uLnTx/>
                <a:uFillTx/>
                <a:latin typeface="Futura Next Book"/>
              </a:rPr>
              <a:t>NFRs &amp; SLAs:</a:t>
            </a:r>
            <a:r>
              <a:rPr kumimoji="0" lang="en-US" sz="1100" b="0" i="0" u="none" strike="noStrike" kern="1200" cap="none" spc="0" normalizeH="0" baseline="0" noProof="0" dirty="0">
                <a:ln>
                  <a:noFill/>
                </a:ln>
                <a:solidFill>
                  <a:srgbClr val="000000"/>
                </a:solidFill>
                <a:effectLst/>
                <a:uLnTx/>
                <a:uFillTx/>
                <a:latin typeface="Futura Next Book"/>
              </a:rPr>
              <a:t>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rPr>
              <a:t>Design documentation</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rPr>
              <a:t>Microservice response time </a:t>
            </a:r>
            <a:r>
              <a:rPr lang="en-IN" sz="1100" dirty="0">
                <a:solidFill>
                  <a:srgbClr val="000000"/>
                </a:solidFill>
                <a:latin typeface="Futura Next Book" panose="020B0502020204020303" pitchFamily="34" charset="77"/>
              </a:rPr>
              <a:t>&lt; </a:t>
            </a: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rPr>
              <a:t>200 </a:t>
            </a:r>
            <a:r>
              <a:rPr kumimoji="0" lang="en-IN" sz="1100" b="0" i="0" u="none" strike="noStrike" kern="1200" cap="none" spc="0" normalizeH="0" baseline="0" noProof="0" dirty="0" err="1">
                <a:ln>
                  <a:noFill/>
                </a:ln>
                <a:solidFill>
                  <a:srgbClr val="000000"/>
                </a:solidFill>
                <a:effectLst/>
                <a:uLnTx/>
                <a:uFillTx/>
                <a:latin typeface="Futura Next Book" panose="020B0502020204020303" pitchFamily="34" charset="77"/>
              </a:rPr>
              <a:t>ms</a:t>
            </a:r>
            <a:endPar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ndParaRP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rPr>
              <a:t>Secure access over HTTPS/TLS (Encryption over wire)</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rPr>
              <a:t>Secure data store for PII information (Encryption at rest)</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rPr>
              <a:t>Page view times &lt; 3s</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100" dirty="0">
                <a:solidFill>
                  <a:srgbClr val="000000"/>
                </a:solidFill>
                <a:latin typeface="Futura Next Book" panose="020B0502020204020303" pitchFamily="34" charset="77"/>
              </a:rPr>
              <a:t>Throughput - </a:t>
            </a:r>
            <a:r>
              <a:rPr lang="en-IN" sz="1100" dirty="0" err="1">
                <a:solidFill>
                  <a:srgbClr val="000000"/>
                </a:solidFill>
                <a:latin typeface="Futura Next Book" panose="020B0502020204020303" pitchFamily="34" charset="77"/>
              </a:rPr>
              <a:t>Req</a:t>
            </a:r>
            <a:r>
              <a:rPr lang="en-IN" sz="1100" dirty="0">
                <a:solidFill>
                  <a:srgbClr val="000000"/>
                </a:solidFill>
                <a:latin typeface="Futura Next Book" panose="020B0502020204020303" pitchFamily="34" charset="77"/>
              </a:rPr>
              <a:t>/Sec – 100 </a:t>
            </a:r>
            <a:r>
              <a:rPr lang="en-IN" sz="1100" dirty="0" err="1">
                <a:solidFill>
                  <a:srgbClr val="000000"/>
                </a:solidFill>
                <a:latin typeface="Futura Next Book" panose="020B0502020204020303" pitchFamily="34" charset="77"/>
              </a:rPr>
              <a:t>req</a:t>
            </a:r>
            <a:r>
              <a:rPr lang="en-IN" sz="1100" dirty="0">
                <a:solidFill>
                  <a:srgbClr val="000000"/>
                </a:solidFill>
                <a:latin typeface="Futura Next Book" panose="020B0502020204020303" pitchFamily="34" charset="77"/>
              </a:rPr>
              <a:t>/s</a:t>
            </a:r>
            <a:endPar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ndParaRP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rPr>
              <a:t>Availability - 99.99 </a:t>
            </a:r>
          </a:p>
          <a:p>
            <a:pPr marL="285750" lvl="0" indent="-285750">
              <a:buFont typeface="+mj-lt"/>
              <a:buAutoNum type="romanLcPeriod"/>
              <a:defRPr/>
            </a:pPr>
            <a:r>
              <a:rPr lang="fr-FR" sz="1100" dirty="0">
                <a:solidFill>
                  <a:srgbClr val="000000"/>
                </a:solidFill>
                <a:latin typeface="Futura Next Book" panose="020B0502020204020303" pitchFamily="34" charset="77"/>
              </a:rPr>
              <a:t>Concurrent user session – 3000</a:t>
            </a:r>
          </a:p>
          <a:p>
            <a:pPr marL="285750" lvl="0" indent="-285750">
              <a:buFont typeface="+mj-lt"/>
              <a:buAutoNum type="romanLcPeriod"/>
              <a:defRPr/>
            </a:pPr>
            <a:r>
              <a:rPr lang="en-US" sz="1100" dirty="0">
                <a:solidFill>
                  <a:srgbClr val="000000"/>
                </a:solidFill>
                <a:latin typeface="Futura Next Book" panose="020B0502020204020303" pitchFamily="34" charset="77"/>
              </a:rPr>
              <a:t>Responsive web design - supported view port (Mobile and Tablet and Desktop)</a:t>
            </a:r>
            <a:endParaRPr lang="en-IN" sz="1100" dirty="0">
              <a:solidFill>
                <a:srgbClr val="000000"/>
              </a:solidFill>
              <a:latin typeface="Futura Next Book" panose="020B0502020204020303" pitchFamily="34" charset="77"/>
            </a:endParaRP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rPr>
              <a:t>CI&amp;CD Pipelines to be deployed via</a:t>
            </a:r>
            <a:r>
              <a:rPr kumimoji="0" lang="en-IN" sz="1100" b="0" i="0" u="none" strike="noStrike" kern="1200" cap="none" spc="0" normalizeH="0" noProof="0" dirty="0">
                <a:ln>
                  <a:noFill/>
                </a:ln>
                <a:solidFill>
                  <a:srgbClr val="000000"/>
                </a:solidFill>
                <a:effectLst/>
                <a:uLnTx/>
                <a:uFillTx/>
                <a:latin typeface="Futura Next Book" panose="020B0502020204020303" pitchFamily="34" charset="77"/>
              </a:rPr>
              <a:t> Jenkins | Docker.</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100" baseline="0" dirty="0">
                <a:solidFill>
                  <a:srgbClr val="000000"/>
                </a:solidFill>
                <a:latin typeface="Futura Next Book" panose="020B0502020204020303" pitchFamily="34" charset="77"/>
              </a:rPr>
              <a:t>Release wise pipeline configuration </a:t>
            </a:r>
            <a:r>
              <a:rPr lang="en-IN" sz="1100" dirty="0">
                <a:solidFill>
                  <a:srgbClr val="000000"/>
                </a:solidFill>
                <a:latin typeface="Futura Next Book" panose="020B0502020204020303" pitchFamily="34" charset="77"/>
              </a:rPr>
              <a:t>for hot fixes and feature releases</a:t>
            </a:r>
            <a:endPar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ndParaRPr>
          </a:p>
          <a:p>
            <a:pPr marL="285750" lvl="0" indent="-285750">
              <a:buFont typeface="+mj-lt"/>
              <a:buAutoNum type="romanLcPeriod"/>
              <a:defRPr/>
            </a:pPr>
            <a:r>
              <a:rPr lang="en-US" sz="1100" dirty="0">
                <a:solidFill>
                  <a:srgbClr val="000000"/>
                </a:solidFill>
                <a:latin typeface="Futura Next Book" panose="020B0502020204020303" pitchFamily="34" charset="77"/>
              </a:rPr>
              <a:t>Proper Error page for 4xx – 5xx</a:t>
            </a:r>
          </a:p>
          <a:p>
            <a:pPr marL="285750" lvl="0" indent="-285750">
              <a:buFont typeface="+mj-lt"/>
              <a:buAutoNum type="romanLcPeriod"/>
              <a:defRPr/>
            </a:pPr>
            <a:r>
              <a:rPr lang="en-US" sz="1100" dirty="0">
                <a:solidFill>
                  <a:srgbClr val="000000"/>
                </a:solidFill>
                <a:latin typeface="Futura Next Book" panose="020B0502020204020303" pitchFamily="34" charset="77"/>
              </a:rPr>
              <a:t>Test Data preparation, management and data cleanup should be there</a:t>
            </a:r>
          </a:p>
          <a:p>
            <a:pPr marL="285750" lvl="0" indent="-285750">
              <a:buFont typeface="+mj-lt"/>
              <a:buAutoNum type="romanLcPeriod"/>
              <a:defRPr/>
            </a:pPr>
            <a:r>
              <a:rPr lang="en-US" sz="1100" dirty="0">
                <a:solidFill>
                  <a:srgbClr val="000000"/>
                </a:solidFill>
                <a:latin typeface="Futura Next Book" panose="020B0502020204020303" pitchFamily="34" charset="77"/>
              </a:rPr>
              <a:t>Continuous failures shall be communicated at priority via alerts to the support teams to be acted upon</a:t>
            </a:r>
          </a:p>
          <a:p>
            <a:pPr marL="285750" lvl="0" indent="-285750">
              <a:buFont typeface="+mj-lt"/>
              <a:buAutoNum type="romanLcPeriod"/>
              <a:defRPr/>
            </a:pPr>
            <a:r>
              <a:rPr lang="en-US" sz="1100" dirty="0">
                <a:solidFill>
                  <a:srgbClr val="000000"/>
                </a:solidFill>
                <a:latin typeface="Futura Next Book" panose="020B0502020204020303" pitchFamily="34" charset="77"/>
              </a:rPr>
              <a:t>Proper error handling should be there for microservice.</a:t>
            </a:r>
          </a:p>
          <a:p>
            <a:pPr marL="285750" lvl="0" indent="-285750">
              <a:buFont typeface="+mj-lt"/>
              <a:buAutoNum type="romanLcPeriod"/>
              <a:defRPr/>
            </a:pPr>
            <a:r>
              <a:rPr lang="en-US" sz="1100" dirty="0">
                <a:solidFill>
                  <a:srgbClr val="000000"/>
                </a:solidFill>
                <a:latin typeface="Futura Next Book" panose="020B0502020204020303" pitchFamily="34" charset="77"/>
              </a:rPr>
              <a:t>Email notification to admin in case server is down for particular amount of time</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rPr>
              <a:t>Logging and Monitoring services</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endParaRPr kumimoji="0" lang="en-IN" sz="13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000000"/>
              </a:solidFill>
              <a:effectLst/>
              <a:uLnTx/>
              <a:uFillTx/>
              <a:latin typeface="Futura Next Book"/>
              <a:ea typeface="+mn-ea"/>
              <a:cs typeface="+mn-cs"/>
            </a:endParaRPr>
          </a:p>
        </p:txBody>
      </p:sp>
      <p:sp>
        <p:nvSpPr>
          <p:cNvPr id="24" name="Rectangle 23">
            <a:extLst>
              <a:ext uri="{FF2B5EF4-FFF2-40B4-BE49-F238E27FC236}">
                <a16:creationId xmlns:a16="http://schemas.microsoft.com/office/drawing/2014/main" id="{B4A55E92-E6B5-0B4D-A087-7D6C38D91294}"/>
              </a:ext>
            </a:extLst>
          </p:cNvPr>
          <p:cNvSpPr/>
          <p:nvPr/>
        </p:nvSpPr>
        <p:spPr>
          <a:xfrm>
            <a:off x="685799" y="1959717"/>
            <a:ext cx="3260489" cy="4832092"/>
          </a:xfrm>
          <a:prstGeom prst="rect">
            <a:avLst/>
          </a:prstGeom>
          <a:solidFill>
            <a:schemeClr val="tx2"/>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79FFF">
                    <a:lumMod val="75000"/>
                  </a:srgbClr>
                </a:solidFill>
                <a:effectLst/>
                <a:uLnTx/>
                <a:uFillTx/>
                <a:latin typeface="Futura Next Book"/>
              </a:rPr>
              <a:t>Key Features:</a:t>
            </a:r>
            <a:r>
              <a:rPr kumimoji="0" lang="en-US" sz="1100" b="0" i="0" u="none" strike="noStrike" kern="1200" cap="none" spc="0" normalizeH="0" baseline="0" noProof="0" dirty="0">
                <a:ln>
                  <a:noFill/>
                </a:ln>
                <a:solidFill>
                  <a:srgbClr val="000000"/>
                </a:solidFill>
                <a:effectLst/>
                <a:uLnTx/>
                <a:uFillTx/>
                <a:latin typeface="Futura Next Book"/>
              </a:rPr>
              <a:t> </a:t>
            </a:r>
          </a:p>
          <a:p>
            <a:pPr marL="228600" marR="0" lvl="0" indent="-22860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900" b="0" i="0" u="none" strike="noStrike" kern="1200" cap="none" spc="0" normalizeH="0" baseline="0" noProof="0" dirty="0">
                <a:ln>
                  <a:noFill/>
                </a:ln>
                <a:solidFill>
                  <a:srgbClr val="000000"/>
                </a:solidFill>
                <a:effectLst/>
                <a:uLnTx/>
                <a:uFillTx/>
                <a:latin typeface="Futura Next Book" panose="020B0502020204020303" pitchFamily="34" charset="77"/>
              </a:rPr>
              <a:t>UI &amp; Services</a:t>
            </a:r>
          </a:p>
          <a:p>
            <a:pPr marL="228600" marR="0" lvl="0" indent="-228600" algn="l" defTabSz="914400" rtl="0" eaLnBrk="1" fontAlgn="auto" latinLnBrk="0" hangingPunct="1">
              <a:lnSpc>
                <a:spcPct val="100000"/>
              </a:lnSpc>
              <a:spcBef>
                <a:spcPts val="0"/>
              </a:spcBef>
              <a:spcAft>
                <a:spcPts val="0"/>
              </a:spcAft>
              <a:buClrTx/>
              <a:buSzTx/>
              <a:buFont typeface="+mj-lt"/>
              <a:buAutoNum type="romanLcPeriod"/>
              <a:tabLst/>
              <a:defRPr/>
            </a:pPr>
            <a:r>
              <a:rPr lang="en-IN" sz="900" dirty="0">
                <a:solidFill>
                  <a:srgbClr val="000000"/>
                </a:solidFill>
                <a:latin typeface="Futura Next Book" panose="020B0502020204020303" pitchFamily="34" charset="77"/>
              </a:rPr>
              <a:t>Roles – Consumer, Admin, Pricing Analyst</a:t>
            </a:r>
            <a:endParaRPr kumimoji="0" lang="en-IN" sz="900" b="0" i="0" u="none" strike="noStrike" kern="1200" cap="none" spc="0" normalizeH="0" baseline="0" noProof="0" dirty="0">
              <a:ln>
                <a:noFill/>
              </a:ln>
              <a:solidFill>
                <a:srgbClr val="000000"/>
              </a:solidFill>
              <a:effectLst/>
              <a:uLnTx/>
              <a:uFillTx/>
              <a:latin typeface="Futura Next Book" panose="020B0502020204020303" pitchFamily="34" charset="77"/>
            </a:endParaRPr>
          </a:p>
          <a:p>
            <a:pPr marL="228600" marR="0" lvl="0" indent="-228600" algn="l" defTabSz="914400" rtl="0" eaLnBrk="1" fontAlgn="auto" latinLnBrk="0" hangingPunct="1">
              <a:lnSpc>
                <a:spcPct val="100000"/>
              </a:lnSpc>
              <a:spcBef>
                <a:spcPts val="0"/>
              </a:spcBef>
              <a:spcAft>
                <a:spcPts val="0"/>
              </a:spcAft>
              <a:buClrTx/>
              <a:buSzTx/>
              <a:buFont typeface="+mj-lt"/>
              <a:buAutoNum type="romanLcPeriod"/>
              <a:tabLst/>
              <a:defRPr/>
            </a:pPr>
            <a:r>
              <a:rPr lang="en-IN" sz="900" dirty="0">
                <a:solidFill>
                  <a:srgbClr val="000000"/>
                </a:solidFill>
                <a:latin typeface="Futura Next Book" panose="020B0502020204020303" pitchFamily="34" charset="77"/>
              </a:rPr>
              <a:t>Login &amp; registration( Admin, Consumer, Pricing Analyst)</a:t>
            </a:r>
          </a:p>
          <a:p>
            <a:pPr marL="685800" lvl="1" indent="-228600">
              <a:buFont typeface="+mj-lt"/>
              <a:buAutoNum type="romanLcPeriod"/>
              <a:defRPr/>
            </a:pPr>
            <a:r>
              <a:rPr lang="en-IN" sz="900" dirty="0">
                <a:solidFill>
                  <a:srgbClr val="000000"/>
                </a:solidFill>
                <a:latin typeface="Futura Next Book" panose="020B0502020204020303" pitchFamily="34" charset="77"/>
              </a:rPr>
              <a:t>Registration</a:t>
            </a:r>
          </a:p>
          <a:p>
            <a:pPr marL="685800" lvl="1" indent="-228600">
              <a:buFont typeface="+mj-lt"/>
              <a:buAutoNum type="romanLcPeriod"/>
              <a:defRPr/>
            </a:pPr>
            <a:r>
              <a:rPr lang="en-IN" sz="900" dirty="0">
                <a:solidFill>
                  <a:srgbClr val="000000"/>
                </a:solidFill>
                <a:latin typeface="Futura Next Book" panose="020B0502020204020303" pitchFamily="34" charset="77"/>
              </a:rPr>
              <a:t>Login</a:t>
            </a:r>
          </a:p>
          <a:p>
            <a:pPr marL="685800" lvl="1" indent="-228600">
              <a:buFont typeface="+mj-lt"/>
              <a:buAutoNum type="romanLcPeriod"/>
              <a:defRPr/>
            </a:pPr>
            <a:r>
              <a:rPr lang="en-IN" sz="900" dirty="0">
                <a:solidFill>
                  <a:srgbClr val="000000"/>
                </a:solidFill>
                <a:latin typeface="Futura Next Book" panose="020B0502020204020303" pitchFamily="34" charset="77"/>
              </a:rPr>
              <a:t>Forgot password</a:t>
            </a:r>
          </a:p>
          <a:p>
            <a:pPr marL="228600" marR="0" lvl="0" indent="-228600" algn="l" defTabSz="914400" rtl="0" eaLnBrk="1" fontAlgn="auto" latinLnBrk="0" hangingPunct="1">
              <a:lnSpc>
                <a:spcPct val="100000"/>
              </a:lnSpc>
              <a:spcBef>
                <a:spcPts val="0"/>
              </a:spcBef>
              <a:spcAft>
                <a:spcPts val="0"/>
              </a:spcAft>
              <a:buClrTx/>
              <a:buSzTx/>
              <a:buFont typeface="+mj-lt"/>
              <a:buAutoNum type="romanLcPeriod"/>
              <a:tabLst/>
              <a:defRPr/>
            </a:pPr>
            <a:r>
              <a:rPr lang="en-IN" sz="900" dirty="0">
                <a:solidFill>
                  <a:srgbClr val="000000"/>
                </a:solidFill>
                <a:latin typeface="Futura Next Book" panose="020B0502020204020303" pitchFamily="34" charset="77"/>
              </a:rPr>
              <a:t>Managing Analysts and Requests ( Pricing Panel - Admin )</a:t>
            </a:r>
          </a:p>
          <a:p>
            <a:pPr marL="685800" lvl="1" indent="-228600">
              <a:buFont typeface="+mj-lt"/>
              <a:buAutoNum type="romanLcPeriod"/>
              <a:defRPr/>
            </a:pPr>
            <a:r>
              <a:rPr lang="en-IN" sz="900" dirty="0">
                <a:solidFill>
                  <a:srgbClr val="000000"/>
                </a:solidFill>
                <a:latin typeface="Futura Next Book" panose="020B0502020204020303" pitchFamily="34" charset="77"/>
              </a:rPr>
              <a:t>View all requests.</a:t>
            </a:r>
          </a:p>
          <a:p>
            <a:pPr marL="685800" lvl="1" indent="-228600">
              <a:buFont typeface="+mj-lt"/>
              <a:buAutoNum type="romanLcPeriod"/>
              <a:defRPr/>
            </a:pPr>
            <a:r>
              <a:rPr lang="en-IN" sz="900" dirty="0">
                <a:solidFill>
                  <a:srgbClr val="000000"/>
                </a:solidFill>
                <a:latin typeface="Futura Next Book" panose="020B0502020204020303" pitchFamily="34" charset="77"/>
              </a:rPr>
              <a:t>Provide pricing</a:t>
            </a:r>
          </a:p>
          <a:p>
            <a:pPr marL="685800" lvl="1" indent="-228600">
              <a:buFont typeface="+mj-lt"/>
              <a:buAutoNum type="romanLcPeriod"/>
              <a:defRPr/>
            </a:pPr>
            <a:r>
              <a:rPr lang="en-IN" sz="900" dirty="0">
                <a:solidFill>
                  <a:srgbClr val="000000"/>
                </a:solidFill>
                <a:latin typeface="Futura Next Book" panose="020B0502020204020303" pitchFamily="34" charset="77"/>
              </a:rPr>
              <a:t>Assign request to analyst</a:t>
            </a:r>
          </a:p>
          <a:p>
            <a:pPr marL="685800" lvl="1" indent="-228600">
              <a:buFont typeface="+mj-lt"/>
              <a:buAutoNum type="romanLcPeriod"/>
              <a:defRPr/>
            </a:pPr>
            <a:r>
              <a:rPr lang="en-IN" sz="900" dirty="0">
                <a:solidFill>
                  <a:srgbClr val="000000"/>
                </a:solidFill>
                <a:latin typeface="Futura Next Book" panose="020B0502020204020303" pitchFamily="34" charset="77"/>
              </a:rPr>
              <a:t>Manage discount offers</a:t>
            </a:r>
          </a:p>
          <a:p>
            <a:pPr marL="685800" lvl="1" indent="-228600">
              <a:buFont typeface="+mj-lt"/>
              <a:buAutoNum type="romanLcPeriod"/>
              <a:defRPr/>
            </a:pPr>
            <a:r>
              <a:rPr lang="en-IN" sz="900" dirty="0">
                <a:solidFill>
                  <a:srgbClr val="000000"/>
                </a:solidFill>
                <a:latin typeface="Futura Next Book" panose="020B0502020204020303" pitchFamily="34" charset="77"/>
              </a:rPr>
              <a:t>Manage analyst role</a:t>
            </a:r>
          </a:p>
          <a:p>
            <a:pPr marL="228600" marR="0" lvl="0" indent="-228600" algn="l" defTabSz="914400" rtl="0" eaLnBrk="1" fontAlgn="auto" latinLnBrk="0" hangingPunct="1">
              <a:lnSpc>
                <a:spcPct val="100000"/>
              </a:lnSpc>
              <a:spcBef>
                <a:spcPts val="0"/>
              </a:spcBef>
              <a:spcAft>
                <a:spcPts val="0"/>
              </a:spcAft>
              <a:buClrTx/>
              <a:buSzTx/>
              <a:buFont typeface="+mj-lt"/>
              <a:buAutoNum type="romanLcPeriod"/>
              <a:tabLst/>
              <a:defRPr/>
            </a:pPr>
            <a:r>
              <a:rPr lang="en-IN" sz="900" dirty="0">
                <a:solidFill>
                  <a:srgbClr val="000000"/>
                </a:solidFill>
                <a:latin typeface="Futura Next Book" panose="020B0502020204020303" pitchFamily="34" charset="77"/>
              </a:rPr>
              <a:t>Managing Requests (Pricing Panel - Analyst) </a:t>
            </a:r>
          </a:p>
          <a:p>
            <a:pPr marL="685800" lvl="1" indent="-228600">
              <a:buFont typeface="+mj-lt"/>
              <a:buAutoNum type="romanLcPeriod"/>
              <a:defRPr/>
            </a:pPr>
            <a:r>
              <a:rPr lang="en-IN" sz="900" dirty="0">
                <a:solidFill>
                  <a:srgbClr val="000000"/>
                </a:solidFill>
                <a:latin typeface="Futura Next Book" panose="020B0502020204020303" pitchFamily="34" charset="77"/>
              </a:rPr>
              <a:t>View assigned requests</a:t>
            </a:r>
          </a:p>
          <a:p>
            <a:pPr marL="685800" lvl="1" indent="-228600">
              <a:buFont typeface="+mj-lt"/>
              <a:buAutoNum type="romanLcPeriod"/>
              <a:defRPr/>
            </a:pPr>
            <a:r>
              <a:rPr lang="en-IN" sz="900" dirty="0">
                <a:solidFill>
                  <a:srgbClr val="000000"/>
                </a:solidFill>
                <a:latin typeface="Futura Next Book" panose="020B0502020204020303" pitchFamily="34" charset="77"/>
              </a:rPr>
              <a:t>Provide pricing to requests</a:t>
            </a:r>
          </a:p>
          <a:p>
            <a:pPr marL="685800" lvl="1" indent="-228600">
              <a:buFont typeface="+mj-lt"/>
              <a:buAutoNum type="romanLcPeriod"/>
              <a:defRPr/>
            </a:pPr>
            <a:r>
              <a:rPr lang="en-IN" sz="900" dirty="0">
                <a:solidFill>
                  <a:srgbClr val="000000"/>
                </a:solidFill>
                <a:latin typeface="Futura Next Book" panose="020B0502020204020303" pitchFamily="34" charset="77"/>
              </a:rPr>
              <a:t>Accept or reject the assigned request</a:t>
            </a:r>
          </a:p>
          <a:p>
            <a:pPr marL="685800" lvl="1" indent="-228600">
              <a:buFont typeface="+mj-lt"/>
              <a:buAutoNum type="romanLcPeriod"/>
              <a:defRPr/>
            </a:pPr>
            <a:r>
              <a:rPr lang="en-IN" sz="900" dirty="0">
                <a:solidFill>
                  <a:srgbClr val="000000"/>
                </a:solidFill>
                <a:latin typeface="Futura Next Book" panose="020B0502020204020303" pitchFamily="34" charset="77"/>
              </a:rPr>
              <a:t>Decline the quote or no pricing</a:t>
            </a:r>
          </a:p>
          <a:p>
            <a:pPr marL="228600" indent="-228600">
              <a:buFont typeface="+mj-lt"/>
              <a:buAutoNum type="romanLcPeriod"/>
              <a:defRPr/>
            </a:pPr>
            <a:r>
              <a:rPr lang="en-IN" sz="900" dirty="0">
                <a:solidFill>
                  <a:srgbClr val="000000"/>
                </a:solidFill>
                <a:latin typeface="Futura Next Book" panose="020B0502020204020303" pitchFamily="34" charset="77"/>
              </a:rPr>
              <a:t>Managing Requests (Consumer Dash):</a:t>
            </a:r>
          </a:p>
          <a:p>
            <a:pPr marL="685800" lvl="1" indent="-228600">
              <a:buFont typeface="+mj-lt"/>
              <a:buAutoNum type="romanLcPeriod"/>
              <a:defRPr/>
            </a:pPr>
            <a:r>
              <a:rPr lang="en-IN" sz="900" dirty="0">
                <a:solidFill>
                  <a:srgbClr val="000000"/>
                </a:solidFill>
                <a:latin typeface="Futura Next Book" panose="020B0502020204020303" pitchFamily="34" charset="77"/>
              </a:rPr>
              <a:t>Create quote request</a:t>
            </a:r>
          </a:p>
          <a:p>
            <a:pPr marL="685800" lvl="1" indent="-228600">
              <a:buFont typeface="+mj-lt"/>
              <a:buAutoNum type="romanLcPeriod"/>
              <a:defRPr/>
            </a:pPr>
            <a:r>
              <a:rPr lang="en-IN" sz="900" dirty="0">
                <a:solidFill>
                  <a:srgbClr val="000000"/>
                </a:solidFill>
                <a:latin typeface="Futura Next Book" panose="020B0502020204020303" pitchFamily="34" charset="77"/>
              </a:rPr>
              <a:t>Request detail page</a:t>
            </a:r>
          </a:p>
          <a:p>
            <a:pPr marL="685800" lvl="1" indent="-228600">
              <a:buFont typeface="+mj-lt"/>
              <a:buAutoNum type="romanLcPeriod"/>
              <a:defRPr/>
            </a:pPr>
            <a:r>
              <a:rPr lang="en-IN" sz="900" dirty="0">
                <a:solidFill>
                  <a:srgbClr val="000000"/>
                </a:solidFill>
                <a:latin typeface="Futura Next Book" panose="020B0502020204020303" pitchFamily="34" charset="77"/>
              </a:rPr>
              <a:t>View previous quote requests</a:t>
            </a:r>
          </a:p>
          <a:p>
            <a:pPr marL="685800" lvl="1" indent="-228600">
              <a:buFont typeface="+mj-lt"/>
              <a:buAutoNum type="romanLcPeriod"/>
              <a:defRPr/>
            </a:pPr>
            <a:r>
              <a:rPr lang="en-IN" sz="900" dirty="0">
                <a:solidFill>
                  <a:srgbClr val="000000"/>
                </a:solidFill>
                <a:latin typeface="Futura Next Book" panose="020B0502020204020303" pitchFamily="34" charset="77"/>
              </a:rPr>
              <a:t>View previous shipment requests</a:t>
            </a:r>
          </a:p>
          <a:p>
            <a:pPr marL="685800" lvl="1" indent="-228600">
              <a:buFont typeface="+mj-lt"/>
              <a:buAutoNum type="romanLcPeriod"/>
              <a:defRPr/>
            </a:pPr>
            <a:r>
              <a:rPr lang="en-IN" sz="900" dirty="0">
                <a:solidFill>
                  <a:srgbClr val="000000"/>
                </a:solidFill>
                <a:latin typeface="Futura Next Book" panose="020B0502020204020303" pitchFamily="34" charset="77"/>
              </a:rPr>
              <a:t>View the pricing provided</a:t>
            </a:r>
          </a:p>
          <a:p>
            <a:pPr marL="685800" lvl="1" indent="-228600">
              <a:buFont typeface="+mj-lt"/>
              <a:buAutoNum type="romanLcPeriod"/>
              <a:defRPr/>
            </a:pPr>
            <a:r>
              <a:rPr lang="en-IN" sz="900" dirty="0">
                <a:solidFill>
                  <a:srgbClr val="000000"/>
                </a:solidFill>
                <a:latin typeface="Futura Next Book" panose="020B0502020204020303" pitchFamily="34" charset="77"/>
              </a:rPr>
              <a:t>Request a shipment</a:t>
            </a:r>
          </a:p>
          <a:p>
            <a:pPr marL="228600" marR="0" lvl="0" indent="-228600" algn="l" defTabSz="914400" rtl="0" eaLnBrk="1" fontAlgn="auto" latinLnBrk="0" hangingPunct="1">
              <a:lnSpc>
                <a:spcPct val="100000"/>
              </a:lnSpc>
              <a:spcBef>
                <a:spcPts val="0"/>
              </a:spcBef>
              <a:spcAft>
                <a:spcPts val="0"/>
              </a:spcAft>
              <a:buClrTx/>
              <a:buSzTx/>
              <a:buFont typeface="+mj-lt"/>
              <a:buAutoNum type="romanLcPeriod"/>
              <a:tabLst/>
              <a:defRPr/>
            </a:pPr>
            <a:r>
              <a:rPr lang="en-IN" sz="900" dirty="0">
                <a:solidFill>
                  <a:srgbClr val="000000"/>
                </a:solidFill>
                <a:latin typeface="Futura Next Book" panose="020B0502020204020303" pitchFamily="34" charset="77"/>
              </a:rPr>
              <a:t>My profile (All users)</a:t>
            </a:r>
          </a:p>
          <a:p>
            <a:pPr marL="685800" lvl="1" indent="-228600">
              <a:buFont typeface="+mj-lt"/>
              <a:buAutoNum type="romanLcPeriod"/>
              <a:defRPr/>
            </a:pPr>
            <a:r>
              <a:rPr lang="en-IN" sz="900" dirty="0">
                <a:solidFill>
                  <a:srgbClr val="000000"/>
                </a:solidFill>
                <a:latin typeface="Futura Next Book" panose="020B0502020204020303" pitchFamily="34" charset="77"/>
              </a:rPr>
              <a:t>Change password</a:t>
            </a:r>
          </a:p>
          <a:p>
            <a:pPr marL="685800" lvl="1" indent="-228600">
              <a:buFont typeface="+mj-lt"/>
              <a:buAutoNum type="romanLcPeriod"/>
              <a:defRPr/>
            </a:pPr>
            <a:r>
              <a:rPr lang="en-IN" sz="900" dirty="0">
                <a:solidFill>
                  <a:srgbClr val="000000"/>
                </a:solidFill>
                <a:latin typeface="Futura Next Book" panose="020B0502020204020303" pitchFamily="34" charset="77"/>
              </a:rPr>
              <a:t>Update profile details</a:t>
            </a:r>
          </a:p>
          <a:p>
            <a:pPr marL="228600" indent="-228600">
              <a:buFont typeface="+mj-lt"/>
              <a:buAutoNum type="romanLcPeriod"/>
              <a:defRPr/>
            </a:pPr>
            <a:r>
              <a:rPr lang="en-IN" sz="900" dirty="0">
                <a:solidFill>
                  <a:srgbClr val="000000"/>
                </a:solidFill>
                <a:latin typeface="Futura Next Book" panose="020B0502020204020303" pitchFamily="34" charset="77"/>
              </a:rPr>
              <a:t>Notifications</a:t>
            </a:r>
          </a:p>
          <a:p>
            <a:pPr marL="685800" lvl="1" indent="-228600">
              <a:buFont typeface="+mj-lt"/>
              <a:buAutoNum type="romanLcPeriod"/>
              <a:defRPr/>
            </a:pPr>
            <a:r>
              <a:rPr lang="en-IN" sz="900" dirty="0">
                <a:solidFill>
                  <a:srgbClr val="000000"/>
                </a:solidFill>
                <a:latin typeface="Futura Next Book" panose="020B0502020204020303" pitchFamily="34" charset="77"/>
              </a:rPr>
              <a:t>Email and Text notification to consumer</a:t>
            </a:r>
          </a:p>
          <a:p>
            <a:pPr marL="228600" indent="-228600">
              <a:buFont typeface="+mj-lt"/>
              <a:buAutoNum type="romanLcPeriod"/>
              <a:defRPr/>
            </a:pPr>
            <a:r>
              <a:rPr lang="en-IN" sz="900" dirty="0">
                <a:solidFill>
                  <a:srgbClr val="000000"/>
                </a:solidFill>
                <a:latin typeface="Futura Next Book" panose="020B0502020204020303" pitchFamily="34" charset="77"/>
              </a:rPr>
              <a:t>Scope to expand post MVP</a:t>
            </a:r>
          </a:p>
          <a:p>
            <a:pPr marL="685800" lvl="1" indent="-228600">
              <a:buFont typeface="+mj-lt"/>
              <a:buAutoNum type="romanLcPeriod"/>
              <a:defRPr/>
            </a:pPr>
            <a:r>
              <a:rPr lang="en-IN" sz="900" dirty="0">
                <a:solidFill>
                  <a:srgbClr val="000000"/>
                </a:solidFill>
                <a:latin typeface="Futura Next Book" panose="020B0502020204020303" pitchFamily="34" charset="77"/>
              </a:rPr>
              <a:t>Push Notification</a:t>
            </a:r>
          </a:p>
          <a:p>
            <a:pPr marL="685800" lvl="1" indent="-228600">
              <a:buFont typeface="+mj-lt"/>
              <a:buAutoNum type="romanLcPeriod"/>
              <a:defRPr/>
            </a:pPr>
            <a:r>
              <a:rPr lang="en-IN" sz="900" dirty="0">
                <a:solidFill>
                  <a:srgbClr val="000000"/>
                </a:solidFill>
                <a:latin typeface="Futura Next Book" panose="020B0502020204020303" pitchFamily="34" charset="77"/>
              </a:rPr>
              <a:t>Pricing Suggestion Engine </a:t>
            </a:r>
          </a:p>
        </p:txBody>
      </p:sp>
      <p:sp>
        <p:nvSpPr>
          <p:cNvPr id="25" name="Rectangle 24">
            <a:extLst>
              <a:ext uri="{FF2B5EF4-FFF2-40B4-BE49-F238E27FC236}">
                <a16:creationId xmlns:a16="http://schemas.microsoft.com/office/drawing/2014/main" id="{B4A55E92-E6B5-0B4D-A087-7D6C38D91294}"/>
              </a:ext>
            </a:extLst>
          </p:cNvPr>
          <p:cNvSpPr/>
          <p:nvPr/>
        </p:nvSpPr>
        <p:spPr>
          <a:xfrm>
            <a:off x="8095704" y="2044005"/>
            <a:ext cx="3358461" cy="3016210"/>
          </a:xfrm>
          <a:prstGeom prst="rect">
            <a:avLst/>
          </a:prstGeom>
          <a:solidFill>
            <a:schemeClr val="tx2"/>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79FFF">
                    <a:lumMod val="75000"/>
                  </a:srgbClr>
                </a:solidFill>
                <a:effectLst/>
                <a:uLnTx/>
                <a:uFillTx/>
                <a:latin typeface="Futura Next Book"/>
                <a:ea typeface="+mn-ea"/>
                <a:cs typeface="+mn-cs"/>
              </a:rPr>
              <a:t>Engg. PoV:</a:t>
            </a:r>
            <a:r>
              <a:rPr kumimoji="0" lang="en-US" sz="1100" b="0" i="0" u="none" strike="noStrike" kern="1200" cap="none" spc="0" normalizeH="0" baseline="0" noProof="0" dirty="0">
                <a:ln>
                  <a:noFill/>
                </a:ln>
                <a:solidFill>
                  <a:srgbClr val="000000"/>
                </a:solidFill>
                <a:effectLst/>
                <a:uLnTx/>
                <a:uFillTx/>
                <a:latin typeface="Futura Next Book"/>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100% method coverage</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100" dirty="0">
                <a:solidFill>
                  <a:srgbClr val="000000"/>
                </a:solidFill>
                <a:latin typeface="Futura Next Book" panose="020B0502020204020303" pitchFamily="34" charset="77"/>
              </a:rPr>
              <a:t>95</a:t>
            </a: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 block/line coverage</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Code Quality - 0 Blocker, Critical &amp; Major issues reported by Sonarqube, </a:t>
            </a:r>
            <a:r>
              <a:rPr kumimoji="0" lang="en-IN" sz="1100" b="0" i="0" u="none" strike="noStrike" kern="1200" cap="none" spc="0" normalizeH="0" baseline="0" noProof="0" dirty="0" err="1">
                <a:ln>
                  <a:noFill/>
                </a:ln>
                <a:solidFill>
                  <a:srgbClr val="000000"/>
                </a:solidFill>
                <a:effectLst/>
                <a:uLnTx/>
                <a:uFillTx/>
                <a:latin typeface="Futura Next Book" panose="020B0502020204020303" pitchFamily="34" charset="77"/>
                <a:ea typeface="+mn-ea"/>
                <a:cs typeface="+mn-cs"/>
              </a:rPr>
              <a:t>ESLint</a:t>
            </a:r>
            <a:endPar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Code Complexity</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Memory profiling</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Unit Test Reports</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Monitoring &amp; Alerting</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100" dirty="0">
                <a:solidFill>
                  <a:srgbClr val="000000"/>
                </a:solidFill>
                <a:latin typeface="Futura Next Book" panose="020B0502020204020303" pitchFamily="34" charset="77"/>
              </a:rPr>
              <a:t>Release cadence</a:t>
            </a:r>
          </a:p>
          <a:p>
            <a:pPr marL="1085850" lvl="2" indent="-171450">
              <a:buFont typeface="Arial" panose="020B0604020202020204" pitchFamily="34" charset="0"/>
              <a:buChar char="•"/>
            </a:pPr>
            <a:r>
              <a:rPr lang="en-IN" sz="1100" dirty="0">
                <a:solidFill>
                  <a:srgbClr val="000000"/>
                </a:solidFill>
                <a:latin typeface="Futura Next Book" panose="020B0502020204020303" pitchFamily="34" charset="77"/>
              </a:rPr>
              <a:t>Feature Release</a:t>
            </a:r>
          </a:p>
          <a:p>
            <a:pPr marL="1085850" lvl="2" indent="-171450">
              <a:buFont typeface="Arial" panose="020B0604020202020204" pitchFamily="34" charset="0"/>
              <a:buChar char="•"/>
            </a:pPr>
            <a:r>
              <a:rPr lang="en-IN" sz="1100" dirty="0">
                <a:solidFill>
                  <a:srgbClr val="000000"/>
                </a:solidFill>
                <a:latin typeface="Futura Next Book" panose="020B0502020204020303" pitchFamily="34" charset="77"/>
              </a:rPr>
              <a:t>Subsequent bug-fix</a:t>
            </a:r>
            <a:r>
              <a:rPr lang="en-IN" dirty="0"/>
              <a:t> </a:t>
            </a:r>
            <a:r>
              <a:rPr lang="en-IN" sz="1100" dirty="0">
                <a:solidFill>
                  <a:srgbClr val="000000"/>
                </a:solidFill>
                <a:latin typeface="Futura Next Book" panose="020B0502020204020303" pitchFamily="34" charset="77"/>
              </a:rPr>
              <a:t>release</a:t>
            </a:r>
          </a:p>
          <a:p>
            <a:pPr marL="1085850" lvl="2" indent="-171450">
              <a:buFont typeface="Arial" panose="020B0604020202020204" pitchFamily="34" charset="0"/>
              <a:buChar char="•"/>
            </a:pPr>
            <a:r>
              <a:rPr lang="en-IN" sz="1100" dirty="0">
                <a:solidFill>
                  <a:srgbClr val="000000"/>
                </a:solidFill>
                <a:latin typeface="Futura Next Book" panose="020B0502020204020303" pitchFamily="34" charset="77"/>
              </a:rPr>
              <a:t>Subsequent Prod Release</a:t>
            </a:r>
          </a:p>
          <a:p>
            <a:pPr marL="1085850" lvl="2" indent="-171450">
              <a:buFont typeface="Arial" panose="020B0604020202020204" pitchFamily="34" charset="0"/>
              <a:buChar char="•"/>
            </a:pPr>
            <a:r>
              <a:rPr lang="en-IN" sz="1100" dirty="0">
                <a:solidFill>
                  <a:srgbClr val="000000"/>
                </a:solidFill>
                <a:latin typeface="Futura Next Book" panose="020B0502020204020303" pitchFamily="34" charset="77"/>
              </a:rPr>
              <a:t>Subsequent patch release (if any)</a:t>
            </a:r>
            <a:endParaRPr lang="en-IN" sz="1600" dirty="0"/>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endParaRPr kumimoji="0" lang="en-IN"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000000"/>
              </a:solidFill>
              <a:effectLst/>
              <a:uLnTx/>
              <a:uFillTx/>
              <a:latin typeface="Futura Next Book"/>
              <a:ea typeface="+mn-ea"/>
              <a:cs typeface="+mn-cs"/>
            </a:endParaRPr>
          </a:p>
        </p:txBody>
      </p:sp>
      <p:sp>
        <p:nvSpPr>
          <p:cNvPr id="26" name="Rectangle 25">
            <a:extLst>
              <a:ext uri="{FF2B5EF4-FFF2-40B4-BE49-F238E27FC236}">
                <a16:creationId xmlns:a16="http://schemas.microsoft.com/office/drawing/2014/main" id="{B4A55E92-E6B5-0B4D-A087-7D6C38D91294}"/>
              </a:ext>
            </a:extLst>
          </p:cNvPr>
          <p:cNvSpPr/>
          <p:nvPr/>
        </p:nvSpPr>
        <p:spPr>
          <a:xfrm>
            <a:off x="8193676" y="5422504"/>
            <a:ext cx="3260489" cy="969496"/>
          </a:xfrm>
          <a:prstGeom prst="rect">
            <a:avLst/>
          </a:prstGeom>
          <a:solidFill>
            <a:schemeClr val="tx2"/>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79FFF">
                    <a:lumMod val="75000"/>
                  </a:srgbClr>
                </a:solidFill>
                <a:effectLst/>
                <a:uLnTx/>
                <a:uFillTx/>
                <a:latin typeface="Futura Next Book"/>
                <a:ea typeface="+mn-ea"/>
                <a:cs typeface="+mn-cs"/>
              </a:rPr>
              <a:t>Testing:</a:t>
            </a:r>
            <a:r>
              <a:rPr kumimoji="0" lang="en-US" sz="1100" b="0" i="0" u="none" strike="noStrike" kern="1200" cap="none" spc="0" normalizeH="0" baseline="0" noProof="0" dirty="0">
                <a:ln>
                  <a:noFill/>
                </a:ln>
                <a:solidFill>
                  <a:srgbClr val="000000"/>
                </a:solidFill>
                <a:effectLst/>
                <a:uLnTx/>
                <a:uFillTx/>
                <a:latin typeface="Futura Next Book"/>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US" sz="1100" dirty="0">
                <a:solidFill>
                  <a:srgbClr val="000000"/>
                </a:solidFill>
                <a:latin typeface="Futura Next Book" panose="020B0502020204020303" pitchFamily="34" charset="77"/>
              </a:rPr>
              <a:t>Unit Testing &amp; Regression</a:t>
            </a:r>
            <a:r>
              <a:rPr kumimoji="0" lang="en-US"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 </a:t>
            </a:r>
          </a:p>
          <a:p>
            <a:pPr marL="285750" lvl="0" indent="-285750">
              <a:buFont typeface="+mj-lt"/>
              <a:buAutoNum type="romanLcPeriod"/>
              <a:defRPr/>
            </a:pPr>
            <a:r>
              <a:rPr lang="en-US" sz="1100" dirty="0">
                <a:solidFill>
                  <a:srgbClr val="000000"/>
                </a:solidFill>
                <a:latin typeface="Futura Next Book" panose="020B0502020204020303" pitchFamily="34" charset="77"/>
              </a:rPr>
              <a:t>Unit Test coverage FE &gt; 95%</a:t>
            </a:r>
          </a:p>
          <a:p>
            <a:pPr marL="285750" lvl="0" indent="-285750">
              <a:buFont typeface="+mj-lt"/>
              <a:buAutoNum type="romanLcPeriod"/>
              <a:defRPr/>
            </a:pPr>
            <a:r>
              <a:rPr kumimoji="0" lang="en-US"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Unit Test Co</a:t>
            </a:r>
            <a:r>
              <a:rPr lang="en-US" sz="1100" dirty="0" err="1">
                <a:solidFill>
                  <a:srgbClr val="000000"/>
                </a:solidFill>
                <a:latin typeface="Futura Next Book" panose="020B0502020204020303" pitchFamily="34" charset="77"/>
              </a:rPr>
              <a:t>verage</a:t>
            </a:r>
            <a:r>
              <a:rPr lang="en-US" sz="1100" dirty="0">
                <a:solidFill>
                  <a:srgbClr val="000000"/>
                </a:solidFill>
                <a:latin typeface="Futura Next Book" panose="020B0502020204020303" pitchFamily="34" charset="77"/>
              </a:rPr>
              <a:t> – microservices &gt; 95%</a:t>
            </a:r>
            <a:endParaRPr kumimoji="0" lang="en-US" sz="11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000000"/>
              </a:solidFill>
              <a:effectLst/>
              <a:uLnTx/>
              <a:uFillTx/>
              <a:latin typeface="Futura Next Book"/>
              <a:ea typeface="+mn-ea"/>
              <a:cs typeface="+mn-cs"/>
            </a:endParaRPr>
          </a:p>
        </p:txBody>
      </p:sp>
      <p:sp>
        <p:nvSpPr>
          <p:cNvPr id="7" name="Rectangle 6">
            <a:extLst>
              <a:ext uri="{FF2B5EF4-FFF2-40B4-BE49-F238E27FC236}">
                <a16:creationId xmlns:a16="http://schemas.microsoft.com/office/drawing/2014/main" id="{C790B4FD-3B2C-423D-9DA3-C54EF78A9D23}"/>
              </a:ext>
            </a:extLst>
          </p:cNvPr>
          <p:cNvSpPr/>
          <p:nvPr/>
        </p:nvSpPr>
        <p:spPr>
          <a:xfrm>
            <a:off x="354559" y="695532"/>
            <a:ext cx="10915323" cy="1200329"/>
          </a:xfrm>
          <a:prstGeom prst="rect">
            <a:avLst/>
          </a:prstGeom>
        </p:spPr>
        <p:txBody>
          <a:bodyPr wrap="square">
            <a:spAutoFit/>
          </a:bodyPr>
          <a:lstStyle/>
          <a:p>
            <a:pPr marL="342900" lvl="0" indent="-342900">
              <a:buFont typeface="+mj-lt"/>
              <a:buAutoNum type="arabicPeriod"/>
              <a:defRPr/>
            </a:pPr>
            <a:r>
              <a:rPr lang="en-IN" dirty="0"/>
              <a:t> To create a portal to provide quotes for shipment to view, manage quote requests and provide pricing for requested quotes.</a:t>
            </a:r>
          </a:p>
          <a:p>
            <a:pPr marL="342900" lvl="0" indent="-342900">
              <a:buFont typeface="+mj-lt"/>
              <a:buAutoNum type="arabicPeriod"/>
              <a:defRPr/>
            </a:pPr>
            <a:r>
              <a:rPr lang="en-IN" dirty="0"/>
              <a:t>To create a self-service portal for consumers to request quotes and shipments pan India &amp; manage their requests.</a:t>
            </a:r>
            <a:endParaRPr kumimoji="0" lang="en-US" sz="1400" b="0" i="0" u="none" strike="noStrike" kern="1200" cap="none" spc="0" normalizeH="0" baseline="0" noProof="0" dirty="0">
              <a:ln>
                <a:noFill/>
              </a:ln>
              <a:solidFill>
                <a:srgbClr val="079FFF">
                  <a:lumMod val="75000"/>
                </a:srgbClr>
              </a:solidFill>
              <a:effectLst/>
              <a:uLnTx/>
              <a:uFillTx/>
              <a:latin typeface="Calibri" panose="020F0502020204030204" pitchFamily="34" charset="0"/>
              <a:ea typeface="Calibri" panose="020F0502020204030204" pitchFamily="34" charset="0"/>
              <a:cs typeface="+mn-cs"/>
            </a:endParaRPr>
          </a:p>
        </p:txBody>
      </p:sp>
    </p:spTree>
    <p:extLst>
      <p:ext uri="{BB962C8B-B14F-4D97-AF65-F5344CB8AC3E}">
        <p14:creationId xmlns:p14="http://schemas.microsoft.com/office/powerpoint/2010/main" val="4142456794"/>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2FE40F0A1D024D974756D287227126" ma:contentTypeVersion="6" ma:contentTypeDescription="Create a new document." ma:contentTypeScope="" ma:versionID="895560dc11a0195b2a1110e55a6ff3a4">
  <xsd:schema xmlns:xsd="http://www.w3.org/2001/XMLSchema" xmlns:xs="http://www.w3.org/2001/XMLSchema" xmlns:p="http://schemas.microsoft.com/office/2006/metadata/properties" xmlns:ns2="42081856-202a-4889-b8df-5d279fa093a5" targetNamespace="http://schemas.microsoft.com/office/2006/metadata/properties" ma:root="true" ma:fieldsID="a471719a3c892703c20751e01ffd26fa" ns2:_="">
    <xsd:import namespace="42081856-202a-4889-b8df-5d279fa093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81856-202a-4889-b8df-5d279fa093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2CB64A-C535-4AA4-8E06-633F0403BE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081856-202a-4889-b8df-5d279fa093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B1AACC-52AB-4CEA-ADBE-13ED60902224}">
  <ds:schemaRefs>
    <ds:schemaRef ds:uri="http://schemas.microsoft.com/sharepoint/v3/contenttype/forms"/>
  </ds:schemaRefs>
</ds:datastoreItem>
</file>

<file path=customXml/itemProps3.xml><?xml version="1.0" encoding="utf-8"?>
<ds:datastoreItem xmlns:ds="http://schemas.openxmlformats.org/officeDocument/2006/customXml" ds:itemID="{918CA606-14A7-4790-ACB6-54EEF4924842}">
  <ds:schemaRefs>
    <ds:schemaRef ds:uri="http://schemas.microsoft.com/office/2006/metadata/properties"/>
    <ds:schemaRef ds:uri="42081856-202a-4889-b8df-5d279fa093a5"/>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9074</TotalTime>
  <Words>414</Words>
  <Application>Microsoft Office PowerPoint</Application>
  <PresentationFormat>Widescreen</PresentationFormat>
  <Paragraphs>71</Paragraphs>
  <Slides>1</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1</vt:i4>
      </vt:variant>
    </vt:vector>
  </HeadingPairs>
  <TitlesOfParts>
    <vt:vector size="16" baseType="lpstr">
      <vt:lpstr>Arial</vt:lpstr>
      <vt:lpstr>Calibri</vt:lpstr>
      <vt:lpstr>Futura Next Book</vt:lpstr>
      <vt:lpstr>Futura Next DemiBold</vt:lpstr>
      <vt:lpstr>Futura Next Medium</vt:lpstr>
      <vt:lpstr>Futura Note book</vt:lpstr>
      <vt:lpstr>Minion Pro</vt:lpstr>
      <vt:lpstr>Brand Mark</vt:lpstr>
      <vt:lpstr>Cover</vt:lpstr>
      <vt:lpstr>Agenda</vt:lpstr>
      <vt:lpstr>Divider</vt:lpstr>
      <vt:lpstr>Quote</vt:lpstr>
      <vt:lpstr>Voice</vt:lpstr>
      <vt:lpstr>Content</vt:lpstr>
      <vt:lpstr>Back Cover</vt:lpstr>
      <vt:lpstr>PS Logistics Portal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Yash Kulshreshtha</cp:lastModifiedBy>
  <cp:revision>204</cp:revision>
  <dcterms:created xsi:type="dcterms:W3CDTF">2018-11-16T01:56:21Z</dcterms:created>
  <dcterms:modified xsi:type="dcterms:W3CDTF">2022-06-20T08:39:44Z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pavnemur</vt:lpwstr>
  </property>
  <property fmtid="{D5CDD505-2E9C-101B-9397-08002B2CF9AE}" pid="5" name="Jive_VersionGuid">
    <vt:lpwstr>a73c6d08-a863-4b9f-80df-cf4c6872582b</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0x010100832FE40F0A1D024D974756D287227126</vt:lpwstr>
  </property>
</Properties>
</file>