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6B458-11D2-4BC7-9416-03458192757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34A7-2669-45FF-A30D-C1CE9FC0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C391-4304-47B6-86AD-B126FCD38D4F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B99C-6458-405D-B292-4F004A2417A3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E9A0-2505-4361-8025-C595A1AF25E0}" type="datetime1">
              <a:rPr lang="en-US" smtClean="0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29A7-588B-4A27-90B9-96282515B79D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9920-B97D-447C-8B93-2A8C27E53C6B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1361" y="1782571"/>
            <a:ext cx="312927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303" y="2515209"/>
            <a:ext cx="9565005" cy="283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9C19-B8E3-4959-B3DD-D641666C18FB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/>
                <a:cs typeface="Verdana"/>
              </a:rPr>
              <a:t>INTRODUCTION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97341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30" dirty="0">
                <a:solidFill>
                  <a:srgbClr val="171717"/>
                </a:solidFill>
              </a:rPr>
              <a:t>Introduction To </a:t>
            </a: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EE</a:t>
            </a:r>
            <a:endParaRPr sz="4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D0C84-6DA1-8BA9-94C9-1C517A86B3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5548" y="511555"/>
            <a:ext cx="181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210" dirty="0">
                <a:solidFill>
                  <a:srgbClr val="404040"/>
                </a:solidFill>
              </a:rPr>
              <a:t>FX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480822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internet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User-interface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Hardware-accelerated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graphics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High-performance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clients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Modern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look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feel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Connect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remote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027275"/>
          <a:ext cx="3662678" cy="2911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254" y="2009558"/>
            <a:ext cx="3778250" cy="3077845"/>
          </a:xfrm>
          <a:custGeom>
            <a:avLst/>
            <a:gdLst/>
            <a:ahLst/>
            <a:cxnLst/>
            <a:rect l="l" t="t" r="r" b="b"/>
            <a:pathLst>
              <a:path w="3778250" h="3077845">
                <a:moveTo>
                  <a:pt x="1876806" y="17716"/>
                </a:moveTo>
                <a:lnTo>
                  <a:pt x="0" y="17716"/>
                </a:lnTo>
                <a:lnTo>
                  <a:pt x="0" y="1082408"/>
                </a:lnTo>
                <a:lnTo>
                  <a:pt x="1876806" y="1082408"/>
                </a:lnTo>
                <a:lnTo>
                  <a:pt x="1876806" y="17716"/>
                </a:lnTo>
                <a:close/>
              </a:path>
              <a:path w="3778250" h="3077845">
                <a:moveTo>
                  <a:pt x="3778123" y="0"/>
                </a:moveTo>
                <a:lnTo>
                  <a:pt x="1906790" y="0"/>
                </a:lnTo>
                <a:lnTo>
                  <a:pt x="1906790" y="2013102"/>
                </a:lnTo>
                <a:lnTo>
                  <a:pt x="38989" y="2013102"/>
                </a:lnTo>
                <a:lnTo>
                  <a:pt x="38989" y="3077794"/>
                </a:lnTo>
                <a:lnTo>
                  <a:pt x="1915795" y="3077794"/>
                </a:lnTo>
                <a:lnTo>
                  <a:pt x="1915795" y="3062173"/>
                </a:lnTo>
                <a:lnTo>
                  <a:pt x="3778123" y="3062173"/>
                </a:lnTo>
                <a:lnTo>
                  <a:pt x="3778123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13AE-9678-3E42-980B-56BCBD12C5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4279" y="511555"/>
            <a:ext cx="179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9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557339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Edition</a:t>
            </a:r>
            <a:endParaRPr sz="2400">
              <a:latin typeface="Verdana"/>
              <a:cs typeface="Verdana"/>
            </a:endParaRPr>
          </a:p>
          <a:p>
            <a:pPr marL="12700" marR="1781175">
              <a:lnSpc>
                <a:spcPct val="1617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extends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 software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Large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scale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Consider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instead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027275"/>
          <a:ext cx="3662678" cy="3044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8810" y="2009558"/>
            <a:ext cx="3766820" cy="3077845"/>
          </a:xfrm>
          <a:custGeom>
            <a:avLst/>
            <a:gdLst/>
            <a:ahLst/>
            <a:cxnLst/>
            <a:rect l="l" t="t" r="r" b="b"/>
            <a:pathLst>
              <a:path w="3766820" h="3077845">
                <a:moveTo>
                  <a:pt x="1871345" y="0"/>
                </a:moveTo>
                <a:lnTo>
                  <a:pt x="0" y="0"/>
                </a:lnTo>
                <a:lnTo>
                  <a:pt x="0" y="3062173"/>
                </a:lnTo>
                <a:lnTo>
                  <a:pt x="1871345" y="3062173"/>
                </a:lnTo>
                <a:lnTo>
                  <a:pt x="1871345" y="0"/>
                </a:lnTo>
                <a:close/>
              </a:path>
              <a:path w="3766820" h="3077845">
                <a:moveTo>
                  <a:pt x="3755212" y="17716"/>
                </a:moveTo>
                <a:lnTo>
                  <a:pt x="1878406" y="17716"/>
                </a:lnTo>
                <a:lnTo>
                  <a:pt x="1878406" y="1082408"/>
                </a:lnTo>
                <a:lnTo>
                  <a:pt x="3755212" y="1082408"/>
                </a:lnTo>
                <a:lnTo>
                  <a:pt x="3755212" y="17716"/>
                </a:lnTo>
                <a:close/>
              </a:path>
              <a:path w="3766820" h="3077845">
                <a:moveTo>
                  <a:pt x="3766489" y="2013102"/>
                </a:moveTo>
                <a:lnTo>
                  <a:pt x="1889683" y="2013102"/>
                </a:lnTo>
                <a:lnTo>
                  <a:pt x="1889683" y="3077794"/>
                </a:lnTo>
                <a:lnTo>
                  <a:pt x="3766489" y="3077794"/>
                </a:lnTo>
                <a:lnTo>
                  <a:pt x="3766489" y="2013102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32C4-682F-4636-6A74-22DDAC9D88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4205" y="511555"/>
            <a:ext cx="249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W</a:t>
            </a:r>
            <a:r>
              <a:rPr sz="3600" spc="130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b</a:t>
            </a:r>
            <a:r>
              <a:rPr sz="3600" spc="225" dirty="0">
                <a:solidFill>
                  <a:srgbClr val="404040"/>
                </a:solidFill>
              </a:rPr>
              <a:t>P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il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535428"/>
            <a:ext cx="44805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Subset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Targeted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Back-end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technologies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No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frameworks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174239"/>
          <a:ext cx="3662678" cy="276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9884" y="2009558"/>
            <a:ext cx="3813810" cy="3062605"/>
          </a:xfrm>
          <a:custGeom>
            <a:avLst/>
            <a:gdLst/>
            <a:ahLst/>
            <a:cxnLst/>
            <a:rect l="l" t="t" r="r" b="b"/>
            <a:pathLst>
              <a:path w="3813810" h="3062604">
                <a:moveTo>
                  <a:pt x="3813492" y="0"/>
                </a:moveTo>
                <a:lnTo>
                  <a:pt x="1942160" y="0"/>
                </a:lnTo>
                <a:lnTo>
                  <a:pt x="1942160" y="43637"/>
                </a:lnTo>
                <a:lnTo>
                  <a:pt x="0" y="43637"/>
                </a:lnTo>
                <a:lnTo>
                  <a:pt x="0" y="2009546"/>
                </a:lnTo>
                <a:lnTo>
                  <a:pt x="1942160" y="2009546"/>
                </a:lnTo>
                <a:lnTo>
                  <a:pt x="1942160" y="3062173"/>
                </a:lnTo>
                <a:lnTo>
                  <a:pt x="3813492" y="3062173"/>
                </a:lnTo>
                <a:lnTo>
                  <a:pt x="3813492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7EB9-DC30-9A6D-5991-D1A5516F04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747" y="511555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MicroProfile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50211"/>
            <a:ext cx="4284980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Subset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  <a:spcBef>
                <a:spcPts val="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Targeted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at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microservices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Includes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other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technologies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Fault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tolerance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Metrics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Health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checks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95" dirty="0">
                <a:solidFill>
                  <a:srgbClr val="F05A28"/>
                </a:solidFill>
                <a:latin typeface="Verdana"/>
                <a:cs typeface="Verdana"/>
              </a:rPr>
              <a:t>JWT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174239"/>
          <a:ext cx="3662678" cy="276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8797" y="2009558"/>
            <a:ext cx="3817620" cy="3062605"/>
          </a:xfrm>
          <a:custGeom>
            <a:avLst/>
            <a:gdLst/>
            <a:ahLst/>
            <a:cxnLst/>
            <a:rect l="l" t="t" r="r" b="b"/>
            <a:pathLst>
              <a:path w="3817620" h="3062604">
                <a:moveTo>
                  <a:pt x="1871345" y="0"/>
                </a:moveTo>
                <a:lnTo>
                  <a:pt x="0" y="0"/>
                </a:lnTo>
                <a:lnTo>
                  <a:pt x="0" y="3062173"/>
                </a:lnTo>
                <a:lnTo>
                  <a:pt x="1871345" y="3062173"/>
                </a:lnTo>
                <a:lnTo>
                  <a:pt x="1871345" y="0"/>
                </a:lnTo>
                <a:close/>
              </a:path>
              <a:path w="3817620" h="3062604">
                <a:moveTo>
                  <a:pt x="3817112" y="43637"/>
                </a:moveTo>
                <a:lnTo>
                  <a:pt x="1874964" y="43637"/>
                </a:lnTo>
                <a:lnTo>
                  <a:pt x="1874964" y="2009546"/>
                </a:lnTo>
                <a:lnTo>
                  <a:pt x="3817112" y="2009546"/>
                </a:lnTo>
                <a:lnTo>
                  <a:pt x="3817112" y="43637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9273-EAFC-6A9B-8913-E6B2E41AA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319" y="40526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23050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14"/>
              </a:spcBef>
            </a:pP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WebProfile</a:t>
            </a:r>
            <a:endParaRPr sz="2200">
              <a:latin typeface="Verdana"/>
              <a:cs typeface="Verdana"/>
            </a:endParaRPr>
          </a:p>
          <a:p>
            <a:pPr marL="935990" marR="929005" algn="ctr">
              <a:lnSpc>
                <a:spcPts val="2110"/>
              </a:lnSpc>
              <a:spcBef>
                <a:spcPts val="1975"/>
              </a:spcBef>
            </a:pP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40526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77800" rIns="0" bIns="0" rtlCol="0">
            <a:spAutoFit/>
          </a:bodyPr>
          <a:lstStyle/>
          <a:p>
            <a:pPr marL="991869" indent="123825">
              <a:lnSpc>
                <a:spcPct val="100000"/>
              </a:lnSpc>
              <a:spcBef>
                <a:spcPts val="140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endParaRPr sz="2400">
              <a:latin typeface="Verdana"/>
              <a:cs typeface="Verdana"/>
            </a:endParaRPr>
          </a:p>
          <a:p>
            <a:pPr marL="859790" marR="852169" indent="131445">
              <a:lnSpc>
                <a:spcPts val="2590"/>
              </a:lnSpc>
              <a:spcBef>
                <a:spcPts val="1935"/>
              </a:spcBef>
            </a:pP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Enterprise </a:t>
            </a:r>
            <a:r>
              <a:rPr sz="2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067435" indent="41275">
              <a:lnSpc>
                <a:spcPct val="100000"/>
              </a:lnSpc>
              <a:spcBef>
                <a:spcPts val="1385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FX</a:t>
            </a:r>
            <a:endParaRPr sz="2400">
              <a:latin typeface="Verdana"/>
              <a:cs typeface="Verdana"/>
            </a:endParaRPr>
          </a:p>
          <a:p>
            <a:pPr marL="1027430" marR="1020444" indent="39370">
              <a:lnSpc>
                <a:spcPts val="2590"/>
              </a:lnSpc>
              <a:spcBef>
                <a:spcPts val="1960"/>
              </a:spcBef>
            </a:pP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Rich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200" spc="-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marL="742950" marR="734695" algn="ctr">
              <a:lnSpc>
                <a:spcPts val="2590"/>
              </a:lnSpc>
              <a:spcBef>
                <a:spcPts val="1960"/>
              </a:spcBef>
            </a:pP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2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device </a:t>
            </a:r>
            <a:r>
              <a:rPr sz="2200" spc="-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2400">
              <a:latin typeface="Verdana"/>
              <a:cs typeface="Verdana"/>
            </a:endParaRPr>
          </a:p>
          <a:p>
            <a:pPr marL="859790" marR="852169" indent="-635" algn="ctr">
              <a:lnSpc>
                <a:spcPts val="2590"/>
              </a:lnSpc>
              <a:spcBef>
                <a:spcPts val="1960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Standard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33960" y="517651"/>
            <a:ext cx="2837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Applications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051306" y="4052679"/>
            <a:ext cx="3429000" cy="1644014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30504" rIns="0" bIns="0" rtlCol="0">
            <a:spAutoFit/>
          </a:bodyPr>
          <a:lstStyle/>
          <a:p>
            <a:pPr marL="909319" indent="-40640">
              <a:lnSpc>
                <a:spcPct val="100000"/>
              </a:lnSpc>
              <a:spcBef>
                <a:spcPts val="1814"/>
              </a:spcBef>
            </a:pP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MicroProfile</a:t>
            </a:r>
            <a:endParaRPr sz="2200">
              <a:latin typeface="Verdana"/>
              <a:cs typeface="Verdana"/>
            </a:endParaRPr>
          </a:p>
          <a:p>
            <a:pPr marL="880744" marR="873125" indent="28575">
              <a:lnSpc>
                <a:spcPts val="2110"/>
              </a:lnSpc>
              <a:spcBef>
                <a:spcPts val="1975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Microservice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E6EC4-3E41-BA56-7B4D-964C1F6D41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3428" y="511555"/>
            <a:ext cx="527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Enterprise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Applications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20031" y="1758188"/>
            <a:ext cx="6066155" cy="373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Multi-tiered</a:t>
            </a:r>
            <a:endParaRPr sz="2400">
              <a:latin typeface="Verdana"/>
              <a:cs typeface="Verdana"/>
            </a:endParaRPr>
          </a:p>
          <a:p>
            <a:pPr marL="12700" marR="4752975" algn="just">
              <a:lnSpc>
                <a:spcPct val="161700"/>
              </a:lnSpc>
              <a:spcBef>
                <a:spcPts val="45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Sc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la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le 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Reliable </a:t>
            </a:r>
            <a:r>
              <a:rPr sz="2400" spc="-8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Secure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ts val="4700"/>
              </a:lnSpc>
              <a:spcBef>
                <a:spcPts val="44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Solve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problems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large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enterprises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Individual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developers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ts val="2450"/>
              </a:lnSpc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small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organizations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237" y="2144713"/>
            <a:ext cx="2991186" cy="28632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30EC-C689-FC1E-8E99-BD0904B0B4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1865" y="3977416"/>
            <a:ext cx="114300" cy="559435"/>
          </a:xfrm>
          <a:custGeom>
            <a:avLst/>
            <a:gdLst/>
            <a:ahLst/>
            <a:cxnLst/>
            <a:rect l="l" t="t" r="r" b="b"/>
            <a:pathLst>
              <a:path w="114300" h="559435">
                <a:moveTo>
                  <a:pt x="57150" y="0"/>
                </a:moveTo>
                <a:lnTo>
                  <a:pt x="49734" y="1496"/>
                </a:lnTo>
                <a:lnTo>
                  <a:pt x="43679" y="5579"/>
                </a:lnTo>
                <a:lnTo>
                  <a:pt x="39596" y="11634"/>
                </a:lnTo>
                <a:lnTo>
                  <a:pt x="38100" y="19088"/>
                </a:lnTo>
                <a:lnTo>
                  <a:pt x="39597" y="26503"/>
                </a:lnTo>
                <a:lnTo>
                  <a:pt x="43679" y="32558"/>
                </a:lnTo>
                <a:lnTo>
                  <a:pt x="49735" y="36641"/>
                </a:lnTo>
                <a:lnTo>
                  <a:pt x="57150" y="38138"/>
                </a:lnTo>
                <a:lnTo>
                  <a:pt x="64564" y="36641"/>
                </a:lnTo>
                <a:lnTo>
                  <a:pt x="70620" y="32558"/>
                </a:lnTo>
                <a:lnTo>
                  <a:pt x="74702" y="26503"/>
                </a:lnTo>
                <a:lnTo>
                  <a:pt x="76200" y="19049"/>
                </a:lnTo>
                <a:lnTo>
                  <a:pt x="74702" y="11634"/>
                </a:lnTo>
                <a:lnTo>
                  <a:pt x="70620" y="5579"/>
                </a:lnTo>
                <a:lnTo>
                  <a:pt x="64564" y="1496"/>
                </a:lnTo>
                <a:lnTo>
                  <a:pt x="57150" y="0"/>
                </a:lnTo>
                <a:close/>
              </a:path>
              <a:path w="114300" h="559435">
                <a:moveTo>
                  <a:pt x="57150" y="76238"/>
                </a:moveTo>
                <a:lnTo>
                  <a:pt x="49735" y="77735"/>
                </a:lnTo>
                <a:lnTo>
                  <a:pt x="43679" y="81817"/>
                </a:lnTo>
                <a:lnTo>
                  <a:pt x="39597" y="87872"/>
                </a:lnTo>
                <a:lnTo>
                  <a:pt x="38100" y="95326"/>
                </a:lnTo>
                <a:lnTo>
                  <a:pt x="39597" y="102741"/>
                </a:lnTo>
                <a:lnTo>
                  <a:pt x="43679" y="108796"/>
                </a:lnTo>
                <a:lnTo>
                  <a:pt x="49735" y="112879"/>
                </a:lnTo>
                <a:lnTo>
                  <a:pt x="57150" y="114376"/>
                </a:lnTo>
                <a:lnTo>
                  <a:pt x="64564" y="112879"/>
                </a:lnTo>
                <a:lnTo>
                  <a:pt x="70620" y="108796"/>
                </a:lnTo>
                <a:lnTo>
                  <a:pt x="74702" y="102741"/>
                </a:lnTo>
                <a:lnTo>
                  <a:pt x="76200" y="95288"/>
                </a:lnTo>
                <a:lnTo>
                  <a:pt x="74702" y="87872"/>
                </a:lnTo>
                <a:lnTo>
                  <a:pt x="70620" y="81817"/>
                </a:lnTo>
                <a:lnTo>
                  <a:pt x="64564" y="77735"/>
                </a:lnTo>
                <a:lnTo>
                  <a:pt x="57150" y="76238"/>
                </a:lnTo>
                <a:close/>
              </a:path>
              <a:path w="114300" h="559435">
                <a:moveTo>
                  <a:pt x="57150" y="152476"/>
                </a:moveTo>
                <a:lnTo>
                  <a:pt x="49735" y="153973"/>
                </a:lnTo>
                <a:lnTo>
                  <a:pt x="43679" y="158055"/>
                </a:lnTo>
                <a:lnTo>
                  <a:pt x="39597" y="164110"/>
                </a:lnTo>
                <a:lnTo>
                  <a:pt x="38100" y="171564"/>
                </a:lnTo>
                <a:lnTo>
                  <a:pt x="39597" y="178979"/>
                </a:lnTo>
                <a:lnTo>
                  <a:pt x="43679" y="185034"/>
                </a:lnTo>
                <a:lnTo>
                  <a:pt x="49735" y="189117"/>
                </a:lnTo>
                <a:lnTo>
                  <a:pt x="57150" y="190614"/>
                </a:lnTo>
                <a:lnTo>
                  <a:pt x="64564" y="189117"/>
                </a:lnTo>
                <a:lnTo>
                  <a:pt x="70620" y="185034"/>
                </a:lnTo>
                <a:lnTo>
                  <a:pt x="74702" y="178979"/>
                </a:lnTo>
                <a:lnTo>
                  <a:pt x="76200" y="171526"/>
                </a:lnTo>
                <a:lnTo>
                  <a:pt x="74702" y="164110"/>
                </a:lnTo>
                <a:lnTo>
                  <a:pt x="70620" y="158055"/>
                </a:lnTo>
                <a:lnTo>
                  <a:pt x="64564" y="153973"/>
                </a:lnTo>
                <a:lnTo>
                  <a:pt x="57150" y="152476"/>
                </a:lnTo>
                <a:close/>
              </a:path>
              <a:path w="114300" h="559435">
                <a:moveTo>
                  <a:pt x="57150" y="228714"/>
                </a:moveTo>
                <a:lnTo>
                  <a:pt x="49735" y="230211"/>
                </a:lnTo>
                <a:lnTo>
                  <a:pt x="43679" y="234293"/>
                </a:lnTo>
                <a:lnTo>
                  <a:pt x="39597" y="240348"/>
                </a:lnTo>
                <a:lnTo>
                  <a:pt x="38100" y="247802"/>
                </a:lnTo>
                <a:lnTo>
                  <a:pt x="39597" y="255217"/>
                </a:lnTo>
                <a:lnTo>
                  <a:pt x="43679" y="261272"/>
                </a:lnTo>
                <a:lnTo>
                  <a:pt x="49735" y="265355"/>
                </a:lnTo>
                <a:lnTo>
                  <a:pt x="57150" y="266852"/>
                </a:lnTo>
                <a:lnTo>
                  <a:pt x="64564" y="265355"/>
                </a:lnTo>
                <a:lnTo>
                  <a:pt x="70620" y="261272"/>
                </a:lnTo>
                <a:lnTo>
                  <a:pt x="74702" y="255217"/>
                </a:lnTo>
                <a:lnTo>
                  <a:pt x="76200" y="247764"/>
                </a:lnTo>
                <a:lnTo>
                  <a:pt x="74702" y="240348"/>
                </a:lnTo>
                <a:lnTo>
                  <a:pt x="70620" y="234293"/>
                </a:lnTo>
                <a:lnTo>
                  <a:pt x="64564" y="230211"/>
                </a:lnTo>
                <a:lnTo>
                  <a:pt x="57150" y="228714"/>
                </a:lnTo>
                <a:close/>
              </a:path>
              <a:path w="114300" h="559435">
                <a:moveTo>
                  <a:pt x="57150" y="304952"/>
                </a:moveTo>
                <a:lnTo>
                  <a:pt x="49735" y="306449"/>
                </a:lnTo>
                <a:lnTo>
                  <a:pt x="43679" y="310531"/>
                </a:lnTo>
                <a:lnTo>
                  <a:pt x="39597" y="316586"/>
                </a:lnTo>
                <a:lnTo>
                  <a:pt x="38100" y="324040"/>
                </a:lnTo>
                <a:lnTo>
                  <a:pt x="39597" y="331455"/>
                </a:lnTo>
                <a:lnTo>
                  <a:pt x="43679" y="337510"/>
                </a:lnTo>
                <a:lnTo>
                  <a:pt x="49735" y="341593"/>
                </a:lnTo>
                <a:lnTo>
                  <a:pt x="57150" y="343090"/>
                </a:lnTo>
                <a:lnTo>
                  <a:pt x="64565" y="341593"/>
                </a:lnTo>
                <a:lnTo>
                  <a:pt x="70620" y="337510"/>
                </a:lnTo>
                <a:lnTo>
                  <a:pt x="74703" y="331455"/>
                </a:lnTo>
                <a:lnTo>
                  <a:pt x="76200" y="324002"/>
                </a:lnTo>
                <a:lnTo>
                  <a:pt x="74702" y="316586"/>
                </a:lnTo>
                <a:lnTo>
                  <a:pt x="70620" y="310531"/>
                </a:lnTo>
                <a:lnTo>
                  <a:pt x="64564" y="306449"/>
                </a:lnTo>
                <a:lnTo>
                  <a:pt x="57150" y="304952"/>
                </a:lnTo>
                <a:close/>
              </a:path>
              <a:path w="114300" h="559435">
                <a:moveTo>
                  <a:pt x="57150" y="381190"/>
                </a:moveTo>
                <a:lnTo>
                  <a:pt x="49735" y="382687"/>
                </a:lnTo>
                <a:lnTo>
                  <a:pt x="43679" y="386769"/>
                </a:lnTo>
                <a:lnTo>
                  <a:pt x="39597" y="392824"/>
                </a:lnTo>
                <a:lnTo>
                  <a:pt x="38100" y="400278"/>
                </a:lnTo>
                <a:lnTo>
                  <a:pt x="39597" y="407693"/>
                </a:lnTo>
                <a:lnTo>
                  <a:pt x="43679" y="413748"/>
                </a:lnTo>
                <a:lnTo>
                  <a:pt x="49735" y="417831"/>
                </a:lnTo>
                <a:lnTo>
                  <a:pt x="57150" y="419328"/>
                </a:lnTo>
                <a:lnTo>
                  <a:pt x="64565" y="417831"/>
                </a:lnTo>
                <a:lnTo>
                  <a:pt x="70620" y="413748"/>
                </a:lnTo>
                <a:lnTo>
                  <a:pt x="74703" y="407693"/>
                </a:lnTo>
                <a:lnTo>
                  <a:pt x="76200" y="400240"/>
                </a:lnTo>
                <a:lnTo>
                  <a:pt x="74703" y="392824"/>
                </a:lnTo>
                <a:lnTo>
                  <a:pt x="70620" y="386769"/>
                </a:lnTo>
                <a:lnTo>
                  <a:pt x="64565" y="382687"/>
                </a:lnTo>
                <a:lnTo>
                  <a:pt x="57150" y="381190"/>
                </a:lnTo>
                <a:close/>
              </a:path>
              <a:path w="114300" h="559435">
                <a:moveTo>
                  <a:pt x="114300" y="444748"/>
                </a:moveTo>
                <a:lnTo>
                  <a:pt x="0" y="444750"/>
                </a:lnTo>
                <a:lnTo>
                  <a:pt x="57151" y="559048"/>
                </a:lnTo>
                <a:lnTo>
                  <a:pt x="114300" y="444748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6119" y="622960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202020"/>
                </a:solidFill>
                <a:latin typeface="Verdana"/>
                <a:cs typeface="Verdana"/>
              </a:rPr>
              <a:t>Client</a:t>
            </a:r>
            <a:r>
              <a:rPr sz="1800" spc="-1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202020"/>
                </a:solidFill>
                <a:latin typeface="Verdana"/>
                <a:cs typeface="Verdana"/>
              </a:rPr>
              <a:t>Tier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3648" y="520700"/>
            <a:ext cx="414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Tiered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352035" y="1507667"/>
            <a:ext cx="5308600" cy="2411095"/>
          </a:xfrm>
          <a:custGeom>
            <a:avLst/>
            <a:gdLst/>
            <a:ahLst/>
            <a:cxnLst/>
            <a:rect l="l" t="t" r="r" b="b"/>
            <a:pathLst>
              <a:path w="5308600" h="2411095">
                <a:moveTo>
                  <a:pt x="5308287" y="0"/>
                </a:moveTo>
                <a:lnTo>
                  <a:pt x="0" y="0"/>
                </a:lnTo>
                <a:lnTo>
                  <a:pt x="0" y="2410519"/>
                </a:lnTo>
                <a:lnTo>
                  <a:pt x="5308287" y="2410519"/>
                </a:lnTo>
                <a:lnTo>
                  <a:pt x="530828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5979" y="1536801"/>
            <a:ext cx="1196975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964" y="3176276"/>
            <a:ext cx="1600200" cy="935990"/>
          </a:xfrm>
          <a:custGeom>
            <a:avLst/>
            <a:gdLst/>
            <a:ahLst/>
            <a:cxnLst/>
            <a:rect l="l" t="t" r="r" b="b"/>
            <a:pathLst>
              <a:path w="1600200" h="935989">
                <a:moveTo>
                  <a:pt x="1599667" y="0"/>
                </a:moveTo>
                <a:lnTo>
                  <a:pt x="0" y="0"/>
                </a:lnTo>
                <a:lnTo>
                  <a:pt x="0" y="935365"/>
                </a:lnTo>
                <a:lnTo>
                  <a:pt x="1599667" y="935365"/>
                </a:lnTo>
                <a:lnTo>
                  <a:pt x="15996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249" y="3444849"/>
            <a:ext cx="121031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FX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964" y="2282809"/>
            <a:ext cx="1600200" cy="827405"/>
          </a:xfrm>
          <a:custGeom>
            <a:avLst/>
            <a:gdLst/>
            <a:ahLst/>
            <a:cxnLst/>
            <a:rect l="l" t="t" r="r" b="b"/>
            <a:pathLst>
              <a:path w="1600200" h="827405">
                <a:moveTo>
                  <a:pt x="1599667" y="0"/>
                </a:moveTo>
                <a:lnTo>
                  <a:pt x="0" y="0"/>
                </a:lnTo>
                <a:lnTo>
                  <a:pt x="0" y="826795"/>
                </a:lnTo>
                <a:lnTo>
                  <a:pt x="1599667" y="826795"/>
                </a:lnTo>
                <a:lnTo>
                  <a:pt x="159966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436" y="2496921"/>
            <a:ext cx="125730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964" y="1477550"/>
            <a:ext cx="1600200" cy="760095"/>
          </a:xfrm>
          <a:custGeom>
            <a:avLst/>
            <a:gdLst/>
            <a:ahLst/>
            <a:cxnLst/>
            <a:rect l="l" t="t" r="r" b="b"/>
            <a:pathLst>
              <a:path w="1600200" h="760094">
                <a:moveTo>
                  <a:pt x="1599667" y="0"/>
                </a:moveTo>
                <a:lnTo>
                  <a:pt x="0" y="0"/>
                </a:lnTo>
                <a:lnTo>
                  <a:pt x="0" y="759560"/>
                </a:lnTo>
                <a:lnTo>
                  <a:pt x="1599667" y="759560"/>
                </a:lnTo>
                <a:lnTo>
                  <a:pt x="159966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361" y="1658721"/>
            <a:ext cx="1187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891" y="1621561"/>
            <a:ext cx="1396365" cy="451484"/>
          </a:xfrm>
          <a:custGeom>
            <a:avLst/>
            <a:gdLst/>
            <a:ahLst/>
            <a:cxnLst/>
            <a:rect l="l" t="t" r="r" b="b"/>
            <a:pathLst>
              <a:path w="1396364" h="451485">
                <a:moveTo>
                  <a:pt x="1395814" y="0"/>
                </a:moveTo>
                <a:lnTo>
                  <a:pt x="0" y="0"/>
                </a:lnTo>
                <a:lnTo>
                  <a:pt x="0" y="450985"/>
                </a:lnTo>
                <a:lnTo>
                  <a:pt x="1395814" y="450985"/>
                </a:lnTo>
                <a:lnTo>
                  <a:pt x="13958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797" y="2438250"/>
            <a:ext cx="1448435" cy="581660"/>
          </a:xfrm>
          <a:custGeom>
            <a:avLst/>
            <a:gdLst/>
            <a:ahLst/>
            <a:cxnLst/>
            <a:rect l="l" t="t" r="r" b="b"/>
            <a:pathLst>
              <a:path w="1448435" h="581660">
                <a:moveTo>
                  <a:pt x="1448000" y="0"/>
                </a:moveTo>
                <a:lnTo>
                  <a:pt x="0" y="0"/>
                </a:lnTo>
                <a:lnTo>
                  <a:pt x="0" y="581661"/>
                </a:lnTo>
                <a:lnTo>
                  <a:pt x="1448000" y="581661"/>
                </a:lnTo>
                <a:lnTo>
                  <a:pt x="1448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843" y="3310742"/>
            <a:ext cx="1350010" cy="632460"/>
          </a:xfrm>
          <a:custGeom>
            <a:avLst/>
            <a:gdLst/>
            <a:ahLst/>
            <a:cxnLst/>
            <a:rect l="l" t="t" r="r" b="b"/>
            <a:pathLst>
              <a:path w="1350010" h="632460">
                <a:moveTo>
                  <a:pt x="1349908" y="0"/>
                </a:moveTo>
                <a:lnTo>
                  <a:pt x="0" y="0"/>
                </a:lnTo>
                <a:lnTo>
                  <a:pt x="0" y="632214"/>
                </a:lnTo>
                <a:lnTo>
                  <a:pt x="1349908" y="632214"/>
                </a:lnTo>
                <a:lnTo>
                  <a:pt x="13499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0749" y="1559223"/>
            <a:ext cx="2806065" cy="575945"/>
          </a:xfrm>
          <a:custGeom>
            <a:avLst/>
            <a:gdLst/>
            <a:ahLst/>
            <a:cxnLst/>
            <a:rect l="l" t="t" r="r" b="b"/>
            <a:pathLst>
              <a:path w="2806065" h="575944">
                <a:moveTo>
                  <a:pt x="2805482" y="0"/>
                </a:moveTo>
                <a:lnTo>
                  <a:pt x="0" y="0"/>
                </a:lnTo>
                <a:lnTo>
                  <a:pt x="0" y="575660"/>
                </a:lnTo>
                <a:lnTo>
                  <a:pt x="2805482" y="575660"/>
                </a:lnTo>
                <a:lnTo>
                  <a:pt x="280548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761" y="6006372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072" y="1"/>
                </a:lnTo>
              </a:path>
            </a:pathLst>
          </a:custGeom>
          <a:ln w="25400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7406" y="6229603"/>
            <a:ext cx="1306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r>
              <a:rPr sz="1800" spc="10" dirty="0">
                <a:solidFill>
                  <a:srgbClr val="202020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202020"/>
                </a:solidFill>
                <a:latin typeface="Verdana"/>
                <a:cs typeface="Verdana"/>
              </a:rPr>
              <a:t>dd</a:t>
            </a:r>
            <a:r>
              <a:rPr sz="1800" spc="15" dirty="0">
                <a:solidFill>
                  <a:srgbClr val="202020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202020"/>
                </a:solidFill>
                <a:latin typeface="Verdana"/>
                <a:cs typeface="Verdana"/>
              </a:rPr>
              <a:t>Ti</a:t>
            </a:r>
            <a:r>
              <a:rPr sz="1800" spc="-5" dirty="0">
                <a:solidFill>
                  <a:srgbClr val="202020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2035" y="6006372"/>
            <a:ext cx="5310505" cy="34290"/>
          </a:xfrm>
          <a:custGeom>
            <a:avLst/>
            <a:gdLst/>
            <a:ahLst/>
            <a:cxnLst/>
            <a:rect l="l" t="t" r="r" b="b"/>
            <a:pathLst>
              <a:path w="5310505" h="34289">
                <a:moveTo>
                  <a:pt x="0" y="33849"/>
                </a:moveTo>
                <a:lnTo>
                  <a:pt x="5310000" y="0"/>
                </a:lnTo>
              </a:path>
            </a:pathLst>
          </a:custGeom>
          <a:ln w="25400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30499" y="6229603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202020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202020"/>
                </a:solidFill>
                <a:latin typeface="Verdana"/>
                <a:cs typeface="Verdana"/>
              </a:rPr>
              <a:t>Ti</a:t>
            </a:r>
            <a:r>
              <a:rPr sz="1800" spc="10" dirty="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34122" y="6006372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072" y="1"/>
                </a:lnTo>
              </a:path>
            </a:pathLst>
          </a:custGeom>
          <a:ln w="25400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75" y="4315859"/>
            <a:ext cx="1385043" cy="107495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240348" y="2614213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80" h="114300">
                <a:moveTo>
                  <a:pt x="19050" y="38098"/>
                </a:moveTo>
                <a:lnTo>
                  <a:pt x="11635" y="39595"/>
                </a:lnTo>
                <a:lnTo>
                  <a:pt x="5579" y="43678"/>
                </a:lnTo>
                <a:lnTo>
                  <a:pt x="1497" y="49733"/>
                </a:lnTo>
                <a:lnTo>
                  <a:pt x="0" y="57148"/>
                </a:lnTo>
                <a:lnTo>
                  <a:pt x="1497" y="64564"/>
                </a:lnTo>
                <a:lnTo>
                  <a:pt x="5579" y="70619"/>
                </a:lnTo>
                <a:lnTo>
                  <a:pt x="11635" y="74701"/>
                </a:lnTo>
                <a:lnTo>
                  <a:pt x="19088" y="76198"/>
                </a:lnTo>
                <a:lnTo>
                  <a:pt x="26503" y="74701"/>
                </a:lnTo>
                <a:lnTo>
                  <a:pt x="32558" y="70619"/>
                </a:lnTo>
                <a:lnTo>
                  <a:pt x="36641" y="64564"/>
                </a:lnTo>
                <a:lnTo>
                  <a:pt x="38138" y="57148"/>
                </a:lnTo>
                <a:lnTo>
                  <a:pt x="36641" y="49733"/>
                </a:lnTo>
                <a:lnTo>
                  <a:pt x="32558" y="43678"/>
                </a:lnTo>
                <a:lnTo>
                  <a:pt x="26503" y="39595"/>
                </a:lnTo>
                <a:lnTo>
                  <a:pt x="19050" y="38098"/>
                </a:lnTo>
                <a:close/>
              </a:path>
              <a:path w="919480" h="114300">
                <a:moveTo>
                  <a:pt x="95288" y="38100"/>
                </a:moveTo>
                <a:lnTo>
                  <a:pt x="87873" y="39596"/>
                </a:lnTo>
                <a:lnTo>
                  <a:pt x="81817" y="43679"/>
                </a:lnTo>
                <a:lnTo>
                  <a:pt x="77735" y="49734"/>
                </a:lnTo>
                <a:lnTo>
                  <a:pt x="76238" y="57150"/>
                </a:lnTo>
                <a:lnTo>
                  <a:pt x="77735" y="64564"/>
                </a:lnTo>
                <a:lnTo>
                  <a:pt x="81817" y="70620"/>
                </a:lnTo>
                <a:lnTo>
                  <a:pt x="87873" y="74702"/>
                </a:lnTo>
                <a:lnTo>
                  <a:pt x="95326" y="76200"/>
                </a:lnTo>
                <a:lnTo>
                  <a:pt x="102741" y="74702"/>
                </a:lnTo>
                <a:lnTo>
                  <a:pt x="108796" y="70620"/>
                </a:lnTo>
                <a:lnTo>
                  <a:pt x="112879" y="64564"/>
                </a:lnTo>
                <a:lnTo>
                  <a:pt x="114376" y="57150"/>
                </a:lnTo>
                <a:lnTo>
                  <a:pt x="112879" y="49734"/>
                </a:lnTo>
                <a:lnTo>
                  <a:pt x="108796" y="43679"/>
                </a:lnTo>
                <a:lnTo>
                  <a:pt x="102741" y="39596"/>
                </a:lnTo>
                <a:lnTo>
                  <a:pt x="95288" y="38100"/>
                </a:lnTo>
                <a:close/>
              </a:path>
              <a:path w="919480" h="114300">
                <a:moveTo>
                  <a:pt x="171526" y="38100"/>
                </a:moveTo>
                <a:lnTo>
                  <a:pt x="164111" y="39596"/>
                </a:lnTo>
                <a:lnTo>
                  <a:pt x="158055" y="43679"/>
                </a:lnTo>
                <a:lnTo>
                  <a:pt x="153973" y="49734"/>
                </a:lnTo>
                <a:lnTo>
                  <a:pt x="152476" y="57150"/>
                </a:lnTo>
                <a:lnTo>
                  <a:pt x="153973" y="64564"/>
                </a:lnTo>
                <a:lnTo>
                  <a:pt x="158055" y="70620"/>
                </a:lnTo>
                <a:lnTo>
                  <a:pt x="164111" y="74702"/>
                </a:lnTo>
                <a:lnTo>
                  <a:pt x="171564" y="76200"/>
                </a:lnTo>
                <a:lnTo>
                  <a:pt x="178979" y="74702"/>
                </a:lnTo>
                <a:lnTo>
                  <a:pt x="185035" y="70620"/>
                </a:lnTo>
                <a:lnTo>
                  <a:pt x="189117" y="64564"/>
                </a:lnTo>
                <a:lnTo>
                  <a:pt x="190614" y="57150"/>
                </a:lnTo>
                <a:lnTo>
                  <a:pt x="189117" y="49734"/>
                </a:lnTo>
                <a:lnTo>
                  <a:pt x="185035" y="43679"/>
                </a:lnTo>
                <a:lnTo>
                  <a:pt x="178979" y="39596"/>
                </a:lnTo>
                <a:lnTo>
                  <a:pt x="171526" y="38100"/>
                </a:lnTo>
                <a:close/>
              </a:path>
              <a:path w="919480" h="114300">
                <a:moveTo>
                  <a:pt x="247764" y="38100"/>
                </a:moveTo>
                <a:lnTo>
                  <a:pt x="240349" y="39596"/>
                </a:lnTo>
                <a:lnTo>
                  <a:pt x="234294" y="43679"/>
                </a:lnTo>
                <a:lnTo>
                  <a:pt x="230211" y="49734"/>
                </a:lnTo>
                <a:lnTo>
                  <a:pt x="228714" y="57150"/>
                </a:lnTo>
                <a:lnTo>
                  <a:pt x="230211" y="64564"/>
                </a:lnTo>
                <a:lnTo>
                  <a:pt x="234294" y="70620"/>
                </a:lnTo>
                <a:lnTo>
                  <a:pt x="240349" y="74702"/>
                </a:lnTo>
                <a:lnTo>
                  <a:pt x="247802" y="76200"/>
                </a:lnTo>
                <a:lnTo>
                  <a:pt x="255217" y="74702"/>
                </a:lnTo>
                <a:lnTo>
                  <a:pt x="261273" y="70620"/>
                </a:lnTo>
                <a:lnTo>
                  <a:pt x="265355" y="64564"/>
                </a:lnTo>
                <a:lnTo>
                  <a:pt x="266852" y="57150"/>
                </a:lnTo>
                <a:lnTo>
                  <a:pt x="265355" y="49734"/>
                </a:lnTo>
                <a:lnTo>
                  <a:pt x="261273" y="43679"/>
                </a:lnTo>
                <a:lnTo>
                  <a:pt x="255217" y="39596"/>
                </a:lnTo>
                <a:lnTo>
                  <a:pt x="247764" y="38100"/>
                </a:lnTo>
                <a:close/>
              </a:path>
              <a:path w="919480" h="114300">
                <a:moveTo>
                  <a:pt x="324002" y="38100"/>
                </a:moveTo>
                <a:lnTo>
                  <a:pt x="316587" y="39596"/>
                </a:lnTo>
                <a:lnTo>
                  <a:pt x="310532" y="43679"/>
                </a:lnTo>
                <a:lnTo>
                  <a:pt x="306449" y="49734"/>
                </a:lnTo>
                <a:lnTo>
                  <a:pt x="304952" y="57150"/>
                </a:lnTo>
                <a:lnTo>
                  <a:pt x="306449" y="64564"/>
                </a:lnTo>
                <a:lnTo>
                  <a:pt x="310532" y="70620"/>
                </a:lnTo>
                <a:lnTo>
                  <a:pt x="316587" y="74702"/>
                </a:lnTo>
                <a:lnTo>
                  <a:pt x="324040" y="76200"/>
                </a:lnTo>
                <a:lnTo>
                  <a:pt x="331456" y="74702"/>
                </a:lnTo>
                <a:lnTo>
                  <a:pt x="337511" y="70620"/>
                </a:lnTo>
                <a:lnTo>
                  <a:pt x="341593" y="64564"/>
                </a:lnTo>
                <a:lnTo>
                  <a:pt x="343090" y="57150"/>
                </a:lnTo>
                <a:lnTo>
                  <a:pt x="341593" y="49734"/>
                </a:lnTo>
                <a:lnTo>
                  <a:pt x="337511" y="43679"/>
                </a:lnTo>
                <a:lnTo>
                  <a:pt x="331456" y="39596"/>
                </a:lnTo>
                <a:lnTo>
                  <a:pt x="324002" y="38100"/>
                </a:lnTo>
                <a:close/>
              </a:path>
              <a:path w="919480" h="114300">
                <a:moveTo>
                  <a:pt x="400240" y="38100"/>
                </a:moveTo>
                <a:lnTo>
                  <a:pt x="392825" y="39597"/>
                </a:lnTo>
                <a:lnTo>
                  <a:pt x="386769" y="43679"/>
                </a:lnTo>
                <a:lnTo>
                  <a:pt x="382687" y="49735"/>
                </a:lnTo>
                <a:lnTo>
                  <a:pt x="381190" y="57150"/>
                </a:lnTo>
                <a:lnTo>
                  <a:pt x="382687" y="64564"/>
                </a:lnTo>
                <a:lnTo>
                  <a:pt x="386770" y="70620"/>
                </a:lnTo>
                <a:lnTo>
                  <a:pt x="392825" y="74702"/>
                </a:lnTo>
                <a:lnTo>
                  <a:pt x="400278" y="76200"/>
                </a:lnTo>
                <a:lnTo>
                  <a:pt x="407694" y="74702"/>
                </a:lnTo>
                <a:lnTo>
                  <a:pt x="413749" y="70620"/>
                </a:lnTo>
                <a:lnTo>
                  <a:pt x="417831" y="64564"/>
                </a:lnTo>
                <a:lnTo>
                  <a:pt x="419328" y="57150"/>
                </a:lnTo>
                <a:lnTo>
                  <a:pt x="417831" y="49734"/>
                </a:lnTo>
                <a:lnTo>
                  <a:pt x="413748" y="43679"/>
                </a:lnTo>
                <a:lnTo>
                  <a:pt x="407693" y="39596"/>
                </a:lnTo>
                <a:lnTo>
                  <a:pt x="400240" y="38100"/>
                </a:lnTo>
                <a:close/>
              </a:path>
              <a:path w="919480" h="114300">
                <a:moveTo>
                  <a:pt x="476478" y="38100"/>
                </a:moveTo>
                <a:lnTo>
                  <a:pt x="469063" y="39597"/>
                </a:lnTo>
                <a:lnTo>
                  <a:pt x="463008" y="43679"/>
                </a:lnTo>
                <a:lnTo>
                  <a:pt x="458925" y="49735"/>
                </a:lnTo>
                <a:lnTo>
                  <a:pt x="457428" y="57150"/>
                </a:lnTo>
                <a:lnTo>
                  <a:pt x="458925" y="64564"/>
                </a:lnTo>
                <a:lnTo>
                  <a:pt x="463008" y="70620"/>
                </a:lnTo>
                <a:lnTo>
                  <a:pt x="469063" y="74702"/>
                </a:lnTo>
                <a:lnTo>
                  <a:pt x="476516" y="76200"/>
                </a:lnTo>
                <a:lnTo>
                  <a:pt x="483932" y="74702"/>
                </a:lnTo>
                <a:lnTo>
                  <a:pt x="489987" y="70620"/>
                </a:lnTo>
                <a:lnTo>
                  <a:pt x="494069" y="64564"/>
                </a:lnTo>
                <a:lnTo>
                  <a:pt x="495566" y="57150"/>
                </a:lnTo>
                <a:lnTo>
                  <a:pt x="494069" y="49735"/>
                </a:lnTo>
                <a:lnTo>
                  <a:pt x="489987" y="43679"/>
                </a:lnTo>
                <a:lnTo>
                  <a:pt x="483932" y="39597"/>
                </a:lnTo>
                <a:lnTo>
                  <a:pt x="476478" y="38100"/>
                </a:lnTo>
                <a:close/>
              </a:path>
              <a:path w="919480" h="114300">
                <a:moveTo>
                  <a:pt x="552716" y="38100"/>
                </a:moveTo>
                <a:lnTo>
                  <a:pt x="545301" y="39597"/>
                </a:lnTo>
                <a:lnTo>
                  <a:pt x="539246" y="43679"/>
                </a:lnTo>
                <a:lnTo>
                  <a:pt x="535163" y="49735"/>
                </a:lnTo>
                <a:lnTo>
                  <a:pt x="533666" y="57150"/>
                </a:lnTo>
                <a:lnTo>
                  <a:pt x="535163" y="64564"/>
                </a:lnTo>
                <a:lnTo>
                  <a:pt x="539246" y="70620"/>
                </a:lnTo>
                <a:lnTo>
                  <a:pt x="545301" y="74702"/>
                </a:lnTo>
                <a:lnTo>
                  <a:pt x="552754" y="76200"/>
                </a:lnTo>
                <a:lnTo>
                  <a:pt x="560170" y="74702"/>
                </a:lnTo>
                <a:lnTo>
                  <a:pt x="566225" y="70620"/>
                </a:lnTo>
                <a:lnTo>
                  <a:pt x="570307" y="64564"/>
                </a:lnTo>
                <a:lnTo>
                  <a:pt x="571804" y="57150"/>
                </a:lnTo>
                <a:lnTo>
                  <a:pt x="570307" y="49735"/>
                </a:lnTo>
                <a:lnTo>
                  <a:pt x="566225" y="43679"/>
                </a:lnTo>
                <a:lnTo>
                  <a:pt x="560170" y="39597"/>
                </a:lnTo>
                <a:lnTo>
                  <a:pt x="552716" y="38100"/>
                </a:lnTo>
                <a:close/>
              </a:path>
              <a:path w="919480" h="114300">
                <a:moveTo>
                  <a:pt x="628954" y="38100"/>
                </a:moveTo>
                <a:lnTo>
                  <a:pt x="621539" y="39597"/>
                </a:lnTo>
                <a:lnTo>
                  <a:pt x="615484" y="43679"/>
                </a:lnTo>
                <a:lnTo>
                  <a:pt x="611401" y="49735"/>
                </a:lnTo>
                <a:lnTo>
                  <a:pt x="609904" y="57150"/>
                </a:lnTo>
                <a:lnTo>
                  <a:pt x="611401" y="64564"/>
                </a:lnTo>
                <a:lnTo>
                  <a:pt x="615484" y="70620"/>
                </a:lnTo>
                <a:lnTo>
                  <a:pt x="621539" y="74702"/>
                </a:lnTo>
                <a:lnTo>
                  <a:pt x="628992" y="76200"/>
                </a:lnTo>
                <a:lnTo>
                  <a:pt x="636408" y="74702"/>
                </a:lnTo>
                <a:lnTo>
                  <a:pt x="642463" y="70620"/>
                </a:lnTo>
                <a:lnTo>
                  <a:pt x="646545" y="64564"/>
                </a:lnTo>
                <a:lnTo>
                  <a:pt x="648042" y="57150"/>
                </a:lnTo>
                <a:lnTo>
                  <a:pt x="646545" y="49735"/>
                </a:lnTo>
                <a:lnTo>
                  <a:pt x="642463" y="43679"/>
                </a:lnTo>
                <a:lnTo>
                  <a:pt x="636408" y="39597"/>
                </a:lnTo>
                <a:lnTo>
                  <a:pt x="628954" y="38100"/>
                </a:lnTo>
                <a:close/>
              </a:path>
              <a:path w="919480" h="114300">
                <a:moveTo>
                  <a:pt x="705192" y="38100"/>
                </a:moveTo>
                <a:lnTo>
                  <a:pt x="697777" y="39597"/>
                </a:lnTo>
                <a:lnTo>
                  <a:pt x="691722" y="43679"/>
                </a:lnTo>
                <a:lnTo>
                  <a:pt x="687639" y="49735"/>
                </a:lnTo>
                <a:lnTo>
                  <a:pt x="686142" y="57150"/>
                </a:lnTo>
                <a:lnTo>
                  <a:pt x="687639" y="64564"/>
                </a:lnTo>
                <a:lnTo>
                  <a:pt x="691722" y="70620"/>
                </a:lnTo>
                <a:lnTo>
                  <a:pt x="697777" y="74702"/>
                </a:lnTo>
                <a:lnTo>
                  <a:pt x="705231" y="76200"/>
                </a:lnTo>
                <a:lnTo>
                  <a:pt x="712646" y="74702"/>
                </a:lnTo>
                <a:lnTo>
                  <a:pt x="718701" y="70620"/>
                </a:lnTo>
                <a:lnTo>
                  <a:pt x="722784" y="64564"/>
                </a:lnTo>
                <a:lnTo>
                  <a:pt x="724281" y="57150"/>
                </a:lnTo>
                <a:lnTo>
                  <a:pt x="722784" y="49735"/>
                </a:lnTo>
                <a:lnTo>
                  <a:pt x="718701" y="43679"/>
                </a:lnTo>
                <a:lnTo>
                  <a:pt x="712646" y="39597"/>
                </a:lnTo>
                <a:lnTo>
                  <a:pt x="705192" y="38100"/>
                </a:lnTo>
                <a:close/>
              </a:path>
              <a:path w="919480" h="114300">
                <a:moveTo>
                  <a:pt x="781431" y="38100"/>
                </a:moveTo>
                <a:lnTo>
                  <a:pt x="774016" y="39597"/>
                </a:lnTo>
                <a:lnTo>
                  <a:pt x="767960" y="43679"/>
                </a:lnTo>
                <a:lnTo>
                  <a:pt x="763878" y="49735"/>
                </a:lnTo>
                <a:lnTo>
                  <a:pt x="762381" y="57150"/>
                </a:lnTo>
                <a:lnTo>
                  <a:pt x="763878" y="64564"/>
                </a:lnTo>
                <a:lnTo>
                  <a:pt x="767960" y="70620"/>
                </a:lnTo>
                <a:lnTo>
                  <a:pt x="774016" y="74702"/>
                </a:lnTo>
                <a:lnTo>
                  <a:pt x="781469" y="76200"/>
                </a:lnTo>
                <a:lnTo>
                  <a:pt x="788884" y="74702"/>
                </a:lnTo>
                <a:lnTo>
                  <a:pt x="794939" y="70620"/>
                </a:lnTo>
                <a:lnTo>
                  <a:pt x="799022" y="64564"/>
                </a:lnTo>
                <a:lnTo>
                  <a:pt x="800519" y="57150"/>
                </a:lnTo>
                <a:lnTo>
                  <a:pt x="799022" y="49735"/>
                </a:lnTo>
                <a:lnTo>
                  <a:pt x="794939" y="43679"/>
                </a:lnTo>
                <a:lnTo>
                  <a:pt x="788884" y="39597"/>
                </a:lnTo>
                <a:lnTo>
                  <a:pt x="781431" y="38100"/>
                </a:lnTo>
                <a:close/>
              </a:path>
              <a:path w="919480" h="114300">
                <a:moveTo>
                  <a:pt x="804750" y="0"/>
                </a:moveTo>
                <a:lnTo>
                  <a:pt x="804750" y="114300"/>
                </a:lnTo>
                <a:lnTo>
                  <a:pt x="919050" y="57150"/>
                </a:lnTo>
                <a:lnTo>
                  <a:pt x="804750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28384" y="2614213"/>
            <a:ext cx="919480" cy="114300"/>
          </a:xfrm>
          <a:custGeom>
            <a:avLst/>
            <a:gdLst/>
            <a:ahLst/>
            <a:cxnLst/>
            <a:rect l="l" t="t" r="r" b="b"/>
            <a:pathLst>
              <a:path w="919479" h="114300">
                <a:moveTo>
                  <a:pt x="19050" y="38098"/>
                </a:moveTo>
                <a:lnTo>
                  <a:pt x="11635" y="39595"/>
                </a:lnTo>
                <a:lnTo>
                  <a:pt x="5579" y="43678"/>
                </a:lnTo>
                <a:lnTo>
                  <a:pt x="1497" y="49733"/>
                </a:lnTo>
                <a:lnTo>
                  <a:pt x="0" y="57148"/>
                </a:lnTo>
                <a:lnTo>
                  <a:pt x="1497" y="64564"/>
                </a:lnTo>
                <a:lnTo>
                  <a:pt x="5579" y="70619"/>
                </a:lnTo>
                <a:lnTo>
                  <a:pt x="11635" y="74701"/>
                </a:lnTo>
                <a:lnTo>
                  <a:pt x="19088" y="76198"/>
                </a:lnTo>
                <a:lnTo>
                  <a:pt x="26503" y="74701"/>
                </a:lnTo>
                <a:lnTo>
                  <a:pt x="32558" y="70619"/>
                </a:lnTo>
                <a:lnTo>
                  <a:pt x="36641" y="64564"/>
                </a:lnTo>
                <a:lnTo>
                  <a:pt x="38138" y="57148"/>
                </a:lnTo>
                <a:lnTo>
                  <a:pt x="36641" y="49733"/>
                </a:lnTo>
                <a:lnTo>
                  <a:pt x="32558" y="43678"/>
                </a:lnTo>
                <a:lnTo>
                  <a:pt x="26503" y="39595"/>
                </a:lnTo>
                <a:lnTo>
                  <a:pt x="19050" y="38098"/>
                </a:lnTo>
                <a:close/>
              </a:path>
              <a:path w="919479" h="114300">
                <a:moveTo>
                  <a:pt x="95288" y="38100"/>
                </a:moveTo>
                <a:lnTo>
                  <a:pt x="87873" y="39596"/>
                </a:lnTo>
                <a:lnTo>
                  <a:pt x="81817" y="43679"/>
                </a:lnTo>
                <a:lnTo>
                  <a:pt x="77735" y="49734"/>
                </a:lnTo>
                <a:lnTo>
                  <a:pt x="76238" y="57150"/>
                </a:lnTo>
                <a:lnTo>
                  <a:pt x="77735" y="64564"/>
                </a:lnTo>
                <a:lnTo>
                  <a:pt x="81817" y="70620"/>
                </a:lnTo>
                <a:lnTo>
                  <a:pt x="87873" y="74702"/>
                </a:lnTo>
                <a:lnTo>
                  <a:pt x="95326" y="76200"/>
                </a:lnTo>
                <a:lnTo>
                  <a:pt x="102741" y="74702"/>
                </a:lnTo>
                <a:lnTo>
                  <a:pt x="108796" y="70620"/>
                </a:lnTo>
                <a:lnTo>
                  <a:pt x="112879" y="64564"/>
                </a:lnTo>
                <a:lnTo>
                  <a:pt x="114376" y="57150"/>
                </a:lnTo>
                <a:lnTo>
                  <a:pt x="112879" y="49734"/>
                </a:lnTo>
                <a:lnTo>
                  <a:pt x="108796" y="43679"/>
                </a:lnTo>
                <a:lnTo>
                  <a:pt x="102741" y="39596"/>
                </a:lnTo>
                <a:lnTo>
                  <a:pt x="95288" y="38100"/>
                </a:lnTo>
                <a:close/>
              </a:path>
              <a:path w="919479" h="114300">
                <a:moveTo>
                  <a:pt x="171526" y="38100"/>
                </a:moveTo>
                <a:lnTo>
                  <a:pt x="164111" y="39596"/>
                </a:lnTo>
                <a:lnTo>
                  <a:pt x="158055" y="43679"/>
                </a:lnTo>
                <a:lnTo>
                  <a:pt x="153973" y="49734"/>
                </a:lnTo>
                <a:lnTo>
                  <a:pt x="152476" y="57150"/>
                </a:lnTo>
                <a:lnTo>
                  <a:pt x="153973" y="64564"/>
                </a:lnTo>
                <a:lnTo>
                  <a:pt x="158055" y="70620"/>
                </a:lnTo>
                <a:lnTo>
                  <a:pt x="164111" y="74702"/>
                </a:lnTo>
                <a:lnTo>
                  <a:pt x="171564" y="76200"/>
                </a:lnTo>
                <a:lnTo>
                  <a:pt x="178979" y="74702"/>
                </a:lnTo>
                <a:lnTo>
                  <a:pt x="185034" y="70620"/>
                </a:lnTo>
                <a:lnTo>
                  <a:pt x="189117" y="64564"/>
                </a:lnTo>
                <a:lnTo>
                  <a:pt x="190614" y="57150"/>
                </a:lnTo>
                <a:lnTo>
                  <a:pt x="189117" y="49734"/>
                </a:lnTo>
                <a:lnTo>
                  <a:pt x="185034" y="43679"/>
                </a:lnTo>
                <a:lnTo>
                  <a:pt x="178979" y="39596"/>
                </a:lnTo>
                <a:lnTo>
                  <a:pt x="171526" y="38100"/>
                </a:lnTo>
                <a:close/>
              </a:path>
              <a:path w="919479" h="114300">
                <a:moveTo>
                  <a:pt x="247764" y="38100"/>
                </a:moveTo>
                <a:lnTo>
                  <a:pt x="240349" y="39596"/>
                </a:lnTo>
                <a:lnTo>
                  <a:pt x="234294" y="43679"/>
                </a:lnTo>
                <a:lnTo>
                  <a:pt x="230211" y="49734"/>
                </a:lnTo>
                <a:lnTo>
                  <a:pt x="228714" y="57150"/>
                </a:lnTo>
                <a:lnTo>
                  <a:pt x="230211" y="64564"/>
                </a:lnTo>
                <a:lnTo>
                  <a:pt x="234294" y="70620"/>
                </a:lnTo>
                <a:lnTo>
                  <a:pt x="240349" y="74702"/>
                </a:lnTo>
                <a:lnTo>
                  <a:pt x="247802" y="76200"/>
                </a:lnTo>
                <a:lnTo>
                  <a:pt x="255217" y="74702"/>
                </a:lnTo>
                <a:lnTo>
                  <a:pt x="261272" y="70620"/>
                </a:lnTo>
                <a:lnTo>
                  <a:pt x="265355" y="64564"/>
                </a:lnTo>
                <a:lnTo>
                  <a:pt x="266852" y="57150"/>
                </a:lnTo>
                <a:lnTo>
                  <a:pt x="265355" y="49734"/>
                </a:lnTo>
                <a:lnTo>
                  <a:pt x="261272" y="43679"/>
                </a:lnTo>
                <a:lnTo>
                  <a:pt x="255217" y="39596"/>
                </a:lnTo>
                <a:lnTo>
                  <a:pt x="247764" y="38100"/>
                </a:lnTo>
                <a:close/>
              </a:path>
              <a:path w="919479" h="114300">
                <a:moveTo>
                  <a:pt x="324002" y="38100"/>
                </a:moveTo>
                <a:lnTo>
                  <a:pt x="316587" y="39596"/>
                </a:lnTo>
                <a:lnTo>
                  <a:pt x="310532" y="43679"/>
                </a:lnTo>
                <a:lnTo>
                  <a:pt x="306449" y="49734"/>
                </a:lnTo>
                <a:lnTo>
                  <a:pt x="304952" y="57150"/>
                </a:lnTo>
                <a:lnTo>
                  <a:pt x="306449" y="64564"/>
                </a:lnTo>
                <a:lnTo>
                  <a:pt x="310532" y="70620"/>
                </a:lnTo>
                <a:lnTo>
                  <a:pt x="316587" y="74702"/>
                </a:lnTo>
                <a:lnTo>
                  <a:pt x="324040" y="76200"/>
                </a:lnTo>
                <a:lnTo>
                  <a:pt x="331455" y="74702"/>
                </a:lnTo>
                <a:lnTo>
                  <a:pt x="337510" y="70620"/>
                </a:lnTo>
                <a:lnTo>
                  <a:pt x="341593" y="64564"/>
                </a:lnTo>
                <a:lnTo>
                  <a:pt x="343090" y="57150"/>
                </a:lnTo>
                <a:lnTo>
                  <a:pt x="341593" y="49734"/>
                </a:lnTo>
                <a:lnTo>
                  <a:pt x="337510" y="43679"/>
                </a:lnTo>
                <a:lnTo>
                  <a:pt x="331455" y="39596"/>
                </a:lnTo>
                <a:lnTo>
                  <a:pt x="324002" y="38100"/>
                </a:lnTo>
                <a:close/>
              </a:path>
              <a:path w="919479" h="114300">
                <a:moveTo>
                  <a:pt x="400240" y="38100"/>
                </a:moveTo>
                <a:lnTo>
                  <a:pt x="392825" y="39597"/>
                </a:lnTo>
                <a:lnTo>
                  <a:pt x="386769" y="43679"/>
                </a:lnTo>
                <a:lnTo>
                  <a:pt x="382687" y="49735"/>
                </a:lnTo>
                <a:lnTo>
                  <a:pt x="381190" y="57150"/>
                </a:lnTo>
                <a:lnTo>
                  <a:pt x="382687" y="64564"/>
                </a:lnTo>
                <a:lnTo>
                  <a:pt x="386770" y="70620"/>
                </a:lnTo>
                <a:lnTo>
                  <a:pt x="392825" y="74702"/>
                </a:lnTo>
                <a:lnTo>
                  <a:pt x="400278" y="76200"/>
                </a:lnTo>
                <a:lnTo>
                  <a:pt x="407693" y="74702"/>
                </a:lnTo>
                <a:lnTo>
                  <a:pt x="413748" y="70620"/>
                </a:lnTo>
                <a:lnTo>
                  <a:pt x="417831" y="64564"/>
                </a:lnTo>
                <a:lnTo>
                  <a:pt x="419328" y="57150"/>
                </a:lnTo>
                <a:lnTo>
                  <a:pt x="417831" y="49734"/>
                </a:lnTo>
                <a:lnTo>
                  <a:pt x="413748" y="43679"/>
                </a:lnTo>
                <a:lnTo>
                  <a:pt x="407692" y="39596"/>
                </a:lnTo>
                <a:lnTo>
                  <a:pt x="400240" y="38100"/>
                </a:lnTo>
                <a:close/>
              </a:path>
              <a:path w="919479" h="114300">
                <a:moveTo>
                  <a:pt x="476478" y="38100"/>
                </a:moveTo>
                <a:lnTo>
                  <a:pt x="469063" y="39597"/>
                </a:lnTo>
                <a:lnTo>
                  <a:pt x="463008" y="43679"/>
                </a:lnTo>
                <a:lnTo>
                  <a:pt x="458925" y="49735"/>
                </a:lnTo>
                <a:lnTo>
                  <a:pt x="457428" y="57150"/>
                </a:lnTo>
                <a:lnTo>
                  <a:pt x="458925" y="64564"/>
                </a:lnTo>
                <a:lnTo>
                  <a:pt x="463008" y="70620"/>
                </a:lnTo>
                <a:lnTo>
                  <a:pt x="469063" y="74702"/>
                </a:lnTo>
                <a:lnTo>
                  <a:pt x="476516" y="76200"/>
                </a:lnTo>
                <a:lnTo>
                  <a:pt x="483931" y="74702"/>
                </a:lnTo>
                <a:lnTo>
                  <a:pt x="489986" y="70620"/>
                </a:lnTo>
                <a:lnTo>
                  <a:pt x="494069" y="64564"/>
                </a:lnTo>
                <a:lnTo>
                  <a:pt x="495566" y="57150"/>
                </a:lnTo>
                <a:lnTo>
                  <a:pt x="494069" y="49735"/>
                </a:lnTo>
                <a:lnTo>
                  <a:pt x="489986" y="43679"/>
                </a:lnTo>
                <a:lnTo>
                  <a:pt x="483931" y="39597"/>
                </a:lnTo>
                <a:lnTo>
                  <a:pt x="476478" y="38100"/>
                </a:lnTo>
                <a:close/>
              </a:path>
              <a:path w="919479" h="114300">
                <a:moveTo>
                  <a:pt x="552716" y="38100"/>
                </a:moveTo>
                <a:lnTo>
                  <a:pt x="545301" y="39597"/>
                </a:lnTo>
                <a:lnTo>
                  <a:pt x="539246" y="43679"/>
                </a:lnTo>
                <a:lnTo>
                  <a:pt x="535163" y="49735"/>
                </a:lnTo>
                <a:lnTo>
                  <a:pt x="533666" y="57150"/>
                </a:lnTo>
                <a:lnTo>
                  <a:pt x="535163" y="64564"/>
                </a:lnTo>
                <a:lnTo>
                  <a:pt x="539246" y="70620"/>
                </a:lnTo>
                <a:lnTo>
                  <a:pt x="545301" y="74702"/>
                </a:lnTo>
                <a:lnTo>
                  <a:pt x="552754" y="76200"/>
                </a:lnTo>
                <a:lnTo>
                  <a:pt x="560169" y="74702"/>
                </a:lnTo>
                <a:lnTo>
                  <a:pt x="566225" y="70620"/>
                </a:lnTo>
                <a:lnTo>
                  <a:pt x="570307" y="64564"/>
                </a:lnTo>
                <a:lnTo>
                  <a:pt x="571804" y="57150"/>
                </a:lnTo>
                <a:lnTo>
                  <a:pt x="570307" y="49735"/>
                </a:lnTo>
                <a:lnTo>
                  <a:pt x="566225" y="43679"/>
                </a:lnTo>
                <a:lnTo>
                  <a:pt x="560169" y="39597"/>
                </a:lnTo>
                <a:lnTo>
                  <a:pt x="552716" y="38100"/>
                </a:lnTo>
                <a:close/>
              </a:path>
              <a:path w="919479" h="114300">
                <a:moveTo>
                  <a:pt x="628954" y="38100"/>
                </a:moveTo>
                <a:lnTo>
                  <a:pt x="621539" y="39597"/>
                </a:lnTo>
                <a:lnTo>
                  <a:pt x="615484" y="43679"/>
                </a:lnTo>
                <a:lnTo>
                  <a:pt x="611401" y="49735"/>
                </a:lnTo>
                <a:lnTo>
                  <a:pt x="609904" y="57150"/>
                </a:lnTo>
                <a:lnTo>
                  <a:pt x="611401" y="64564"/>
                </a:lnTo>
                <a:lnTo>
                  <a:pt x="615484" y="70620"/>
                </a:lnTo>
                <a:lnTo>
                  <a:pt x="621539" y="74702"/>
                </a:lnTo>
                <a:lnTo>
                  <a:pt x="628992" y="76200"/>
                </a:lnTo>
                <a:lnTo>
                  <a:pt x="636407" y="74702"/>
                </a:lnTo>
                <a:lnTo>
                  <a:pt x="642463" y="70620"/>
                </a:lnTo>
                <a:lnTo>
                  <a:pt x="646545" y="64564"/>
                </a:lnTo>
                <a:lnTo>
                  <a:pt x="648042" y="57150"/>
                </a:lnTo>
                <a:lnTo>
                  <a:pt x="646545" y="49735"/>
                </a:lnTo>
                <a:lnTo>
                  <a:pt x="642463" y="43679"/>
                </a:lnTo>
                <a:lnTo>
                  <a:pt x="636407" y="39597"/>
                </a:lnTo>
                <a:lnTo>
                  <a:pt x="628954" y="38100"/>
                </a:lnTo>
                <a:close/>
              </a:path>
              <a:path w="919479" h="114300">
                <a:moveTo>
                  <a:pt x="705192" y="38100"/>
                </a:moveTo>
                <a:lnTo>
                  <a:pt x="697777" y="39597"/>
                </a:lnTo>
                <a:lnTo>
                  <a:pt x="691722" y="43679"/>
                </a:lnTo>
                <a:lnTo>
                  <a:pt x="687639" y="49735"/>
                </a:lnTo>
                <a:lnTo>
                  <a:pt x="686142" y="57150"/>
                </a:lnTo>
                <a:lnTo>
                  <a:pt x="687639" y="64564"/>
                </a:lnTo>
                <a:lnTo>
                  <a:pt x="691722" y="70620"/>
                </a:lnTo>
                <a:lnTo>
                  <a:pt x="697777" y="74702"/>
                </a:lnTo>
                <a:lnTo>
                  <a:pt x="705230" y="76200"/>
                </a:lnTo>
                <a:lnTo>
                  <a:pt x="712645" y="74702"/>
                </a:lnTo>
                <a:lnTo>
                  <a:pt x="718701" y="70620"/>
                </a:lnTo>
                <a:lnTo>
                  <a:pt x="722783" y="64564"/>
                </a:lnTo>
                <a:lnTo>
                  <a:pt x="724280" y="57150"/>
                </a:lnTo>
                <a:lnTo>
                  <a:pt x="722783" y="49735"/>
                </a:lnTo>
                <a:lnTo>
                  <a:pt x="718701" y="43679"/>
                </a:lnTo>
                <a:lnTo>
                  <a:pt x="712645" y="39597"/>
                </a:lnTo>
                <a:lnTo>
                  <a:pt x="705192" y="38100"/>
                </a:lnTo>
                <a:close/>
              </a:path>
              <a:path w="919479" h="114300">
                <a:moveTo>
                  <a:pt x="781430" y="38100"/>
                </a:moveTo>
                <a:lnTo>
                  <a:pt x="774016" y="39597"/>
                </a:lnTo>
                <a:lnTo>
                  <a:pt x="767960" y="43679"/>
                </a:lnTo>
                <a:lnTo>
                  <a:pt x="763878" y="49735"/>
                </a:lnTo>
                <a:lnTo>
                  <a:pt x="762380" y="57150"/>
                </a:lnTo>
                <a:lnTo>
                  <a:pt x="763878" y="64564"/>
                </a:lnTo>
                <a:lnTo>
                  <a:pt x="767960" y="70620"/>
                </a:lnTo>
                <a:lnTo>
                  <a:pt x="774016" y="74702"/>
                </a:lnTo>
                <a:lnTo>
                  <a:pt x="781469" y="76200"/>
                </a:lnTo>
                <a:lnTo>
                  <a:pt x="788884" y="74702"/>
                </a:lnTo>
                <a:lnTo>
                  <a:pt x="794939" y="70620"/>
                </a:lnTo>
                <a:lnTo>
                  <a:pt x="799022" y="64564"/>
                </a:lnTo>
                <a:lnTo>
                  <a:pt x="800519" y="57150"/>
                </a:lnTo>
                <a:lnTo>
                  <a:pt x="799022" y="49735"/>
                </a:lnTo>
                <a:lnTo>
                  <a:pt x="794939" y="43679"/>
                </a:lnTo>
                <a:lnTo>
                  <a:pt x="788884" y="39597"/>
                </a:lnTo>
                <a:lnTo>
                  <a:pt x="781430" y="38100"/>
                </a:lnTo>
                <a:close/>
              </a:path>
              <a:path w="919479" h="114300">
                <a:moveTo>
                  <a:pt x="804749" y="0"/>
                </a:moveTo>
                <a:lnTo>
                  <a:pt x="804749" y="114300"/>
                </a:lnTo>
                <a:lnTo>
                  <a:pt x="919049" y="57150"/>
                </a:lnTo>
                <a:lnTo>
                  <a:pt x="804749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11362" y="3099869"/>
            <a:ext cx="4417695" cy="506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785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Interoperability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Tier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1362" y="2429939"/>
            <a:ext cx="1800225" cy="506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50"/>
              </a:spcBef>
            </a:pP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Web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Tier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5060" y="2429939"/>
            <a:ext cx="2304415" cy="5060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450"/>
              </a:spcBef>
            </a:pP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Business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Tier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0838" y="4596691"/>
            <a:ext cx="1260000" cy="12599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7024" y="2044837"/>
            <a:ext cx="1267199" cy="1261592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7996CDA-5A74-A1CD-7D7F-319FCC0C7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410" y="2278379"/>
            <a:ext cx="299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APIs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handle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collections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4410" y="3704844"/>
            <a:ext cx="2913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Verdana"/>
                <a:cs typeface="Verdana"/>
              </a:rPr>
              <a:t>JVM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container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10" y="5134355"/>
            <a:ext cx="2613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Lower-level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5164" y="435355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04040"/>
                </a:solidFill>
              </a:rPr>
              <a:t>J</a:t>
            </a:r>
            <a:r>
              <a:rPr sz="3600" spc="55" dirty="0">
                <a:solidFill>
                  <a:srgbClr val="404040"/>
                </a:solidFill>
              </a:rPr>
              <a:t>a</a:t>
            </a:r>
            <a:r>
              <a:rPr sz="3600" spc="-12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65" dirty="0">
                <a:solidFill>
                  <a:srgbClr val="404040"/>
                </a:solidFill>
              </a:rPr>
              <a:t>S</a:t>
            </a: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340" dirty="0">
                <a:solidFill>
                  <a:srgbClr val="404040"/>
                </a:solidFill>
              </a:rPr>
              <a:t>s</a:t>
            </a:r>
            <a:r>
              <a:rPr sz="3600" spc="-235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00" dirty="0">
                <a:solidFill>
                  <a:srgbClr val="404040"/>
                </a:solidFill>
              </a:rPr>
              <a:t>J</a:t>
            </a:r>
            <a:r>
              <a:rPr sz="3600" spc="55" dirty="0">
                <a:solidFill>
                  <a:srgbClr val="404040"/>
                </a:solidFill>
              </a:rPr>
              <a:t>a</a:t>
            </a:r>
            <a:r>
              <a:rPr sz="3600" spc="-12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838" y="2010952"/>
            <a:ext cx="875533" cy="8755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62023" y="2119884"/>
            <a:ext cx="324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APIs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handle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transactions,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messaging,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persistence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2023" y="3701796"/>
            <a:ext cx="3013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runs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provider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2023" y="5131308"/>
            <a:ext cx="2679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Higher-level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604" y="2045755"/>
            <a:ext cx="818628" cy="8186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876" y="3356682"/>
            <a:ext cx="470726" cy="9595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891" y="4762500"/>
            <a:ext cx="726052" cy="10985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8008" y="4757737"/>
            <a:ext cx="729193" cy="10969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1389" y="3396392"/>
            <a:ext cx="844659" cy="96532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CFDCA32-1E17-CB77-0BB8-9C79FEEAE8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9158" y="511555"/>
            <a:ext cx="654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Reduces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Complexity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645411"/>
            <a:ext cx="590867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powerful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But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complex</a:t>
            </a:r>
            <a:endParaRPr sz="2400">
              <a:latin typeface="Verdana"/>
              <a:cs typeface="Verdana"/>
            </a:endParaRPr>
          </a:p>
          <a:p>
            <a:pPr marL="12700" marR="1604645">
              <a:lnSpc>
                <a:spcPct val="160000"/>
              </a:lnSpc>
              <a:spcBef>
                <a:spcPts val="7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reduces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complexity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Runtime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Concentrate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business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requirements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888" y="2076306"/>
            <a:ext cx="2343259" cy="3119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F6F4-7709-95C5-C5E3-1EDA03D0C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195" y="511555"/>
            <a:ext cx="7480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EE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Programming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Model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639445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Simplified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12700" marR="1477010">
              <a:lnSpc>
                <a:spcPct val="1617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Convention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over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configuration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 Provider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takes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default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decisions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Brings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700"/>
              </a:lnSpc>
              <a:spcBef>
                <a:spcPts val="24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metadata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deviate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convention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Information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understood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664" y="2192511"/>
            <a:ext cx="2619707" cy="28873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BDDD-E27E-6E80-56FA-0FA930AFDC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630171"/>
            <a:ext cx="6537959" cy="2777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Introduction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platform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  <a:spcBef>
                <a:spcPts val="7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platform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model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What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EE?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661" y="1374140"/>
            <a:ext cx="16548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2860">
              <a:lnSpc>
                <a:spcPts val="4300"/>
              </a:lnSpc>
              <a:spcBef>
                <a:spcPts val="215"/>
              </a:spcBef>
            </a:pPr>
            <a:r>
              <a:rPr sz="3600" spc="-15" dirty="0">
                <a:solidFill>
                  <a:srgbClr val="FFFFFF"/>
                </a:solidFill>
              </a:rPr>
              <a:t>Course </a:t>
            </a:r>
            <a:r>
              <a:rPr sz="3600" spc="-1255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O</a:t>
            </a:r>
            <a:r>
              <a:rPr sz="3600" spc="70" dirty="0">
                <a:solidFill>
                  <a:srgbClr val="FFFFFF"/>
                </a:solidFill>
              </a:rPr>
              <a:t>u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60" dirty="0">
                <a:solidFill>
                  <a:srgbClr val="FFFFFF"/>
                </a:solidFill>
              </a:rPr>
              <a:t>li</a:t>
            </a:r>
            <a:r>
              <a:rPr sz="3600" spc="-135" dirty="0">
                <a:solidFill>
                  <a:srgbClr val="FFFFFF"/>
                </a:solidFill>
              </a:rPr>
              <a:t>n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3A7A8-BBD8-5BC7-8E9B-08B8DB4B60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77188"/>
            <a:ext cx="48869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urier New"/>
              <a:cs typeface="Courier New"/>
            </a:endParaRPr>
          </a:p>
          <a:p>
            <a:pPr marL="285750" marR="1725295">
              <a:lnSpc>
                <a:spcPct val="1022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Long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title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5750" marR="906144">
              <a:lnSpc>
                <a:spcPct val="99400"/>
              </a:lnSpc>
              <a:spcBef>
                <a:spcPts val="6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description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Float</a:t>
            </a:r>
            <a:r>
              <a:rPr sz="1800" spc="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price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isbn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tabLst>
                <a:tab pos="690245" algn="l"/>
                <a:tab pos="2580005" algn="l"/>
                <a:tab pos="3659504" algn="l"/>
                <a:tab pos="3929379" algn="l"/>
              </a:tabLst>
            </a:pPr>
            <a:r>
              <a:rPr sz="1800" i="1" spc="240" dirty="0">
                <a:solidFill>
                  <a:srgbClr val="808080"/>
                </a:solidFill>
                <a:latin typeface="Verdana"/>
                <a:cs typeface="Verdana"/>
              </a:rPr>
              <a:t>//	</a:t>
            </a:r>
            <a:r>
              <a:rPr sz="1800" i="1" spc="125" dirty="0">
                <a:solidFill>
                  <a:srgbClr val="808080"/>
                </a:solidFill>
                <a:latin typeface="Verdana"/>
                <a:cs typeface="Verdana"/>
              </a:rPr>
              <a:t>Constructors,	</a:t>
            </a:r>
            <a:r>
              <a:rPr sz="1800" i="1" spc="145" dirty="0">
                <a:solidFill>
                  <a:srgbClr val="808080"/>
                </a:solidFill>
                <a:latin typeface="Verdana"/>
                <a:cs typeface="Verdana"/>
              </a:rPr>
              <a:t>getters	</a:t>
            </a:r>
            <a:r>
              <a:rPr sz="1800" i="1" spc="-254" dirty="0">
                <a:solidFill>
                  <a:srgbClr val="808080"/>
                </a:solidFill>
                <a:latin typeface="Verdana"/>
                <a:cs typeface="Verdana"/>
              </a:rPr>
              <a:t>&amp;	</a:t>
            </a:r>
            <a:r>
              <a:rPr sz="1800" i="1" spc="170" dirty="0">
                <a:solidFill>
                  <a:srgbClr val="808080"/>
                </a:solidFill>
                <a:latin typeface="Verdana"/>
                <a:cs typeface="Verdana"/>
              </a:rPr>
              <a:t>setters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7588" y="517651"/>
            <a:ext cx="873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1717"/>
                </a:solidFill>
              </a:rPr>
              <a:t>Manipulating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25" dirty="0">
                <a:solidFill>
                  <a:srgbClr val="171717"/>
                </a:solidFill>
              </a:rPr>
              <a:t>Persisted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45" dirty="0">
                <a:solidFill>
                  <a:srgbClr val="171717"/>
                </a:solidFill>
              </a:rPr>
              <a:t>Data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85" dirty="0">
                <a:solidFill>
                  <a:srgbClr val="171717"/>
                </a:solidFill>
              </a:rPr>
              <a:t>in</a:t>
            </a:r>
            <a:r>
              <a:rPr sz="3600" spc="-180" dirty="0">
                <a:solidFill>
                  <a:srgbClr val="171717"/>
                </a:solidFill>
              </a:rPr>
              <a:t> </a:t>
            </a:r>
            <a:r>
              <a:rPr sz="3600" spc="-20" dirty="0">
                <a:solidFill>
                  <a:srgbClr val="171717"/>
                </a:solidFill>
              </a:rPr>
              <a:t>Java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15" dirty="0">
                <a:solidFill>
                  <a:srgbClr val="171717"/>
                </a:solidFill>
              </a:rPr>
              <a:t>SE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A9DE-A21C-178A-22D0-2ECA34784A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77188"/>
            <a:ext cx="10520680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Main</a:t>
            </a:r>
            <a:r>
              <a:rPr sz="18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main(String[]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args)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throws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SQLException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 marR="5080">
              <a:lnSpc>
                <a:spcPct val="198900"/>
              </a:lnSpc>
              <a:spcBef>
                <a:spcPts val="120"/>
              </a:spcBef>
            </a:pPr>
            <a:r>
              <a:rPr sz="1800" b="1" i="1" spc="110" dirty="0">
                <a:solidFill>
                  <a:srgbClr val="171717"/>
                </a:solidFill>
                <a:latin typeface="Trebuchet MS"/>
                <a:cs typeface="Trebuchet MS"/>
              </a:rPr>
              <a:t>persistBook</a:t>
            </a:r>
            <a:r>
              <a:rPr sz="1800" spc="11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b="1" spc="1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1L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"H2G2"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"Scifi Book"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12.5f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"1234-5678-5678"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));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i="1" spc="70" dirty="0">
                <a:solidFill>
                  <a:srgbClr val="171717"/>
                </a:solidFill>
                <a:latin typeface="Trebuchet MS"/>
                <a:cs typeface="Trebuchet MS"/>
              </a:rPr>
              <a:t>findBook</a:t>
            </a:r>
            <a:r>
              <a:rPr sz="1800" spc="7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spc="70" dirty="0">
                <a:solidFill>
                  <a:srgbClr val="0000FF"/>
                </a:solidFill>
                <a:latin typeface="Courier New"/>
                <a:cs typeface="Courier New"/>
              </a:rPr>
              <a:t>1L</a:t>
            </a:r>
            <a:r>
              <a:rPr sz="1800" spc="70" dirty="0">
                <a:solidFill>
                  <a:srgbClr val="171717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System.</a:t>
            </a:r>
            <a:r>
              <a:rPr sz="1800" b="1" i="1" spc="5" dirty="0">
                <a:solidFill>
                  <a:srgbClr val="660E7A"/>
                </a:solidFill>
                <a:latin typeface="Trebuchet MS"/>
                <a:cs typeface="Trebuchet MS"/>
              </a:rPr>
              <a:t>out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.println(book);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804" y="517651"/>
            <a:ext cx="781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1717"/>
                </a:solidFill>
              </a:rPr>
              <a:t>Java</a:t>
            </a:r>
            <a:r>
              <a:rPr sz="3600" spc="-210" dirty="0">
                <a:solidFill>
                  <a:srgbClr val="171717"/>
                </a:solidFill>
              </a:rPr>
              <a:t> </a:t>
            </a:r>
            <a:r>
              <a:rPr sz="3600" spc="-15" dirty="0">
                <a:solidFill>
                  <a:srgbClr val="171717"/>
                </a:solidFill>
              </a:rPr>
              <a:t>SE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55" dirty="0">
                <a:solidFill>
                  <a:srgbClr val="171717"/>
                </a:solidFill>
              </a:rPr>
              <a:t>Class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0" dirty="0">
                <a:solidFill>
                  <a:srgbClr val="171717"/>
                </a:solidFill>
              </a:rPr>
              <a:t>Manipulating</a:t>
            </a:r>
            <a:r>
              <a:rPr sz="3600" spc="-204" dirty="0">
                <a:solidFill>
                  <a:srgbClr val="171717"/>
                </a:solidFill>
              </a:rPr>
              <a:t> </a:t>
            </a:r>
            <a:r>
              <a:rPr sz="3600" spc="-100" dirty="0">
                <a:solidFill>
                  <a:srgbClr val="171717"/>
                </a:solidFill>
              </a:rPr>
              <a:t>a</a:t>
            </a:r>
            <a:r>
              <a:rPr sz="3600" spc="-204" dirty="0">
                <a:solidFill>
                  <a:srgbClr val="171717"/>
                </a:solidFill>
              </a:rPr>
              <a:t> </a:t>
            </a:r>
            <a:r>
              <a:rPr sz="3600" spc="60" dirty="0">
                <a:solidFill>
                  <a:srgbClr val="171717"/>
                </a:solidFill>
              </a:rPr>
              <a:t>Book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6BE8-6FC9-6517-85D6-8B2552239D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254" y="1377188"/>
            <a:ext cx="874268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8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try</a:t>
            </a:r>
            <a:r>
              <a:rPr sz="18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25"/>
              </a:lnSpc>
            </a:pPr>
            <a:r>
              <a:rPr sz="1800" b="1" spc="-5" dirty="0">
                <a:solidFill>
                  <a:srgbClr val="171717"/>
                </a:solidFill>
                <a:latin typeface="Courier New"/>
                <a:cs typeface="Courier New"/>
              </a:rPr>
              <a:t>Class.</a:t>
            </a:r>
            <a:r>
              <a:rPr sz="1800" b="1" i="1" spc="-5" dirty="0">
                <a:solidFill>
                  <a:srgbClr val="171717"/>
                </a:solidFill>
                <a:latin typeface="Trebuchet MS"/>
                <a:cs typeface="Trebuchet MS"/>
              </a:rPr>
              <a:t>forName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"org.h2.Driver"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8165" marR="3533140" indent="-273050">
              <a:lnSpc>
                <a:spcPct val="102200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catch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(ClassNotFoundException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e)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e.printStackTrace();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090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Connection</a:t>
            </a:r>
            <a:r>
              <a:rPr sz="1800" b="1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getConnection()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throws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SQLException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125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171717"/>
                </a:solidFill>
                <a:latin typeface="Courier New"/>
                <a:cs typeface="Courier New"/>
              </a:rPr>
              <a:t>DriverManager.</a:t>
            </a:r>
            <a:r>
              <a:rPr sz="1800" b="1" i="1" spc="20" dirty="0">
                <a:solidFill>
                  <a:srgbClr val="171717"/>
                </a:solidFill>
                <a:latin typeface="Trebuchet MS"/>
                <a:cs typeface="Trebuchet MS"/>
              </a:rPr>
              <a:t>getConnection</a:t>
            </a:r>
            <a:r>
              <a:rPr sz="1800" spc="2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b="1" spc="20" dirty="0">
                <a:solidFill>
                  <a:srgbClr val="008000"/>
                </a:solidFill>
                <a:latin typeface="Courier New"/>
                <a:cs typeface="Courier New"/>
              </a:rPr>
              <a:t>"jdbc:h2:~/cdbookstoreDB"</a:t>
            </a:r>
            <a:r>
              <a:rPr sz="1800" spc="20" dirty="0">
                <a:solidFill>
                  <a:srgbClr val="171717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0580" y="517651"/>
            <a:ext cx="708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1717"/>
                </a:solidFill>
              </a:rPr>
              <a:t>Getting</a:t>
            </a:r>
            <a:r>
              <a:rPr sz="3600" spc="-204" dirty="0">
                <a:solidFill>
                  <a:srgbClr val="171717"/>
                </a:solidFill>
              </a:rPr>
              <a:t> </a:t>
            </a:r>
            <a:r>
              <a:rPr sz="3600" spc="-100" dirty="0">
                <a:solidFill>
                  <a:srgbClr val="171717"/>
                </a:solidFill>
              </a:rPr>
              <a:t>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Database</a:t>
            </a:r>
            <a:r>
              <a:rPr sz="3600" spc="-204" dirty="0">
                <a:solidFill>
                  <a:srgbClr val="171717"/>
                </a:solidFill>
              </a:rPr>
              <a:t> </a:t>
            </a:r>
            <a:r>
              <a:rPr sz="3600" spc="15" dirty="0">
                <a:solidFill>
                  <a:srgbClr val="171717"/>
                </a:solidFill>
              </a:rPr>
              <a:t>Connection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2A3B-5DA8-C36B-B5C1-27425784D3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254" y="1377188"/>
            <a:ext cx="101085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persistBook(Book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book)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throws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SQLException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query</a:t>
            </a:r>
            <a:r>
              <a:rPr sz="1800" b="1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"INSERT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BOOK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(ID,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TITLE,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DESCRIPTION,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PRICE,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ISBN)</a:t>
            </a:r>
            <a:endParaRPr sz="1800">
              <a:latin typeface="Courier New"/>
              <a:cs typeface="Courier New"/>
            </a:endParaRPr>
          </a:p>
          <a:p>
            <a:pPr marL="3835400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VALUES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(?,</a:t>
            </a:r>
            <a:r>
              <a:rPr sz="18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?,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?,</a:t>
            </a:r>
            <a:r>
              <a:rPr sz="18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?,</a:t>
            </a:r>
            <a:r>
              <a:rPr sz="18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?)"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8165" marR="5080" indent="-273050">
              <a:lnSpc>
                <a:spcPct val="1989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try</a:t>
            </a:r>
            <a:r>
              <a:rPr sz="18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(PreparedStatement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i="1" spc="10" dirty="0">
                <a:solidFill>
                  <a:srgbClr val="171717"/>
                </a:solidFill>
                <a:latin typeface="Verdana"/>
                <a:cs typeface="Verdana"/>
              </a:rPr>
              <a:t>getConnection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().prepareStatement(</a:t>
            </a:r>
            <a:r>
              <a:rPr sz="1800" b="1" spc="10" dirty="0">
                <a:solidFill>
                  <a:srgbClr val="171717"/>
                </a:solidFill>
                <a:latin typeface="Courier New"/>
                <a:cs typeface="Courier New"/>
              </a:rPr>
              <a:t>query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))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spc="-10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Long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book.getId());</a:t>
            </a:r>
            <a:endParaRPr sz="1800">
              <a:latin typeface="Courier New"/>
              <a:cs typeface="Courier New"/>
            </a:endParaRPr>
          </a:p>
          <a:p>
            <a:pPr marL="558165" marR="3943985">
              <a:lnSpc>
                <a:spcPct val="100400"/>
              </a:lnSpc>
              <a:spcBef>
                <a:spcPts val="4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book.getTitle());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stmt.setString(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book.getDescription());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Float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 book.getPrice());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stmt.setString(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r>
              <a:rPr sz="1800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book.getIsbn());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executeUpdate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8608" y="517651"/>
            <a:ext cx="7653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1717"/>
                </a:solidFill>
              </a:rPr>
              <a:t>Persisting</a:t>
            </a:r>
            <a:r>
              <a:rPr sz="3600" spc="-204" dirty="0">
                <a:solidFill>
                  <a:srgbClr val="171717"/>
                </a:solidFill>
              </a:rPr>
              <a:t> </a:t>
            </a:r>
            <a:r>
              <a:rPr sz="3600" spc="-100" dirty="0">
                <a:solidFill>
                  <a:srgbClr val="171717"/>
                </a:solidFill>
              </a:rPr>
              <a:t>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60" dirty="0">
                <a:solidFill>
                  <a:srgbClr val="171717"/>
                </a:solidFill>
              </a:rPr>
              <a:t>Book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40" dirty="0">
                <a:solidFill>
                  <a:srgbClr val="171717"/>
                </a:solidFill>
              </a:rPr>
              <a:t>to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the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Database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109595" y="2478950"/>
            <a:ext cx="3328035" cy="1555115"/>
          </a:xfrm>
          <a:custGeom>
            <a:avLst/>
            <a:gdLst/>
            <a:ahLst/>
            <a:cxnLst/>
            <a:rect l="l" t="t" r="r" b="b"/>
            <a:pathLst>
              <a:path w="3328035" h="1555114">
                <a:moveTo>
                  <a:pt x="2449969" y="17360"/>
                </a:moveTo>
                <a:lnTo>
                  <a:pt x="2443175" y="16154"/>
                </a:lnTo>
                <a:lnTo>
                  <a:pt x="2352497" y="0"/>
                </a:lnTo>
                <a:lnTo>
                  <a:pt x="2350020" y="1727"/>
                </a:lnTo>
                <a:lnTo>
                  <a:pt x="2349093" y="6896"/>
                </a:lnTo>
                <a:lnTo>
                  <a:pt x="2350820" y="9372"/>
                </a:lnTo>
                <a:lnTo>
                  <a:pt x="2422918" y="22212"/>
                </a:lnTo>
                <a:lnTo>
                  <a:pt x="0" y="911644"/>
                </a:lnTo>
                <a:lnTo>
                  <a:pt x="3289" y="920584"/>
                </a:lnTo>
                <a:lnTo>
                  <a:pt x="2426208" y="31153"/>
                </a:lnTo>
                <a:lnTo>
                  <a:pt x="2442146" y="25298"/>
                </a:lnTo>
                <a:lnTo>
                  <a:pt x="2442730" y="25095"/>
                </a:lnTo>
                <a:lnTo>
                  <a:pt x="2426208" y="31153"/>
                </a:lnTo>
                <a:lnTo>
                  <a:pt x="2379535" y="87591"/>
                </a:lnTo>
                <a:lnTo>
                  <a:pt x="2379827" y="90601"/>
                </a:lnTo>
                <a:lnTo>
                  <a:pt x="2383879" y="93954"/>
                </a:lnTo>
                <a:lnTo>
                  <a:pt x="2386876" y="93662"/>
                </a:lnTo>
                <a:lnTo>
                  <a:pt x="2449969" y="17360"/>
                </a:lnTo>
                <a:close/>
              </a:path>
              <a:path w="3328035" h="1555114">
                <a:moveTo>
                  <a:pt x="2852305" y="17360"/>
                </a:moveTo>
                <a:lnTo>
                  <a:pt x="2849283" y="17094"/>
                </a:lnTo>
                <a:lnTo>
                  <a:pt x="2753652" y="8953"/>
                </a:lnTo>
                <a:lnTo>
                  <a:pt x="2751340" y="10896"/>
                </a:lnTo>
                <a:lnTo>
                  <a:pt x="2750896" y="16141"/>
                </a:lnTo>
                <a:lnTo>
                  <a:pt x="2752839" y="18453"/>
                </a:lnTo>
                <a:lnTo>
                  <a:pt x="2825813" y="24663"/>
                </a:lnTo>
                <a:lnTo>
                  <a:pt x="284226" y="1230934"/>
                </a:lnTo>
                <a:lnTo>
                  <a:pt x="288302" y="1239532"/>
                </a:lnTo>
                <a:lnTo>
                  <a:pt x="2829890" y="33261"/>
                </a:lnTo>
                <a:lnTo>
                  <a:pt x="2844876" y="26149"/>
                </a:lnTo>
                <a:lnTo>
                  <a:pt x="2845828" y="25704"/>
                </a:lnTo>
                <a:lnTo>
                  <a:pt x="2829890" y="33261"/>
                </a:lnTo>
                <a:lnTo>
                  <a:pt x="2788577" y="93726"/>
                </a:lnTo>
                <a:lnTo>
                  <a:pt x="2789123" y="96685"/>
                </a:lnTo>
                <a:lnTo>
                  <a:pt x="2793466" y="99656"/>
                </a:lnTo>
                <a:lnTo>
                  <a:pt x="2796438" y="99098"/>
                </a:lnTo>
                <a:lnTo>
                  <a:pt x="2852305" y="17360"/>
                </a:lnTo>
                <a:close/>
              </a:path>
              <a:path w="3328035" h="1555114">
                <a:moveTo>
                  <a:pt x="3327793" y="17360"/>
                </a:moveTo>
                <a:lnTo>
                  <a:pt x="3228949" y="11658"/>
                </a:lnTo>
                <a:lnTo>
                  <a:pt x="3226701" y="13665"/>
                </a:lnTo>
                <a:lnTo>
                  <a:pt x="3226397" y="18910"/>
                </a:lnTo>
                <a:lnTo>
                  <a:pt x="3228403" y="21170"/>
                </a:lnTo>
                <a:lnTo>
                  <a:pt x="3301504" y="25387"/>
                </a:lnTo>
                <a:lnTo>
                  <a:pt x="311480" y="1546059"/>
                </a:lnTo>
                <a:lnTo>
                  <a:pt x="315798" y="1554556"/>
                </a:lnTo>
                <a:lnTo>
                  <a:pt x="3305822" y="33870"/>
                </a:lnTo>
                <a:lnTo>
                  <a:pt x="3320529" y="26390"/>
                </a:lnTo>
                <a:lnTo>
                  <a:pt x="3321469" y="25920"/>
                </a:lnTo>
                <a:lnTo>
                  <a:pt x="3305822" y="33870"/>
                </a:lnTo>
                <a:lnTo>
                  <a:pt x="3266173" y="95440"/>
                </a:lnTo>
                <a:lnTo>
                  <a:pt x="3266808" y="98386"/>
                </a:lnTo>
                <a:lnTo>
                  <a:pt x="3271228" y="101231"/>
                </a:lnTo>
                <a:lnTo>
                  <a:pt x="3274174" y="100596"/>
                </a:lnTo>
                <a:lnTo>
                  <a:pt x="3327743" y="174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9C3D-B812-C3A9-2ABA-F0DA8FD768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254" y="1377188"/>
            <a:ext cx="10108565" cy="4960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5115" marR="2032000" indent="-273050">
              <a:lnSpc>
                <a:spcPct val="1022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static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 findBook(Long id)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throws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SQLException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Book(id);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urier New"/>
              <a:cs typeface="Courier New"/>
            </a:endParaRPr>
          </a:p>
          <a:p>
            <a:pPr marL="2470150" marR="1896745" indent="-2184400">
              <a:lnSpc>
                <a:spcPct val="102200"/>
              </a:lnSpc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 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query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"SELECT ID, TITLE, DESCRIPTION, PRICE, ISBN </a:t>
            </a:r>
            <a:r>
              <a:rPr sz="1800"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BOOK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WHERE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?"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558165" marR="5080" indent="-273050">
              <a:lnSpc>
                <a:spcPts val="209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try</a:t>
            </a:r>
            <a:r>
              <a:rPr sz="18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(PreparedStatement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i="1" spc="10" dirty="0">
                <a:solidFill>
                  <a:srgbClr val="171717"/>
                </a:solidFill>
                <a:latin typeface="Verdana"/>
                <a:cs typeface="Verdana"/>
              </a:rPr>
              <a:t>getConnection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().prepareStatement(</a:t>
            </a:r>
            <a:r>
              <a:rPr sz="1800" b="1" spc="10" dirty="0">
                <a:solidFill>
                  <a:srgbClr val="171717"/>
                </a:solidFill>
                <a:latin typeface="Courier New"/>
                <a:cs typeface="Courier New"/>
              </a:rPr>
              <a:t>query</a:t>
            </a:r>
            <a:r>
              <a:rPr sz="1800" spc="10" dirty="0">
                <a:solidFill>
                  <a:srgbClr val="171717"/>
                </a:solidFill>
                <a:latin typeface="Courier New"/>
                <a:cs typeface="Courier New"/>
              </a:rPr>
              <a:t>))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spc="-10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stmt.setLong(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id);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50"/>
              </a:lnSpc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ResultSet</a:t>
            </a:r>
            <a:r>
              <a:rPr sz="18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rs</a:t>
            </a:r>
            <a:r>
              <a:rPr sz="18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stmt.executeQuery();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831850" marR="2578735" indent="-273050">
              <a:lnSpc>
                <a:spcPct val="1008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while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(rs.next())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book.setTitle(rs.getString(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"TITLE"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));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book.setDescription(rs.getString(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"DESCRIPTION"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));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book.setPrice(rs.getFloat(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"PRICE"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));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book.setIsbn(rs.getString(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"ISBN"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090"/>
              </a:lnSpc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125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8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3041" y="517651"/>
            <a:ext cx="834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171717"/>
                </a:solidFill>
              </a:rPr>
              <a:t>Retrieving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100" dirty="0">
                <a:solidFill>
                  <a:srgbClr val="171717"/>
                </a:solidFill>
              </a:rPr>
              <a:t>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60" dirty="0">
                <a:solidFill>
                  <a:srgbClr val="171717"/>
                </a:solidFill>
              </a:rPr>
              <a:t>Book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from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the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Database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117021" y="2732322"/>
            <a:ext cx="2863215" cy="701675"/>
          </a:xfrm>
          <a:custGeom>
            <a:avLst/>
            <a:gdLst/>
            <a:ahLst/>
            <a:cxnLst/>
            <a:rect l="l" t="t" r="r" b="b"/>
            <a:pathLst>
              <a:path w="2863215" h="701675">
                <a:moveTo>
                  <a:pt x="2835734" y="30670"/>
                </a:moveTo>
                <a:lnTo>
                  <a:pt x="0" y="692039"/>
                </a:lnTo>
                <a:lnTo>
                  <a:pt x="2164" y="701315"/>
                </a:lnTo>
                <a:lnTo>
                  <a:pt x="2837897" y="39945"/>
                </a:lnTo>
                <a:lnTo>
                  <a:pt x="2844765" y="33453"/>
                </a:lnTo>
                <a:lnTo>
                  <a:pt x="2835734" y="30670"/>
                </a:lnTo>
                <a:close/>
              </a:path>
              <a:path w="2863215" h="701675">
                <a:moveTo>
                  <a:pt x="2855040" y="26653"/>
                </a:moveTo>
                <a:lnTo>
                  <a:pt x="2852959" y="26653"/>
                </a:lnTo>
                <a:lnTo>
                  <a:pt x="2855122" y="35928"/>
                </a:lnTo>
                <a:lnTo>
                  <a:pt x="2837897" y="39945"/>
                </a:lnTo>
                <a:lnTo>
                  <a:pt x="2784674" y="90248"/>
                </a:lnTo>
                <a:lnTo>
                  <a:pt x="2784589" y="93262"/>
                </a:lnTo>
                <a:lnTo>
                  <a:pt x="2788203" y="97085"/>
                </a:lnTo>
                <a:lnTo>
                  <a:pt x="2791217" y="97170"/>
                </a:lnTo>
                <a:lnTo>
                  <a:pt x="2863175" y="29160"/>
                </a:lnTo>
                <a:lnTo>
                  <a:pt x="2855040" y="26653"/>
                </a:lnTo>
                <a:close/>
              </a:path>
              <a:path w="2863215" h="701675">
                <a:moveTo>
                  <a:pt x="2853237" y="27846"/>
                </a:moveTo>
                <a:lnTo>
                  <a:pt x="2850699" y="27846"/>
                </a:lnTo>
                <a:lnTo>
                  <a:pt x="2852568" y="35858"/>
                </a:lnTo>
                <a:lnTo>
                  <a:pt x="2842221" y="35858"/>
                </a:lnTo>
                <a:lnTo>
                  <a:pt x="2837897" y="39945"/>
                </a:lnTo>
                <a:lnTo>
                  <a:pt x="2855122" y="35928"/>
                </a:lnTo>
                <a:lnTo>
                  <a:pt x="2852568" y="35858"/>
                </a:lnTo>
                <a:lnTo>
                  <a:pt x="2844765" y="33453"/>
                </a:lnTo>
                <a:lnTo>
                  <a:pt x="2854545" y="33453"/>
                </a:lnTo>
                <a:lnTo>
                  <a:pt x="2853237" y="27846"/>
                </a:lnTo>
                <a:close/>
              </a:path>
              <a:path w="2863215" h="701675">
                <a:moveTo>
                  <a:pt x="2850699" y="27846"/>
                </a:moveTo>
                <a:lnTo>
                  <a:pt x="2844765" y="33453"/>
                </a:lnTo>
                <a:lnTo>
                  <a:pt x="2852568" y="35858"/>
                </a:lnTo>
                <a:lnTo>
                  <a:pt x="2850699" y="27846"/>
                </a:lnTo>
                <a:close/>
              </a:path>
              <a:path w="2863215" h="701675">
                <a:moveTo>
                  <a:pt x="2852959" y="26653"/>
                </a:moveTo>
                <a:lnTo>
                  <a:pt x="2835734" y="30670"/>
                </a:lnTo>
                <a:lnTo>
                  <a:pt x="2844765" y="33453"/>
                </a:lnTo>
                <a:lnTo>
                  <a:pt x="2850699" y="27846"/>
                </a:lnTo>
                <a:lnTo>
                  <a:pt x="2853237" y="27846"/>
                </a:lnTo>
                <a:lnTo>
                  <a:pt x="2852959" y="26653"/>
                </a:lnTo>
                <a:close/>
              </a:path>
              <a:path w="2863215" h="701675">
                <a:moveTo>
                  <a:pt x="2768555" y="0"/>
                </a:moveTo>
                <a:lnTo>
                  <a:pt x="2765889" y="1409"/>
                </a:lnTo>
                <a:lnTo>
                  <a:pt x="2764340" y="6437"/>
                </a:lnTo>
                <a:lnTo>
                  <a:pt x="2765750" y="9103"/>
                </a:lnTo>
                <a:lnTo>
                  <a:pt x="2835734" y="30670"/>
                </a:lnTo>
                <a:lnTo>
                  <a:pt x="2852959" y="26653"/>
                </a:lnTo>
                <a:lnTo>
                  <a:pt x="2855040" y="26653"/>
                </a:lnTo>
                <a:lnTo>
                  <a:pt x="276855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B7066-17CA-35A6-68A4-F02FEE6443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2971" y="511555"/>
            <a:ext cx="649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What’s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Wrong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SE?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411099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SQL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not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Low-level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API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(JDBC)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  <a:spcBef>
                <a:spcPts val="95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SQL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not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easy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refactor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JDBC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verbose</a:t>
            </a:r>
            <a:endParaRPr sz="2400">
              <a:latin typeface="Verdana"/>
              <a:cs typeface="Verdana"/>
            </a:endParaRPr>
          </a:p>
          <a:p>
            <a:pPr marL="12700" marR="1522730">
              <a:lnSpc>
                <a:spcPts val="4700"/>
              </a:lnSpc>
              <a:spcBef>
                <a:spcPts val="24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Hard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read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 Hard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maintain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18" y="2546921"/>
            <a:ext cx="3078001" cy="21784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9D5E-306A-537D-7294-D2A5DE987B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77188"/>
            <a:ext cx="48869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@Entity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@Id</a:t>
            </a:r>
            <a:endParaRPr sz="1800">
              <a:latin typeface="Courier New"/>
              <a:cs typeface="Courier New"/>
            </a:endParaRPr>
          </a:p>
          <a:p>
            <a:pPr marL="285750" marR="1725295">
              <a:lnSpc>
                <a:spcPts val="2090"/>
              </a:lnSpc>
              <a:spcBef>
                <a:spcPts val="18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Long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title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5750" marR="906144">
              <a:lnSpc>
                <a:spcPct val="994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description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Float</a:t>
            </a:r>
            <a:r>
              <a:rPr sz="1800" spc="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price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isbn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tabLst>
                <a:tab pos="690245" algn="l"/>
                <a:tab pos="2580005" algn="l"/>
                <a:tab pos="3659504" algn="l"/>
                <a:tab pos="3929379" algn="l"/>
              </a:tabLst>
            </a:pPr>
            <a:r>
              <a:rPr sz="1800" i="1" spc="240" dirty="0">
                <a:solidFill>
                  <a:srgbClr val="808080"/>
                </a:solidFill>
                <a:latin typeface="Verdana"/>
                <a:cs typeface="Verdana"/>
              </a:rPr>
              <a:t>//	</a:t>
            </a:r>
            <a:r>
              <a:rPr sz="1800" i="1" spc="125" dirty="0">
                <a:solidFill>
                  <a:srgbClr val="808080"/>
                </a:solidFill>
                <a:latin typeface="Verdana"/>
                <a:cs typeface="Verdana"/>
              </a:rPr>
              <a:t>Constructors,	</a:t>
            </a:r>
            <a:r>
              <a:rPr sz="1800" i="1" spc="145" dirty="0">
                <a:solidFill>
                  <a:srgbClr val="808080"/>
                </a:solidFill>
                <a:latin typeface="Verdana"/>
                <a:cs typeface="Verdana"/>
              </a:rPr>
              <a:t>getters	</a:t>
            </a:r>
            <a:r>
              <a:rPr sz="1800" i="1" spc="-254" dirty="0">
                <a:solidFill>
                  <a:srgbClr val="808080"/>
                </a:solidFill>
                <a:latin typeface="Verdana"/>
                <a:cs typeface="Verdana"/>
              </a:rPr>
              <a:t>&amp;	</a:t>
            </a:r>
            <a:r>
              <a:rPr sz="1800" i="1" spc="170" dirty="0">
                <a:solidFill>
                  <a:srgbClr val="808080"/>
                </a:solidFill>
                <a:latin typeface="Verdana"/>
                <a:cs typeface="Verdana"/>
              </a:rPr>
              <a:t>setters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0444" y="517651"/>
            <a:ext cx="874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71717"/>
                </a:solidFill>
              </a:rPr>
              <a:t>Manipulating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25" dirty="0">
                <a:solidFill>
                  <a:srgbClr val="171717"/>
                </a:solidFill>
              </a:rPr>
              <a:t>Persisted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45" dirty="0">
                <a:solidFill>
                  <a:srgbClr val="171717"/>
                </a:solidFill>
              </a:rPr>
              <a:t>Data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85" dirty="0">
                <a:solidFill>
                  <a:srgbClr val="171717"/>
                </a:solidFill>
              </a:rPr>
              <a:t>in</a:t>
            </a:r>
            <a:r>
              <a:rPr sz="3600" spc="-185" dirty="0">
                <a:solidFill>
                  <a:srgbClr val="171717"/>
                </a:solidFill>
              </a:rPr>
              <a:t> </a:t>
            </a:r>
            <a:r>
              <a:rPr sz="3600" spc="-20" dirty="0">
                <a:solidFill>
                  <a:srgbClr val="171717"/>
                </a:solidFill>
              </a:rPr>
              <a:t>Java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135" dirty="0">
                <a:solidFill>
                  <a:srgbClr val="171717"/>
                </a:solidFill>
              </a:rPr>
              <a:t>EE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5938-823E-3FAE-2418-6CD7A04ED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77188"/>
            <a:ext cx="521398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@Transactional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BookService</a:t>
            </a:r>
            <a:r>
              <a:rPr sz="1800" spc="-3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@Inject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EntityManager</a:t>
            </a:r>
            <a:r>
              <a:rPr sz="1800" b="1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em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persistBook(Book</a:t>
            </a:r>
            <a:r>
              <a:rPr sz="1800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book)</a:t>
            </a:r>
            <a:r>
              <a:rPr sz="1800" spc="-3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em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.persist(book);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findBook(Long</a:t>
            </a:r>
            <a:r>
              <a:rPr sz="1800" spc="-3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id)</a:t>
            </a:r>
            <a:r>
              <a:rPr sz="1800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em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.find(Book.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r>
              <a:rPr sz="18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id);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79" y="517651"/>
            <a:ext cx="837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171717"/>
                </a:solidFill>
              </a:rPr>
              <a:t>A</a:t>
            </a:r>
            <a:r>
              <a:rPr sz="3600" spc="-190" dirty="0">
                <a:solidFill>
                  <a:srgbClr val="171717"/>
                </a:solidFill>
              </a:rPr>
              <a:t> </a:t>
            </a:r>
            <a:r>
              <a:rPr sz="3600" spc="-55" dirty="0">
                <a:solidFill>
                  <a:srgbClr val="171717"/>
                </a:solidFill>
              </a:rPr>
              <a:t>Service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-30" dirty="0">
                <a:solidFill>
                  <a:srgbClr val="171717"/>
                </a:solidFill>
              </a:rPr>
              <a:t>Manipulating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100" dirty="0">
                <a:solidFill>
                  <a:srgbClr val="171717"/>
                </a:solidFill>
              </a:rPr>
              <a:t>a</a:t>
            </a:r>
            <a:r>
              <a:rPr sz="3600" spc="-195" dirty="0">
                <a:solidFill>
                  <a:srgbClr val="171717"/>
                </a:solidFill>
              </a:rPr>
              <a:t> </a:t>
            </a:r>
            <a:r>
              <a:rPr sz="3600" spc="60" dirty="0">
                <a:solidFill>
                  <a:srgbClr val="171717"/>
                </a:solidFill>
              </a:rPr>
              <a:t>Book</a:t>
            </a:r>
            <a:r>
              <a:rPr sz="3600" spc="-200" dirty="0">
                <a:solidFill>
                  <a:srgbClr val="171717"/>
                </a:solidFill>
              </a:rPr>
              <a:t> </a:t>
            </a:r>
            <a:r>
              <a:rPr sz="3600" spc="-5" dirty="0">
                <a:solidFill>
                  <a:srgbClr val="171717"/>
                </a:solidFill>
              </a:rPr>
              <a:t>Entity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4745-8DCC-B7AA-3F4B-1CE66D8F3E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4067" y="511555"/>
            <a:ext cx="521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Advantages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30" dirty="0">
                <a:solidFill>
                  <a:srgbClr val="404040"/>
                </a:solidFill>
              </a:rPr>
              <a:t>EE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239771"/>
            <a:ext cx="41097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No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mapping</a:t>
            </a:r>
            <a:endParaRPr sz="2400">
              <a:latin typeface="Verdana"/>
              <a:cs typeface="Verdana"/>
            </a:endParaRPr>
          </a:p>
          <a:p>
            <a:pPr marL="12700" marR="1123315">
              <a:lnSpc>
                <a:spcPct val="162500"/>
              </a:lnSpc>
              <a:spcBef>
                <a:spcPts val="25"/>
              </a:spcBef>
            </a:pP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No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SQL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statements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Non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intrusive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700"/>
              </a:lnSpc>
              <a:spcBef>
                <a:spcPts val="16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Metadata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(@Entity,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@Id)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Higher-level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abstraction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08" y="2331485"/>
            <a:ext cx="2917419" cy="26093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F65E-C5B8-817C-6CC7-30FE9416A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77188"/>
            <a:ext cx="6710045" cy="469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00"/>
                </a:solidFill>
                <a:latin typeface="Courier New"/>
                <a:cs typeface="Courier New"/>
              </a:rPr>
              <a:t>@Entity</a:t>
            </a:r>
            <a:endParaRPr sz="1800">
              <a:latin typeface="Courier New"/>
              <a:cs typeface="Courier New"/>
            </a:endParaRPr>
          </a:p>
          <a:p>
            <a:pPr marL="12700" marR="3549015">
              <a:lnSpc>
                <a:spcPts val="2090"/>
              </a:lnSpc>
              <a:spcBef>
                <a:spcPts val="175"/>
              </a:spcBef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@Table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(name</a:t>
            </a:r>
            <a:r>
              <a:rPr sz="1800" b="1" spc="-5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"t_book"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) </a:t>
            </a:r>
            <a:r>
              <a:rPr sz="1800" b="1" spc="-10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Book</a:t>
            </a:r>
            <a:r>
              <a:rPr sz="1800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  <a:spcBef>
                <a:spcPts val="5"/>
              </a:spcBef>
            </a:pPr>
            <a:r>
              <a:rPr sz="1800" spc="-10" dirty="0">
                <a:solidFill>
                  <a:srgbClr val="808000"/>
                </a:solidFill>
                <a:latin typeface="Courier New"/>
                <a:cs typeface="Courier New"/>
              </a:rPr>
              <a:t>@Id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@GeneratedValue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(strategy</a:t>
            </a:r>
            <a:r>
              <a:rPr sz="1800" b="1" spc="-5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35" dirty="0">
                <a:solidFill>
                  <a:srgbClr val="171717"/>
                </a:solidFill>
                <a:latin typeface="Courier New"/>
                <a:cs typeface="Courier New"/>
              </a:rPr>
              <a:t>GenerationType.</a:t>
            </a:r>
            <a:r>
              <a:rPr sz="1800" b="1" i="1" spc="-35" dirty="0">
                <a:solidFill>
                  <a:srgbClr val="660E7A"/>
                </a:solidFill>
                <a:latin typeface="Trebuchet MS"/>
                <a:cs typeface="Trebuchet MS"/>
              </a:rPr>
              <a:t>AUTO</a:t>
            </a:r>
            <a:r>
              <a:rPr sz="1800" b="1" spc="-35" dirty="0">
                <a:solidFill>
                  <a:srgbClr val="171717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Long</a:t>
            </a:r>
            <a:r>
              <a:rPr sz="18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@Column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(name</a:t>
            </a:r>
            <a:r>
              <a:rPr sz="1800" b="1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"book_title"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,</a:t>
            </a:r>
            <a:r>
              <a:rPr sz="1800" b="1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nullable</a:t>
            </a:r>
            <a:r>
              <a:rPr sz="1800" b="1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false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5750" marR="2729865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title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@Column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(length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2000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) </a:t>
            </a:r>
            <a:r>
              <a:rPr sz="1800" b="1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description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00"/>
                </a:solidFill>
                <a:latin typeface="Courier New"/>
                <a:cs typeface="Courier New"/>
              </a:rPr>
              <a:t>@Column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(name </a:t>
            </a:r>
            <a:r>
              <a:rPr sz="1800" b="1" dirty="0">
                <a:solidFill>
                  <a:srgbClr val="171717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"unit_cost"</a:t>
            </a:r>
            <a:r>
              <a:rPr sz="1800" b="1" spc="-10" dirty="0">
                <a:solidFill>
                  <a:srgbClr val="171717"/>
                </a:solidFill>
                <a:latin typeface="Courier New"/>
                <a:cs typeface="Courier New"/>
              </a:rPr>
              <a:t>) </a:t>
            </a:r>
            <a:r>
              <a:rPr sz="1800" b="1" spc="-10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Float</a:t>
            </a:r>
            <a:r>
              <a:rPr sz="1800" spc="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price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private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String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isbn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tabLst>
                <a:tab pos="690245" algn="l"/>
                <a:tab pos="2580005" algn="l"/>
                <a:tab pos="3659504" algn="l"/>
                <a:tab pos="3929379" algn="l"/>
              </a:tabLst>
            </a:pPr>
            <a:r>
              <a:rPr sz="1800" i="1" spc="240" dirty="0">
                <a:solidFill>
                  <a:srgbClr val="808080"/>
                </a:solidFill>
                <a:latin typeface="Verdana"/>
                <a:cs typeface="Verdana"/>
              </a:rPr>
              <a:t>//	</a:t>
            </a:r>
            <a:r>
              <a:rPr sz="1800" i="1" spc="125" dirty="0">
                <a:solidFill>
                  <a:srgbClr val="808080"/>
                </a:solidFill>
                <a:latin typeface="Verdana"/>
                <a:cs typeface="Verdana"/>
              </a:rPr>
              <a:t>Constructors,	</a:t>
            </a:r>
            <a:r>
              <a:rPr sz="1800" i="1" spc="145" dirty="0">
                <a:solidFill>
                  <a:srgbClr val="808080"/>
                </a:solidFill>
                <a:latin typeface="Verdana"/>
                <a:cs typeface="Verdana"/>
              </a:rPr>
              <a:t>getters	</a:t>
            </a:r>
            <a:r>
              <a:rPr sz="1800" i="1" spc="-254" dirty="0">
                <a:solidFill>
                  <a:srgbClr val="808080"/>
                </a:solidFill>
                <a:latin typeface="Verdana"/>
                <a:cs typeface="Verdana"/>
              </a:rPr>
              <a:t>&amp;	</a:t>
            </a:r>
            <a:r>
              <a:rPr sz="1800" i="1" spc="170" dirty="0">
                <a:solidFill>
                  <a:srgbClr val="808080"/>
                </a:solidFill>
                <a:latin typeface="Verdana"/>
                <a:cs typeface="Verdana"/>
              </a:rPr>
              <a:t>setters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6115" y="517651"/>
            <a:ext cx="6915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71717"/>
                </a:solidFill>
              </a:rPr>
              <a:t>Convention</a:t>
            </a:r>
            <a:r>
              <a:rPr sz="3600" spc="-210" dirty="0">
                <a:solidFill>
                  <a:srgbClr val="171717"/>
                </a:solidFill>
              </a:rPr>
              <a:t> </a:t>
            </a:r>
            <a:r>
              <a:rPr sz="3600" spc="-70" dirty="0">
                <a:solidFill>
                  <a:srgbClr val="171717"/>
                </a:solidFill>
              </a:rPr>
              <a:t>over</a:t>
            </a:r>
            <a:r>
              <a:rPr sz="3600" spc="-215" dirty="0">
                <a:solidFill>
                  <a:srgbClr val="171717"/>
                </a:solidFill>
              </a:rPr>
              <a:t> </a:t>
            </a:r>
            <a:r>
              <a:rPr sz="3600" spc="-15" dirty="0">
                <a:solidFill>
                  <a:srgbClr val="171717"/>
                </a:solidFill>
              </a:rPr>
              <a:t>Configuration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DC29-7F48-374D-4FF3-8A32835656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356616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Definitions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platform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2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A09F-4D87-6126-6E7A-2F0EF729E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Java</a:t>
            </a:r>
            <a:r>
              <a:rPr spc="-170" dirty="0"/>
              <a:t> </a:t>
            </a:r>
            <a:r>
              <a:rPr spc="-5" dirty="0"/>
              <a:t>ecosystem</a:t>
            </a:r>
          </a:p>
          <a:p>
            <a:pPr marL="706755">
              <a:lnSpc>
                <a:spcPct val="100000"/>
              </a:lnSpc>
              <a:spcBef>
                <a:spcPts val="1825"/>
              </a:spcBef>
            </a:pPr>
            <a:r>
              <a:rPr spc="-35" dirty="0"/>
              <a:t>Six</a:t>
            </a:r>
            <a:r>
              <a:rPr spc="-155" dirty="0"/>
              <a:t> </a:t>
            </a:r>
            <a:r>
              <a:rPr spc="10" dirty="0"/>
              <a:t>platforms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2974340"/>
            <a:ext cx="5140960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Convention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over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EE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6D2-B67E-5300-3A55-97B50B9059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5864" y="511555"/>
            <a:ext cx="287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Next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Module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4011"/>
            <a:ext cx="3138170" cy="350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What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EE?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12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ec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9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Provider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12700" marR="535940">
              <a:lnSpc>
                <a:spcPct val="163300"/>
              </a:lnSpc>
            </a:pP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22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le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ns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Demo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818" y="2292846"/>
            <a:ext cx="2178165" cy="2512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4AA5-F538-1F35-C73A-F464A71D00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8963" y="511555"/>
            <a:ext cx="408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Platform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727708"/>
            <a:ext cx="6601459" cy="3796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technology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language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Object-oriented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programming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language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C-like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Portable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platform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run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60" y="2216279"/>
            <a:ext cx="2610901" cy="2610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5CDB-9815-924A-2DB6-F35A1F81F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6518" y="2174239"/>
          <a:ext cx="10773409" cy="3522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0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4290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0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42900" marB="0"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0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4290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Standard</a:t>
                      </a:r>
                      <a:r>
                        <a:rPr sz="2200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Edition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20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</a:t>
                      </a:r>
                      <a:r>
                        <a:rPr sz="220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Edition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solidFill>
                      <a:srgbClr val="9BC8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2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Eff-ects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2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Enterprise</a:t>
                      </a:r>
                      <a:r>
                        <a:rPr sz="22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Edition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45440" marB="0"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sz="240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WebProfile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2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sz="220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spc="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45440" marB="0"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2480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MicroProfile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76009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2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Microservices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45440" marB="0"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493" y="517651"/>
            <a:ext cx="395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20" dirty="0">
                <a:solidFill>
                  <a:srgbClr val="404040"/>
                </a:solidFill>
              </a:rPr>
              <a:t>h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65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20" dirty="0">
                <a:solidFill>
                  <a:srgbClr val="404040"/>
                </a:solidFill>
              </a:rPr>
              <a:t>P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5" dirty="0">
                <a:solidFill>
                  <a:srgbClr val="404040"/>
                </a:solidFill>
              </a:rPr>
              <a:t>f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21E1-9C85-F737-4212-A01A6CD4A7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0"/>
              </a:spcBef>
              <a:tabLst>
                <a:tab pos="4305935" algn="l"/>
                <a:tab pos="8004809" algn="l"/>
              </a:tabLst>
            </a:pPr>
            <a:r>
              <a:rPr spc="15" dirty="0"/>
              <a:t>Java</a:t>
            </a:r>
            <a:r>
              <a:rPr spc="-114" dirty="0"/>
              <a:t> </a:t>
            </a:r>
            <a:r>
              <a:rPr spc="-10" dirty="0"/>
              <a:t>SE	</a:t>
            </a:r>
            <a:r>
              <a:rPr spc="15" dirty="0"/>
              <a:t>Java</a:t>
            </a:r>
            <a:r>
              <a:rPr spc="-110" dirty="0"/>
              <a:t> </a:t>
            </a:r>
            <a:r>
              <a:rPr spc="75" dirty="0"/>
              <a:t>ME	</a:t>
            </a:r>
            <a:r>
              <a:rPr spc="15" dirty="0"/>
              <a:t>Java</a:t>
            </a:r>
            <a:r>
              <a:rPr spc="-160" dirty="0"/>
              <a:t> </a:t>
            </a:r>
            <a:r>
              <a:rPr spc="150" dirty="0"/>
              <a:t>FX</a:t>
            </a:r>
          </a:p>
          <a:p>
            <a:pPr marL="83185">
              <a:lnSpc>
                <a:spcPct val="100000"/>
              </a:lnSpc>
              <a:spcBef>
                <a:spcPts val="1830"/>
              </a:spcBef>
              <a:tabLst>
                <a:tab pos="4004310" algn="l"/>
                <a:tab pos="8063865" algn="l"/>
              </a:tabLst>
            </a:pPr>
            <a:r>
              <a:rPr sz="2200" spc="-5" dirty="0"/>
              <a:t>Standard</a:t>
            </a:r>
            <a:r>
              <a:rPr sz="2200" spc="-100" dirty="0"/>
              <a:t> </a:t>
            </a:r>
            <a:r>
              <a:rPr sz="2200" spc="40" dirty="0"/>
              <a:t>Edition	Micro</a:t>
            </a:r>
            <a:r>
              <a:rPr sz="2200" spc="-100" dirty="0"/>
              <a:t> </a:t>
            </a:r>
            <a:r>
              <a:rPr sz="2200" spc="45" dirty="0"/>
              <a:t>Edition	</a:t>
            </a:r>
            <a:r>
              <a:rPr sz="2200" spc="20" dirty="0"/>
              <a:t>Eff-ects</a:t>
            </a:r>
            <a:endParaRPr sz="2200"/>
          </a:p>
          <a:p>
            <a:pPr>
              <a:lnSpc>
                <a:spcPct val="100000"/>
              </a:lnSpc>
            </a:pPr>
            <a:endParaRPr sz="28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/>
          </a:p>
          <a:p>
            <a:pPr marR="24765" algn="r">
              <a:lnSpc>
                <a:spcPct val="100000"/>
              </a:lnSpc>
              <a:tabLst>
                <a:tab pos="3415665" algn="l"/>
                <a:tab pos="7021830" algn="l"/>
              </a:tabLst>
            </a:pPr>
            <a:r>
              <a:rPr spc="15" dirty="0"/>
              <a:t>Java</a:t>
            </a:r>
            <a:r>
              <a:rPr spc="-114" dirty="0"/>
              <a:t> </a:t>
            </a:r>
            <a:r>
              <a:rPr spc="90" dirty="0"/>
              <a:t>EE	</a:t>
            </a:r>
            <a:r>
              <a:rPr spc="55" dirty="0"/>
              <a:t>WebProfile	</a:t>
            </a:r>
            <a:r>
              <a:rPr spc="45" dirty="0"/>
              <a:t>MicroProfile</a:t>
            </a:r>
          </a:p>
          <a:p>
            <a:pPr algn="r">
              <a:lnSpc>
                <a:spcPct val="100000"/>
              </a:lnSpc>
              <a:spcBef>
                <a:spcPts val="1810"/>
              </a:spcBef>
              <a:tabLst>
                <a:tab pos="3686175" algn="l"/>
                <a:tab pos="7656195" algn="l"/>
              </a:tabLst>
            </a:pPr>
            <a:r>
              <a:rPr sz="2200" spc="80" dirty="0"/>
              <a:t>E</a:t>
            </a:r>
            <a:r>
              <a:rPr sz="2200" spc="-35" dirty="0"/>
              <a:t>n</a:t>
            </a:r>
            <a:r>
              <a:rPr sz="2200" dirty="0"/>
              <a:t>t</a:t>
            </a:r>
            <a:r>
              <a:rPr sz="2200" spc="10" dirty="0"/>
              <a:t>e</a:t>
            </a:r>
            <a:r>
              <a:rPr sz="2200" spc="-35" dirty="0"/>
              <a:t>r</a:t>
            </a:r>
            <a:r>
              <a:rPr sz="2200" spc="100" dirty="0"/>
              <a:t>p</a:t>
            </a:r>
            <a:r>
              <a:rPr sz="2200" spc="-35" dirty="0"/>
              <a:t>r</a:t>
            </a:r>
            <a:r>
              <a:rPr sz="2200" spc="20" dirty="0"/>
              <a:t>i</a:t>
            </a:r>
            <a:r>
              <a:rPr sz="2200" spc="-15" dirty="0"/>
              <a:t>se</a:t>
            </a:r>
            <a:r>
              <a:rPr sz="2200" spc="-114" dirty="0"/>
              <a:t> </a:t>
            </a:r>
            <a:r>
              <a:rPr sz="2200" spc="55" dirty="0"/>
              <a:t>E</a:t>
            </a:r>
            <a:r>
              <a:rPr sz="2200" spc="100" dirty="0"/>
              <a:t>d</a:t>
            </a:r>
            <a:r>
              <a:rPr sz="2200" spc="20" dirty="0"/>
              <a:t>i</a:t>
            </a:r>
            <a:r>
              <a:rPr sz="2200" spc="30" dirty="0"/>
              <a:t>t</a:t>
            </a:r>
            <a:r>
              <a:rPr sz="2200" spc="20" dirty="0"/>
              <a:t>i</a:t>
            </a:r>
            <a:r>
              <a:rPr sz="2200" spc="110" dirty="0"/>
              <a:t>o</a:t>
            </a:r>
            <a:r>
              <a:rPr sz="2200" spc="-30" dirty="0"/>
              <a:t>n</a:t>
            </a:r>
            <a:r>
              <a:rPr sz="2200" dirty="0"/>
              <a:t>	</a:t>
            </a:r>
            <a:r>
              <a:rPr sz="2200" spc="35" dirty="0"/>
              <a:t>W</a:t>
            </a:r>
            <a:r>
              <a:rPr sz="2200" spc="105" dirty="0"/>
              <a:t>e</a:t>
            </a:r>
            <a:r>
              <a:rPr sz="2200" spc="100" dirty="0"/>
              <a:t>b</a:t>
            </a:r>
            <a:r>
              <a:rPr sz="2200" spc="-110" dirty="0"/>
              <a:t> </a:t>
            </a:r>
            <a:r>
              <a:rPr sz="2200" spc="225" dirty="0"/>
              <a:t>A</a:t>
            </a:r>
            <a:r>
              <a:rPr sz="2200" spc="100" dirty="0"/>
              <a:t>pp</a:t>
            </a:r>
            <a:r>
              <a:rPr sz="2200" spc="20" dirty="0"/>
              <a:t>li</a:t>
            </a:r>
            <a:r>
              <a:rPr sz="2200" spc="100" dirty="0"/>
              <a:t>c</a:t>
            </a:r>
            <a:r>
              <a:rPr sz="2200" spc="-45" dirty="0"/>
              <a:t>a</a:t>
            </a:r>
            <a:r>
              <a:rPr sz="2200" spc="30" dirty="0"/>
              <a:t>t</a:t>
            </a:r>
            <a:r>
              <a:rPr sz="2200" spc="20" dirty="0"/>
              <a:t>i</a:t>
            </a:r>
            <a:r>
              <a:rPr sz="2200" spc="114" dirty="0"/>
              <a:t>o</a:t>
            </a:r>
            <a:r>
              <a:rPr sz="2200" spc="-35" dirty="0"/>
              <a:t>n</a:t>
            </a:r>
            <a:r>
              <a:rPr sz="2200" spc="-50" dirty="0"/>
              <a:t>s</a:t>
            </a:r>
            <a:r>
              <a:rPr sz="2200" dirty="0"/>
              <a:t>	</a:t>
            </a:r>
            <a:r>
              <a:rPr sz="2200" spc="55" dirty="0"/>
              <a:t>M</a:t>
            </a:r>
            <a:r>
              <a:rPr sz="2200" spc="20" dirty="0"/>
              <a:t>i</a:t>
            </a:r>
            <a:r>
              <a:rPr sz="2200" spc="100" dirty="0"/>
              <a:t>c</a:t>
            </a:r>
            <a:r>
              <a:rPr sz="2200" spc="-75" dirty="0"/>
              <a:t>r</a:t>
            </a:r>
            <a:r>
              <a:rPr sz="2200" spc="110" dirty="0"/>
              <a:t>o</a:t>
            </a:r>
            <a:r>
              <a:rPr sz="2200" spc="-15" dirty="0"/>
              <a:t>s</a:t>
            </a:r>
            <a:r>
              <a:rPr sz="2200" spc="-20" dirty="0"/>
              <a:t>e</a:t>
            </a:r>
            <a:r>
              <a:rPr sz="2200" spc="-35" dirty="0"/>
              <a:t>r</a:t>
            </a:r>
            <a:r>
              <a:rPr sz="2200" spc="5" dirty="0"/>
              <a:t>v</a:t>
            </a:r>
            <a:r>
              <a:rPr sz="2200" spc="20" dirty="0"/>
              <a:t>i</a:t>
            </a:r>
            <a:r>
              <a:rPr sz="2200" spc="70" dirty="0"/>
              <a:t>c</a:t>
            </a:r>
            <a:r>
              <a:rPr sz="2200" spc="10" dirty="0"/>
              <a:t>e</a:t>
            </a:r>
            <a:r>
              <a:rPr sz="2200" spc="-50" dirty="0"/>
              <a:t>s</a:t>
            </a:r>
            <a:endParaRPr sz="22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493" y="517651"/>
            <a:ext cx="395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T</a:t>
            </a:r>
            <a:r>
              <a:rPr sz="3600" spc="20" dirty="0">
                <a:solidFill>
                  <a:srgbClr val="404040"/>
                </a:solidFill>
              </a:rPr>
              <a:t>h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65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20" dirty="0">
                <a:solidFill>
                  <a:srgbClr val="404040"/>
                </a:solidFill>
              </a:rPr>
              <a:t>P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5" dirty="0">
                <a:solidFill>
                  <a:srgbClr val="404040"/>
                </a:solidFill>
              </a:rPr>
              <a:t>f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84769" y="1719930"/>
            <a:ext cx="11036300" cy="4417060"/>
            <a:chOff x="684769" y="1719930"/>
            <a:chExt cx="11036300" cy="4417060"/>
          </a:xfrm>
        </p:grpSpPr>
        <p:sp>
          <p:nvSpPr>
            <p:cNvPr id="5" name="object 5"/>
            <p:cNvSpPr/>
            <p:nvPr/>
          </p:nvSpPr>
          <p:spPr>
            <a:xfrm>
              <a:off x="684769" y="1870364"/>
              <a:ext cx="11036300" cy="4004310"/>
            </a:xfrm>
            <a:custGeom>
              <a:avLst/>
              <a:gdLst/>
              <a:ahLst/>
              <a:cxnLst/>
              <a:rect l="l" t="t" r="r" b="b"/>
              <a:pathLst>
                <a:path w="11036300" h="4004310">
                  <a:moveTo>
                    <a:pt x="11036175" y="0"/>
                  </a:moveTo>
                  <a:lnTo>
                    <a:pt x="0" y="0"/>
                  </a:lnTo>
                  <a:lnTo>
                    <a:pt x="0" y="4003963"/>
                  </a:lnTo>
                  <a:lnTo>
                    <a:pt x="11036175" y="4003963"/>
                  </a:lnTo>
                  <a:lnTo>
                    <a:pt x="11036175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13" y="1719935"/>
              <a:ext cx="10774045" cy="4417060"/>
            </a:xfrm>
            <a:custGeom>
              <a:avLst/>
              <a:gdLst/>
              <a:ahLst/>
              <a:cxnLst/>
              <a:rect l="l" t="t" r="r" b="b"/>
              <a:pathLst>
                <a:path w="10774045" h="4417060">
                  <a:moveTo>
                    <a:pt x="10773791" y="3816527"/>
                  </a:moveTo>
                  <a:lnTo>
                    <a:pt x="10764355" y="3769817"/>
                  </a:lnTo>
                  <a:lnTo>
                    <a:pt x="10738637" y="3731666"/>
                  </a:lnTo>
                  <a:lnTo>
                    <a:pt x="10700487" y="3705949"/>
                  </a:lnTo>
                  <a:lnTo>
                    <a:pt x="10653776" y="3696525"/>
                  </a:lnTo>
                  <a:lnTo>
                    <a:pt x="120002" y="3696525"/>
                  </a:lnTo>
                  <a:lnTo>
                    <a:pt x="73291" y="3705949"/>
                  </a:lnTo>
                  <a:lnTo>
                    <a:pt x="35140" y="3731666"/>
                  </a:lnTo>
                  <a:lnTo>
                    <a:pt x="9423" y="3769817"/>
                  </a:lnTo>
                  <a:lnTo>
                    <a:pt x="0" y="3816527"/>
                  </a:lnTo>
                  <a:lnTo>
                    <a:pt x="0" y="4296511"/>
                  </a:lnTo>
                  <a:lnTo>
                    <a:pt x="9423" y="4343222"/>
                  </a:lnTo>
                  <a:lnTo>
                    <a:pt x="35140" y="4381373"/>
                  </a:lnTo>
                  <a:lnTo>
                    <a:pt x="73291" y="4407090"/>
                  </a:lnTo>
                  <a:lnTo>
                    <a:pt x="120002" y="4416526"/>
                  </a:lnTo>
                  <a:lnTo>
                    <a:pt x="10653776" y="4416526"/>
                  </a:lnTo>
                  <a:lnTo>
                    <a:pt x="10700487" y="4407090"/>
                  </a:lnTo>
                  <a:lnTo>
                    <a:pt x="10738637" y="4381373"/>
                  </a:lnTo>
                  <a:lnTo>
                    <a:pt x="10764355" y="4343222"/>
                  </a:lnTo>
                  <a:lnTo>
                    <a:pt x="10773791" y="4296511"/>
                  </a:lnTo>
                  <a:lnTo>
                    <a:pt x="10773791" y="3816527"/>
                  </a:lnTo>
                  <a:close/>
                </a:path>
                <a:path w="10774045" h="4417060">
                  <a:moveTo>
                    <a:pt x="10773791" y="2892399"/>
                  </a:moveTo>
                  <a:lnTo>
                    <a:pt x="10764355" y="2845689"/>
                  </a:lnTo>
                  <a:lnTo>
                    <a:pt x="10738637" y="2807538"/>
                  </a:lnTo>
                  <a:lnTo>
                    <a:pt x="10700487" y="2781820"/>
                  </a:lnTo>
                  <a:lnTo>
                    <a:pt x="10653776" y="2772397"/>
                  </a:lnTo>
                  <a:lnTo>
                    <a:pt x="120002" y="2772397"/>
                  </a:lnTo>
                  <a:lnTo>
                    <a:pt x="73291" y="2781820"/>
                  </a:lnTo>
                  <a:lnTo>
                    <a:pt x="35140" y="2807538"/>
                  </a:lnTo>
                  <a:lnTo>
                    <a:pt x="9423" y="2845689"/>
                  </a:lnTo>
                  <a:lnTo>
                    <a:pt x="0" y="2892399"/>
                  </a:lnTo>
                  <a:lnTo>
                    <a:pt x="0" y="3372383"/>
                  </a:lnTo>
                  <a:lnTo>
                    <a:pt x="9423" y="3419094"/>
                  </a:lnTo>
                  <a:lnTo>
                    <a:pt x="35140" y="3457244"/>
                  </a:lnTo>
                  <a:lnTo>
                    <a:pt x="73291" y="3482962"/>
                  </a:lnTo>
                  <a:lnTo>
                    <a:pt x="120002" y="3492398"/>
                  </a:lnTo>
                  <a:lnTo>
                    <a:pt x="10653776" y="3492398"/>
                  </a:lnTo>
                  <a:lnTo>
                    <a:pt x="10700487" y="3482962"/>
                  </a:lnTo>
                  <a:lnTo>
                    <a:pt x="10738637" y="3457244"/>
                  </a:lnTo>
                  <a:lnTo>
                    <a:pt x="10764355" y="3419094"/>
                  </a:lnTo>
                  <a:lnTo>
                    <a:pt x="10773791" y="3372383"/>
                  </a:lnTo>
                  <a:lnTo>
                    <a:pt x="10773791" y="2892399"/>
                  </a:lnTo>
                  <a:close/>
                </a:path>
                <a:path w="10774045" h="4417060">
                  <a:moveTo>
                    <a:pt x="10773791" y="1968271"/>
                  </a:moveTo>
                  <a:lnTo>
                    <a:pt x="10764355" y="1921560"/>
                  </a:lnTo>
                  <a:lnTo>
                    <a:pt x="10738637" y="1883410"/>
                  </a:lnTo>
                  <a:lnTo>
                    <a:pt x="10700487" y="1857692"/>
                  </a:lnTo>
                  <a:lnTo>
                    <a:pt x="10653776" y="1848256"/>
                  </a:lnTo>
                  <a:lnTo>
                    <a:pt x="120002" y="1848256"/>
                  </a:lnTo>
                  <a:lnTo>
                    <a:pt x="73291" y="1857692"/>
                  </a:lnTo>
                  <a:lnTo>
                    <a:pt x="35140" y="1883410"/>
                  </a:lnTo>
                  <a:lnTo>
                    <a:pt x="9423" y="1921560"/>
                  </a:lnTo>
                  <a:lnTo>
                    <a:pt x="0" y="1968271"/>
                  </a:lnTo>
                  <a:lnTo>
                    <a:pt x="0" y="2448255"/>
                  </a:lnTo>
                  <a:lnTo>
                    <a:pt x="9423" y="2494965"/>
                  </a:lnTo>
                  <a:lnTo>
                    <a:pt x="35140" y="2533116"/>
                  </a:lnTo>
                  <a:lnTo>
                    <a:pt x="73291" y="2558834"/>
                  </a:lnTo>
                  <a:lnTo>
                    <a:pt x="120002" y="2568257"/>
                  </a:lnTo>
                  <a:lnTo>
                    <a:pt x="10653776" y="2568257"/>
                  </a:lnTo>
                  <a:lnTo>
                    <a:pt x="10700487" y="2558834"/>
                  </a:lnTo>
                  <a:lnTo>
                    <a:pt x="10738637" y="2533116"/>
                  </a:lnTo>
                  <a:lnTo>
                    <a:pt x="10764355" y="2494965"/>
                  </a:lnTo>
                  <a:lnTo>
                    <a:pt x="10773791" y="2448255"/>
                  </a:lnTo>
                  <a:lnTo>
                    <a:pt x="10773791" y="1968271"/>
                  </a:lnTo>
                  <a:close/>
                </a:path>
                <a:path w="10774045" h="4417060">
                  <a:moveTo>
                    <a:pt x="10773791" y="1044130"/>
                  </a:moveTo>
                  <a:lnTo>
                    <a:pt x="10764355" y="997419"/>
                  </a:lnTo>
                  <a:lnTo>
                    <a:pt x="10738637" y="959281"/>
                  </a:lnTo>
                  <a:lnTo>
                    <a:pt x="10700487" y="933564"/>
                  </a:lnTo>
                  <a:lnTo>
                    <a:pt x="10653776" y="924128"/>
                  </a:lnTo>
                  <a:lnTo>
                    <a:pt x="120002" y="924128"/>
                  </a:lnTo>
                  <a:lnTo>
                    <a:pt x="73291" y="933564"/>
                  </a:lnTo>
                  <a:lnTo>
                    <a:pt x="35140" y="959281"/>
                  </a:lnTo>
                  <a:lnTo>
                    <a:pt x="9423" y="997419"/>
                  </a:lnTo>
                  <a:lnTo>
                    <a:pt x="0" y="1044130"/>
                  </a:lnTo>
                  <a:lnTo>
                    <a:pt x="0" y="1524127"/>
                  </a:lnTo>
                  <a:lnTo>
                    <a:pt x="9423" y="1570837"/>
                  </a:lnTo>
                  <a:lnTo>
                    <a:pt x="35140" y="1608988"/>
                  </a:lnTo>
                  <a:lnTo>
                    <a:pt x="73291" y="1634705"/>
                  </a:lnTo>
                  <a:lnTo>
                    <a:pt x="120002" y="1644129"/>
                  </a:lnTo>
                  <a:lnTo>
                    <a:pt x="10653776" y="1644129"/>
                  </a:lnTo>
                  <a:lnTo>
                    <a:pt x="10700487" y="1634705"/>
                  </a:lnTo>
                  <a:lnTo>
                    <a:pt x="10738637" y="1608988"/>
                  </a:lnTo>
                  <a:lnTo>
                    <a:pt x="10764355" y="1570837"/>
                  </a:lnTo>
                  <a:lnTo>
                    <a:pt x="10773791" y="1524127"/>
                  </a:lnTo>
                  <a:lnTo>
                    <a:pt x="10773791" y="1044130"/>
                  </a:lnTo>
                  <a:close/>
                </a:path>
                <a:path w="10774045" h="4417060">
                  <a:moveTo>
                    <a:pt x="10773791" y="120002"/>
                  </a:moveTo>
                  <a:lnTo>
                    <a:pt x="10764355" y="73291"/>
                  </a:lnTo>
                  <a:lnTo>
                    <a:pt x="10738637" y="35153"/>
                  </a:lnTo>
                  <a:lnTo>
                    <a:pt x="10700487" y="9436"/>
                  </a:lnTo>
                  <a:lnTo>
                    <a:pt x="10653776" y="0"/>
                  </a:lnTo>
                  <a:lnTo>
                    <a:pt x="120002" y="0"/>
                  </a:lnTo>
                  <a:lnTo>
                    <a:pt x="73291" y="9436"/>
                  </a:lnTo>
                  <a:lnTo>
                    <a:pt x="35140" y="35153"/>
                  </a:lnTo>
                  <a:lnTo>
                    <a:pt x="9423" y="73291"/>
                  </a:lnTo>
                  <a:lnTo>
                    <a:pt x="0" y="120002"/>
                  </a:lnTo>
                  <a:lnTo>
                    <a:pt x="0" y="599998"/>
                  </a:lnTo>
                  <a:lnTo>
                    <a:pt x="9423" y="646709"/>
                  </a:lnTo>
                  <a:lnTo>
                    <a:pt x="35140" y="684847"/>
                  </a:lnTo>
                  <a:lnTo>
                    <a:pt x="73291" y="710565"/>
                  </a:lnTo>
                  <a:lnTo>
                    <a:pt x="120002" y="720001"/>
                  </a:lnTo>
                  <a:lnTo>
                    <a:pt x="10653776" y="720001"/>
                  </a:lnTo>
                  <a:lnTo>
                    <a:pt x="10700487" y="710565"/>
                  </a:lnTo>
                  <a:lnTo>
                    <a:pt x="10738637" y="684847"/>
                  </a:lnTo>
                  <a:lnTo>
                    <a:pt x="10764355" y="646709"/>
                  </a:lnTo>
                  <a:lnTo>
                    <a:pt x="10773791" y="599998"/>
                  </a:lnTo>
                  <a:lnTo>
                    <a:pt x="10773791" y="12000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76851" y="1812036"/>
            <a:ext cx="8432800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3200">
              <a:latin typeface="Verdana"/>
              <a:cs typeface="Verdana"/>
            </a:endParaRPr>
          </a:p>
          <a:p>
            <a:pPr marL="12065" marR="5080" algn="ctr">
              <a:lnSpc>
                <a:spcPct val="189400"/>
              </a:lnSpc>
            </a:pP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3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32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(API)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Verdana"/>
                <a:cs typeface="Verdana"/>
              </a:rPr>
              <a:t>(JVM)</a:t>
            </a:r>
            <a:endParaRPr sz="3200">
              <a:latin typeface="Verdana"/>
              <a:cs typeface="Verdana"/>
            </a:endParaRPr>
          </a:p>
          <a:p>
            <a:pPr marL="2381250" marR="2372360" algn="ctr">
              <a:lnSpc>
                <a:spcPct val="189400"/>
              </a:lnSpc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3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3200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6888D7-BF3B-D98F-A8FC-6FEEBF347C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0510" y="511555"/>
            <a:ext cx="320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Each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Platform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607504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Virtual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machine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Run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compatible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900"/>
              </a:lnSpc>
              <a:spcBef>
                <a:spcPts val="40"/>
              </a:spcBef>
            </a:pP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Take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advantage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 language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most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widely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platforms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Development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just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about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solution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Enterprise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174239"/>
          <a:ext cx="3662678" cy="276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A62E5C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E326-37BF-B180-8273-3AC7D34D10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1424" y="511555"/>
            <a:ext cx="178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645411"/>
            <a:ext cx="509968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Standard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Edition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900"/>
              </a:lnSpc>
              <a:spcBef>
                <a:spcPts val="4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Core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platform,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libraries,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APIs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Basic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high-level classes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F05A28"/>
                </a:solidFill>
                <a:latin typeface="Verdana"/>
                <a:cs typeface="Verdana"/>
              </a:rPr>
              <a:t>JVM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(Java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Virtual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Machine)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Development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tools</a:t>
            </a:r>
            <a:endParaRPr sz="2400">
              <a:latin typeface="Verdana"/>
              <a:cs typeface="Verdana"/>
            </a:endParaRPr>
          </a:p>
          <a:p>
            <a:pPr marL="12700" marR="120014">
              <a:lnSpc>
                <a:spcPct val="1633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Deployment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monitoring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/>
                <a:cs typeface="Verdana"/>
              </a:rPr>
              <a:t>JDK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(Java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Development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Toolkit)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174239"/>
          <a:ext cx="3662678" cy="276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9884" y="2009558"/>
            <a:ext cx="3813810" cy="3062605"/>
          </a:xfrm>
          <a:custGeom>
            <a:avLst/>
            <a:gdLst/>
            <a:ahLst/>
            <a:cxnLst/>
            <a:rect l="l" t="t" r="r" b="b"/>
            <a:pathLst>
              <a:path w="3813810" h="3062604">
                <a:moveTo>
                  <a:pt x="3813492" y="0"/>
                </a:moveTo>
                <a:lnTo>
                  <a:pt x="1942160" y="0"/>
                </a:lnTo>
                <a:lnTo>
                  <a:pt x="1942160" y="1096264"/>
                </a:lnTo>
                <a:lnTo>
                  <a:pt x="0" y="1096264"/>
                </a:lnTo>
                <a:lnTo>
                  <a:pt x="0" y="3062173"/>
                </a:lnTo>
                <a:lnTo>
                  <a:pt x="1942160" y="3062173"/>
                </a:lnTo>
                <a:lnTo>
                  <a:pt x="3813492" y="3062173"/>
                </a:lnTo>
                <a:lnTo>
                  <a:pt x="3813492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EDB6F-E107-9F8C-8C18-9B4BBBF619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9037" y="511555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110" dirty="0">
                <a:solidFill>
                  <a:srgbClr val="404040"/>
                </a:solidFill>
              </a:rPr>
              <a:t>ME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41067"/>
            <a:ext cx="311150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Micro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Edition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300"/>
              </a:lnSpc>
              <a:spcBef>
                <a:spcPts val="3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Subset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Mobile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devices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Small-footprint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F05A28"/>
                </a:solidFill>
                <a:latin typeface="Verdana"/>
                <a:cs typeface="Verdana"/>
              </a:rPr>
              <a:t>JVM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Small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devices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Internet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things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8708" y="2174239"/>
          <a:ext cx="3662678" cy="276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64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54635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8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29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FX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sz="24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r>
                        <a:rPr sz="24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7241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28">
                <a:tc>
                  <a:txBody>
                    <a:bodyPr/>
                    <a:lstStyle/>
                    <a:p>
                      <a:pPr marL="429895" marR="396240" indent="1435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Web </a:t>
                      </a: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365125" indent="742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Micro </a:t>
                      </a:r>
                      <a:r>
                        <a:rPr sz="2400" spc="-8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ile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8797" y="2009558"/>
            <a:ext cx="3817620" cy="3062605"/>
          </a:xfrm>
          <a:custGeom>
            <a:avLst/>
            <a:gdLst/>
            <a:ahLst/>
            <a:cxnLst/>
            <a:rect l="l" t="t" r="r" b="b"/>
            <a:pathLst>
              <a:path w="3817620" h="3062604">
                <a:moveTo>
                  <a:pt x="1871345" y="0"/>
                </a:moveTo>
                <a:lnTo>
                  <a:pt x="0" y="0"/>
                </a:lnTo>
                <a:lnTo>
                  <a:pt x="0" y="3062173"/>
                </a:lnTo>
                <a:lnTo>
                  <a:pt x="1871345" y="3062173"/>
                </a:lnTo>
                <a:lnTo>
                  <a:pt x="1871345" y="0"/>
                </a:lnTo>
                <a:close/>
              </a:path>
              <a:path w="3817620" h="3062604">
                <a:moveTo>
                  <a:pt x="3817112" y="1096264"/>
                </a:moveTo>
                <a:lnTo>
                  <a:pt x="1874964" y="1096264"/>
                </a:lnTo>
                <a:lnTo>
                  <a:pt x="1874964" y="3062173"/>
                </a:lnTo>
                <a:lnTo>
                  <a:pt x="3817112" y="3062173"/>
                </a:lnTo>
                <a:lnTo>
                  <a:pt x="3817112" y="1096264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A9FDF-9CCC-4012-5065-7C7908C91B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1194</Words>
  <Application>Microsoft Office PowerPoint</Application>
  <PresentationFormat>Widescreen</PresentationFormat>
  <Paragraphs>306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Courier New</vt:lpstr>
      <vt:lpstr>Lucida Sans Unicode</vt:lpstr>
      <vt:lpstr>Times New Roman</vt:lpstr>
      <vt:lpstr>Trebuchet MS</vt:lpstr>
      <vt:lpstr>Verdana</vt:lpstr>
      <vt:lpstr>Office Theme</vt:lpstr>
      <vt:lpstr>Introduction To Java EE</vt:lpstr>
      <vt:lpstr>Course  Outline</vt:lpstr>
      <vt:lpstr>PowerPoint Presentation</vt:lpstr>
      <vt:lpstr>The Java Platform</vt:lpstr>
      <vt:lpstr>The Six Platforms</vt:lpstr>
      <vt:lpstr>The Six Platforms</vt:lpstr>
      <vt:lpstr>Each Platform</vt:lpstr>
      <vt:lpstr>Java SE</vt:lpstr>
      <vt:lpstr>Java ME</vt:lpstr>
      <vt:lpstr>Java FX</vt:lpstr>
      <vt:lpstr>Java EE</vt:lpstr>
      <vt:lpstr>WebProfile</vt:lpstr>
      <vt:lpstr>MicroProfile</vt:lpstr>
      <vt:lpstr>Applications</vt:lpstr>
      <vt:lpstr>Enterprise Applications</vt:lpstr>
      <vt:lpstr>Tiered Application</vt:lpstr>
      <vt:lpstr>Java SE vs. Java EE</vt:lpstr>
      <vt:lpstr>Java EE Reduces Complexity</vt:lpstr>
      <vt:lpstr>The Java EE Programming Model</vt:lpstr>
      <vt:lpstr>Manipulating Persisted Data in Java SE</vt:lpstr>
      <vt:lpstr>Java SE Class Manipulating a Book</vt:lpstr>
      <vt:lpstr>Getting a Database Connection</vt:lpstr>
      <vt:lpstr>Persisting a Book to the Database</vt:lpstr>
      <vt:lpstr>Retrieving a Book from the Database</vt:lpstr>
      <vt:lpstr>What’s Wrong with Java SE?</vt:lpstr>
      <vt:lpstr>Manipulating Persisted Data in Java EE</vt:lpstr>
      <vt:lpstr>A Service Manipulating a Book Entity</vt:lpstr>
      <vt:lpstr>Advantages of Java EE</vt:lpstr>
      <vt:lpstr>Convention over Configuration</vt:lpstr>
      <vt:lpstr>Java ecosystem Six platforms</vt:lpstr>
      <vt:lpstr>Next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 The Big Picture</dc:title>
  <cp:lastModifiedBy>Admin</cp:lastModifiedBy>
  <cp:revision>3</cp:revision>
  <dcterms:created xsi:type="dcterms:W3CDTF">2023-10-26T15:08:42Z</dcterms:created>
  <dcterms:modified xsi:type="dcterms:W3CDTF">2023-10-26T16:04:31Z</dcterms:modified>
</cp:coreProperties>
</file>