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6" r:id="rId12"/>
    <p:sldId id="275" r:id="rId13"/>
    <p:sldId id="268" r:id="rId14"/>
    <p:sldId id="269" r:id="rId15"/>
    <p:sldId id="270" r:id="rId16"/>
    <p:sldId id="271" r:id="rId17"/>
    <p:sldId id="272" r:id="rId18"/>
    <p:sldId id="273" r:id="rId19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7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09080" y="2298700"/>
            <a:ext cx="3037840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385945" y="5448300"/>
            <a:ext cx="7484109" cy="130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9200" y="647700"/>
            <a:ext cx="112458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0844" y="2692400"/>
            <a:ext cx="12894310" cy="445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tutorials/java-tutorial/java-projects-for-beginn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77031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171717"/>
                </a:solidFill>
              </a:rPr>
              <a:t>M</a:t>
            </a:r>
            <a:r>
              <a:rPr sz="6000" spc="-405" dirty="0">
                <a:solidFill>
                  <a:srgbClr val="171717"/>
                </a:solidFill>
              </a:rPr>
              <a:t>a</a:t>
            </a:r>
            <a:r>
              <a:rPr sz="6000" spc="-365" dirty="0">
                <a:solidFill>
                  <a:srgbClr val="171717"/>
                </a:solidFill>
              </a:rPr>
              <a:t>v</a:t>
            </a:r>
            <a:r>
              <a:rPr sz="6000" spc="-215" dirty="0">
                <a:solidFill>
                  <a:srgbClr val="171717"/>
                </a:solidFill>
              </a:rPr>
              <a:t>e</a:t>
            </a:r>
            <a:r>
              <a:rPr sz="6000" spc="-65" dirty="0">
                <a:solidFill>
                  <a:srgbClr val="171717"/>
                </a:solidFill>
              </a:rPr>
              <a:t>n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0" dirty="0">
                <a:solidFill>
                  <a:srgbClr val="171717"/>
                </a:solidFill>
              </a:rPr>
              <a:t>Fundamentals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749300" y="4216400"/>
            <a:ext cx="462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UR</a:t>
            </a:r>
            <a:r>
              <a:rPr sz="3600" spc="-25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4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08800" y="3622461"/>
            <a:ext cx="2738120" cy="2930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Projects</a:t>
            </a:r>
          </a:p>
          <a:p>
            <a:pPr marL="12700" marR="253365">
              <a:lnSpc>
                <a:spcPts val="6200"/>
              </a:lnSpc>
              <a:spcBef>
                <a:spcPts val="4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Tasks </a:t>
            </a:r>
          </a:p>
          <a:p>
            <a:pPr marL="12700" marR="253365">
              <a:lnSpc>
                <a:spcPts val="6200"/>
              </a:lnSpc>
              <a:spcBef>
                <a:spcPts val="4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Build Scripts</a:t>
            </a:r>
          </a:p>
          <a:p>
            <a:pPr marL="12700" marR="253365">
              <a:lnSpc>
                <a:spcPts val="6200"/>
              </a:lnSpc>
              <a:spcBef>
                <a:spcPts val="400"/>
              </a:spcBef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 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9226941-7C47-B092-4A17-44904EA33DD8}"/>
              </a:ext>
            </a:extLst>
          </p:cNvPr>
          <p:cNvSpPr txBox="1">
            <a:spLocks/>
          </p:cNvSpPr>
          <p:nvPr/>
        </p:nvSpPr>
        <p:spPr>
          <a:xfrm>
            <a:off x="4318000" y="685800"/>
            <a:ext cx="8102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kern="0" spc="145"/>
              <a:t>Gradle Core Concepts</a:t>
            </a:r>
            <a:endParaRPr lang="en-US" kern="0" spc="145" dirty="0"/>
          </a:p>
        </p:txBody>
      </p:sp>
    </p:spTree>
    <p:extLst>
      <p:ext uri="{BB962C8B-B14F-4D97-AF65-F5344CB8AC3E}">
        <p14:creationId xmlns:p14="http://schemas.microsoft.com/office/powerpoint/2010/main" val="137790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590" y="275915"/>
            <a:ext cx="115062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Why is Gradle Used?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pc="14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B5FC0C-10E9-DF7B-FC44-8F42942CEACA}"/>
              </a:ext>
            </a:extLst>
          </p:cNvPr>
          <p:cNvSpPr txBox="1"/>
          <p:nvPr/>
        </p:nvSpPr>
        <p:spPr>
          <a:xfrm>
            <a:off x="2794000" y="1766067"/>
            <a:ext cx="10922379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Gradle resolves all the issues faced on other build tools like Maven and ANT.</a:t>
            </a:r>
          </a:p>
          <a:p>
            <a:pPr algn="l"/>
            <a:endParaRPr lang="en-US" sz="2400" b="0" i="0" dirty="0">
              <a:solidFill>
                <a:srgbClr val="51565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tool focuses on maintainability, usability, extendibility, performance, and flexibility. </a:t>
            </a:r>
          </a:p>
          <a:p>
            <a:pPr algn="l"/>
            <a:endParaRPr lang="en-US" sz="2400" b="0" i="0" dirty="0">
              <a:solidFill>
                <a:srgbClr val="51565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 is well-known to be highly customizable when it comes to different projects dealing with various technologies. We may use Gradle in several ways, like </a:t>
            </a:r>
            <a:r>
              <a:rPr lang="en-US" sz="2400" b="0" i="0" u="none" strike="noStrike" dirty="0">
                <a:solidFill>
                  <a:srgbClr val="1179E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2" tooltip="Java projects,"/>
              </a:rPr>
              <a:t>Java projects,</a:t>
            </a:r>
            <a:r>
              <a:rPr lang="en-US" sz="2400" b="0" i="0" dirty="0">
                <a:solidFill>
                  <a:srgbClr val="51565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Android projects, and Groovy projects.</a:t>
            </a:r>
          </a:p>
          <a:p>
            <a:pPr algn="l"/>
            <a:endParaRPr lang="en-US" sz="2400" b="0" i="0" dirty="0">
              <a:solidFill>
                <a:srgbClr val="51565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Gradle is popular as it provides high-speed performance, nearly twice as fast as Maven.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51565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tools support a wide variety of IDE's, which provide a better user experience, as different people prefer working on a different IDE. It provides the users that like to work on the terminal with the command-line interface, which offers features like Gradle tasks, Command line completion, 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32600" y="2667000"/>
            <a:ext cx="5511800" cy="546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High Performance</a:t>
            </a:r>
          </a:p>
          <a:p>
            <a:pPr marL="12700" marR="253365">
              <a:lnSpc>
                <a:spcPts val="6200"/>
              </a:lnSpc>
              <a:spcBef>
                <a:spcPts val="4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Provides Support</a:t>
            </a:r>
          </a:p>
          <a:p>
            <a:pPr marL="12700" marR="253365">
              <a:lnSpc>
                <a:spcPts val="6200"/>
              </a:lnSpc>
              <a:spcBef>
                <a:spcPts val="4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Multi-Project Build Software</a:t>
            </a:r>
          </a:p>
          <a:p>
            <a:pPr marL="12700" marR="253365">
              <a:lnSpc>
                <a:spcPts val="6200"/>
              </a:lnSpc>
              <a:spcBef>
                <a:spcPts val="400"/>
              </a:spcBef>
            </a:pPr>
            <a:r>
              <a:rPr lang="en-US" sz="3200" dirty="0">
                <a:solidFill>
                  <a:srgbClr val="272C37"/>
                </a:solidFill>
                <a:latin typeface="Roboto" panose="02000000000000000000" pitchFamily="2" charset="0"/>
              </a:rPr>
              <a:t>Incremental Builds</a:t>
            </a:r>
          </a:p>
          <a:p>
            <a:pPr marL="12700" marR="253365">
              <a:lnSpc>
                <a:spcPts val="6200"/>
              </a:lnSpc>
              <a:spcBef>
                <a:spcPts val="400"/>
              </a:spcBef>
            </a:pPr>
            <a:r>
              <a:rPr lang="en-US" sz="3200" dirty="0">
                <a:solidFill>
                  <a:srgbClr val="272C37"/>
                </a:solidFill>
                <a:latin typeface="Roboto" panose="02000000000000000000" pitchFamily="2" charset="0"/>
              </a:rPr>
              <a:t>Build Scans</a:t>
            </a:r>
          </a:p>
          <a:p>
            <a:pPr marL="12700" marR="253365">
              <a:lnSpc>
                <a:spcPts val="6200"/>
              </a:lnSpc>
              <a:spcBef>
                <a:spcPts val="400"/>
              </a:spcBef>
            </a:pPr>
            <a:r>
              <a:rPr lang="en-US" sz="3200" dirty="0">
                <a:solidFill>
                  <a:srgbClr val="272C37"/>
                </a:solidFill>
                <a:latin typeface="Roboto" panose="02000000000000000000" pitchFamily="2" charset="0"/>
              </a:rPr>
              <a:t>Familiarity with Java</a:t>
            </a:r>
          </a:p>
          <a:p>
            <a:pPr marL="12700" marR="253365">
              <a:lnSpc>
                <a:spcPts val="6200"/>
              </a:lnSpc>
              <a:spcBef>
                <a:spcPts val="400"/>
              </a:spcBef>
            </a:pP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9226941-7C47-B092-4A17-44904EA33DD8}"/>
              </a:ext>
            </a:extLst>
          </p:cNvPr>
          <p:cNvSpPr txBox="1">
            <a:spLocks/>
          </p:cNvSpPr>
          <p:nvPr/>
        </p:nvSpPr>
        <p:spPr>
          <a:xfrm>
            <a:off x="4318000" y="685800"/>
            <a:ext cx="8102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kern="0" spc="145" dirty="0"/>
              <a:t>Features of Gradle</a:t>
            </a:r>
          </a:p>
        </p:txBody>
      </p:sp>
    </p:spTree>
    <p:extLst>
      <p:ext uri="{BB962C8B-B14F-4D97-AF65-F5344CB8AC3E}">
        <p14:creationId xmlns:p14="http://schemas.microsoft.com/office/powerpoint/2010/main" val="78003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43" y="4125674"/>
            <a:ext cx="1958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0" y="2298700"/>
            <a:ext cx="273812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latin typeface="Verdana" panose="020B0604030504040204"/>
                <a:cs typeface="Verdana" panose="020B0604030504040204"/>
              </a:rPr>
              <a:t>Full</a:t>
            </a:r>
            <a:r>
              <a:rPr sz="320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Featured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53365">
              <a:lnSpc>
                <a:spcPts val="6200"/>
              </a:lnSpc>
              <a:spcBef>
                <a:spcPts val="400"/>
              </a:spcBef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Implicit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dirty="0">
                <a:latin typeface="Verdana" panose="020B0604030504040204"/>
                <a:cs typeface="Verdana" panose="020B0604030504040204"/>
              </a:rPr>
              <a:t>onsi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en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y 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Inheritance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492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T</a:t>
            </a:r>
            <a:r>
              <a:rPr spc="-125" dirty="0"/>
              <a:t>r</a:t>
            </a:r>
            <a:r>
              <a:rPr spc="-5" dirty="0"/>
              <a:t>ansiti</a:t>
            </a:r>
            <a:r>
              <a:rPr spc="-105" dirty="0"/>
              <a:t>v</a:t>
            </a:r>
            <a:r>
              <a:rPr spc="25" dirty="0"/>
              <a:t>e</a:t>
            </a:r>
            <a:r>
              <a:rPr spc="-165" dirty="0"/>
              <a:t> </a:t>
            </a:r>
            <a:r>
              <a:rPr spc="50" dirty="0"/>
              <a:t>dependencies</a:t>
            </a:r>
          </a:p>
          <a:p>
            <a:pPr marL="2534920">
              <a:lnSpc>
                <a:spcPct val="100000"/>
              </a:lnSpc>
              <a:spcBef>
                <a:spcPts val="2360"/>
              </a:spcBef>
            </a:pPr>
            <a:r>
              <a:rPr spc="25" dirty="0"/>
              <a:t>Versioned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7800" y="685800"/>
            <a:ext cx="12268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25" dirty="0"/>
              <a:t>Differences between Gradle and Maven</a:t>
            </a:r>
            <a:endParaRPr spc="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D2142F-8407-DF9F-F8C6-12F5FC025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17768"/>
              </p:ext>
            </p:extLst>
          </p:nvPr>
        </p:nvGraphicFramePr>
        <p:xfrm>
          <a:off x="1422400" y="1828801"/>
          <a:ext cx="14173199" cy="6472947"/>
        </p:xfrm>
        <a:graphic>
          <a:graphicData uri="http://schemas.openxmlformats.org/drawingml/2006/table">
            <a:tbl>
              <a:tblPr/>
              <a:tblGrid>
                <a:gridCol w="3149599">
                  <a:extLst>
                    <a:ext uri="{9D8B030D-6E8A-4147-A177-3AD203B41FA5}">
                      <a16:colId xmlns:a16="http://schemas.microsoft.com/office/drawing/2014/main" val="3225776621"/>
                    </a:ext>
                  </a:extLst>
                </a:gridCol>
                <a:gridCol w="5511800">
                  <a:extLst>
                    <a:ext uri="{9D8B030D-6E8A-4147-A177-3AD203B41FA5}">
                      <a16:colId xmlns:a16="http://schemas.microsoft.com/office/drawing/2014/main" val="2844531726"/>
                    </a:ext>
                  </a:extLst>
                </a:gridCol>
                <a:gridCol w="5511800">
                  <a:extLst>
                    <a:ext uri="{9D8B030D-6E8A-4147-A177-3AD203B41FA5}">
                      <a16:colId xmlns:a16="http://schemas.microsoft.com/office/drawing/2014/main" val="132564095"/>
                    </a:ext>
                  </a:extLst>
                </a:gridCol>
              </a:tblGrid>
              <a:tr h="4199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Basis</a:t>
                      </a:r>
                    </a:p>
                  </a:txBody>
                  <a:tcPr marL="30436" marR="30436" marT="60872" marB="6087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Gradle</a:t>
                      </a:r>
                    </a:p>
                  </a:txBody>
                  <a:tcPr marL="60872" marR="60872" marT="60872" marB="6087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Maven</a:t>
                      </a:r>
                    </a:p>
                  </a:txBody>
                  <a:tcPr marL="60872" marR="60872" marT="60872" marB="6087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693398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Based on</a:t>
                      </a:r>
                    </a:p>
                  </a:txBody>
                  <a:tcPr marL="30436" marR="30436" marT="36773" marB="36773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Gradle is based on developing domain-specific language projects.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Maven is based on developing pure Java language-based software.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369329"/>
                  </a:ext>
                </a:extLst>
              </a:tr>
              <a:tr h="68311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Configuration</a:t>
                      </a:r>
                    </a:p>
                  </a:txBody>
                  <a:tcPr marL="30436" marR="30436" marT="36773" marB="36773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 uses a Groovy-based Domain-specific language(DSL) for creating project structure.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 uses Extensible Markup Language(XML) for creating project structure.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837814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Focuses on</a:t>
                      </a:r>
                    </a:p>
                  </a:txBody>
                  <a:tcPr marL="30436" marR="30436" marT="36773" marB="36773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Developing applications by adding new features to them.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Developing applications in a given time limit.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796516"/>
                  </a:ext>
                </a:extLst>
              </a:tr>
              <a:tr h="68311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Performance</a:t>
                      </a:r>
                    </a:p>
                  </a:txBody>
                  <a:tcPr marL="30436" marR="30436" marT="36773" marB="36773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 performs better than maven as it optimized for tracking only current running task.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 does not create local temporary files during software creation, and is hence – slower.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7507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 Compilation</a:t>
                      </a:r>
                    </a:p>
                  </a:txBody>
                  <a:tcPr marL="30436" marR="30436" marT="36773" marB="36773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 avoids compilation.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 is necessary to compile.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2803"/>
                  </a:ext>
                </a:extLst>
              </a:tr>
              <a:tr h="68311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Usability</a:t>
                      </a:r>
                    </a:p>
                  </a:txBody>
                  <a:tcPr marL="30436" marR="30436" marT="36773" marB="36773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 is a new tool, which requires users to spend a lot of time to get used to it.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This tool is a known tool for many users and is easily available.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39319"/>
                  </a:ext>
                </a:extLst>
              </a:tr>
              <a:tr h="68311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Customization</a:t>
                      </a:r>
                    </a:p>
                  </a:txBody>
                  <a:tcPr marL="30436" marR="30436" marT="36773" marB="36773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This tool is highly customizable as it supports a variety of IDE’s.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This tool serves a limited amount of developers and is not that customizable.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43310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Languages supported</a:t>
                      </a:r>
                    </a:p>
                  </a:txBody>
                  <a:tcPr marL="30436" marR="30436" marT="36773" marB="36773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 supports software development in Java, C, C++, and Groovy.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 supports software development in Java, Scala, C#, and Ruby.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04340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Project Configuration</a:t>
                      </a:r>
                    </a:p>
                  </a:txBody>
                  <a:tcPr marL="30436" marR="30436" marT="36773" marB="36773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 declaring the project configuration, it does not use the XML files.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 declaring the project configuration, it uses the XML files.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599295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Based on</a:t>
                      </a:r>
                    </a:p>
                  </a:txBody>
                  <a:tcPr marL="30436" marR="30436" marT="36773" marB="36773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Graph of task dependencies that do the work.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On the phases of the fixed and linear model.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588902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Goal</a:t>
                      </a:r>
                    </a:p>
                  </a:txBody>
                  <a:tcPr marL="30436" marR="30436" marT="36773" marB="36773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 add functionality in the project is the main goal of the Gradle.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 finish the project in the given timeline is the main goal of the Maven.</a:t>
                      </a:r>
                    </a:p>
                  </a:txBody>
                  <a:tcPr marL="60872" marR="60872" marT="85221" marB="852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7298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200" y="685800"/>
            <a:ext cx="3911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145" dirty="0"/>
              <a:t>Gradle</a:t>
            </a:r>
            <a:endParaRPr spc="14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880AF-5AE8-2FCA-F377-A93EA329F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476" y="1866665"/>
            <a:ext cx="7799324" cy="72197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0100" y="647700"/>
            <a:ext cx="1958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</a:t>
            </a:r>
            <a:r>
              <a:rPr spc="-105" dirty="0"/>
              <a:t>a</a:t>
            </a:r>
            <a:r>
              <a:rPr spc="-195" dirty="0"/>
              <a:t>v</a:t>
            </a:r>
            <a:r>
              <a:rPr spc="-80" dirty="0"/>
              <a:t>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400" y="2476500"/>
            <a:ext cx="10024110" cy="4126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&lt;project&gt;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0380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&lt;modelVersion&gt;4.0.0&lt;/modelVersion&gt;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0380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&lt;groupId&gt;com.</a:t>
            </a:r>
            <a:r>
              <a:rPr lang="en-US" sz="3200" spc="-5" dirty="0">
                <a:latin typeface="Courier New" panose="02070309020205020404"/>
                <a:cs typeface="Courier New" panose="02070309020205020404"/>
              </a:rPr>
              <a:t>mycompany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&lt;/groupId&gt;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0380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&lt;artifactId&gt;FitnessTracker&lt;/artifactId&gt;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0380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&lt;version&gt;0.0.1-SNAPSHOT&lt;/version&gt;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0380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&lt;name&gt;HelloWorld&lt;/name&gt;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&lt;/project&gt;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2600" y="647700"/>
            <a:ext cx="2585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Java</a:t>
            </a:r>
            <a:r>
              <a:rPr spc="-335" dirty="0"/>
              <a:t> </a:t>
            </a:r>
            <a:r>
              <a:rPr spc="-680" dirty="0"/>
              <a:t>10+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260600"/>
            <a:ext cx="11914505" cy="5969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&lt;build&gt;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&lt;plugins&gt;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&lt;plugin&gt;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&lt;groupId&gt;org.apache.maven.plugins&lt;/groupId&gt;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&lt;artifactId&gt;maven-compiler-plugin&lt;/artifactId&gt;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&lt;version&gt;3.8.0&lt;/version&gt;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&lt;configuration&gt;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2987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&lt;release&gt;10&lt;/release&gt;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&lt;/configuration&gt;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&lt;/plugin&gt;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&lt;/plugins&gt;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&lt;/build&gt;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27900" y="3086100"/>
            <a:ext cx="4720590" cy="23262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1395">
              <a:lnSpc>
                <a:spcPts val="6200"/>
              </a:lnSpc>
              <a:spcBef>
                <a:spcPts val="60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convention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3200" spc="114" dirty="0">
                <a:latin typeface="Verdana" panose="020B0604030504040204"/>
                <a:cs typeface="Verdana" panose="020B0604030504040204"/>
              </a:rPr>
              <a:t>Gradle </a:t>
            </a:r>
            <a:r>
              <a:rPr lang="en-US" sz="3200" spc="114">
                <a:latin typeface="Verdana" panose="020B0604030504040204"/>
                <a:cs typeface="Verdana" panose="020B0604030504040204"/>
              </a:rPr>
              <a:t>vs.Maven</a:t>
            </a:r>
            <a:endParaRPr sz="32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project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lifecycle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7269" y="4125674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ervi</a:t>
            </a:r>
            <a:r>
              <a:rPr sz="48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2692400"/>
            <a:ext cx="384175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solidFill>
                  <a:srgbClr val="000000"/>
                </a:solidFill>
              </a:rPr>
              <a:t>Introduction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15" dirty="0">
                <a:solidFill>
                  <a:srgbClr val="000000"/>
                </a:solidFill>
              </a:rPr>
              <a:t>Key</a:t>
            </a:r>
            <a:r>
              <a:rPr sz="3200" spc="-210" dirty="0">
                <a:solidFill>
                  <a:srgbClr val="000000"/>
                </a:solidFill>
              </a:rPr>
              <a:t> </a:t>
            </a:r>
            <a:r>
              <a:rPr sz="3200" spc="60" dirty="0">
                <a:solidFill>
                  <a:srgbClr val="000000"/>
                </a:solidFill>
              </a:rPr>
              <a:t>Concepts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20" dirty="0">
                <a:solidFill>
                  <a:srgbClr val="000000"/>
                </a:solidFill>
              </a:rPr>
              <a:t>Day-to-day</a:t>
            </a:r>
            <a:r>
              <a:rPr sz="3200" spc="-225" dirty="0">
                <a:solidFill>
                  <a:srgbClr val="000000"/>
                </a:solidFill>
              </a:rPr>
              <a:t> </a:t>
            </a:r>
            <a:r>
              <a:rPr sz="3200" spc="90" dirty="0">
                <a:solidFill>
                  <a:srgbClr val="000000"/>
                </a:solidFill>
              </a:rPr>
              <a:t>coding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Integration 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spc="25" dirty="0">
                <a:solidFill>
                  <a:srgbClr val="000000"/>
                </a:solidFill>
              </a:rPr>
              <a:t>Complexities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85936" y="4125674"/>
            <a:ext cx="1933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opics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2298700"/>
            <a:ext cx="454025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solidFill>
                  <a:srgbClr val="000000"/>
                </a:solidFill>
              </a:rPr>
              <a:t>Introduction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to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Maven</a:t>
            </a:r>
            <a:endParaRPr sz="3200"/>
          </a:p>
          <a:p>
            <a:pPr marL="12700" marR="1619885">
              <a:lnSpc>
                <a:spcPts val="6200"/>
              </a:lnSpc>
              <a:spcBef>
                <a:spcPts val="400"/>
              </a:spcBef>
            </a:pPr>
            <a:r>
              <a:rPr sz="3200" spc="-15" dirty="0">
                <a:solidFill>
                  <a:srgbClr val="000000"/>
                </a:solidFill>
              </a:rPr>
              <a:t>Structure </a:t>
            </a:r>
            <a:r>
              <a:rPr sz="3200" spc="-10" dirty="0">
                <a:solidFill>
                  <a:srgbClr val="000000"/>
                </a:solidFill>
              </a:rPr>
              <a:t> </a:t>
            </a:r>
            <a:r>
              <a:rPr sz="3200" spc="35" dirty="0">
                <a:solidFill>
                  <a:srgbClr val="000000"/>
                </a:solidFill>
              </a:rPr>
              <a:t>Dependencies  Repositories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226300" y="5448300"/>
            <a:ext cx="312166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Plugins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IDE</a:t>
            </a:r>
            <a:r>
              <a:rPr sz="32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Integration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79660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30" dirty="0">
                <a:solidFill>
                  <a:srgbClr val="171717"/>
                </a:solidFill>
              </a:rPr>
              <a:t>Int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60" dirty="0">
                <a:solidFill>
                  <a:srgbClr val="171717"/>
                </a:solidFill>
              </a:rPr>
              <a:t>oductio</a:t>
            </a:r>
            <a:r>
              <a:rPr sz="6000" spc="114" dirty="0">
                <a:solidFill>
                  <a:srgbClr val="171717"/>
                </a:solidFill>
              </a:rPr>
              <a:t>n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90" dirty="0">
                <a:solidFill>
                  <a:srgbClr val="171717"/>
                </a:solidFill>
              </a:rPr>
              <a:t>t</a:t>
            </a:r>
            <a:r>
              <a:rPr sz="6000" spc="229" dirty="0">
                <a:solidFill>
                  <a:srgbClr val="171717"/>
                </a:solidFill>
              </a:rPr>
              <a:t>o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5" dirty="0">
                <a:solidFill>
                  <a:srgbClr val="171717"/>
                </a:solidFill>
              </a:rPr>
              <a:t>M</a:t>
            </a:r>
            <a:r>
              <a:rPr sz="6000" spc="-405" dirty="0">
                <a:solidFill>
                  <a:srgbClr val="171717"/>
                </a:solidFill>
              </a:rPr>
              <a:t>a</a:t>
            </a:r>
            <a:r>
              <a:rPr sz="6000" spc="-365" dirty="0">
                <a:solidFill>
                  <a:srgbClr val="171717"/>
                </a:solidFill>
              </a:rPr>
              <a:t>v</a:t>
            </a:r>
            <a:r>
              <a:rPr sz="6000" spc="-220" dirty="0">
                <a:solidFill>
                  <a:srgbClr val="171717"/>
                </a:solidFill>
              </a:rPr>
              <a:t>en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5028" y="4125674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Outline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692400"/>
            <a:ext cx="528764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000000"/>
                </a:solidFill>
              </a:rPr>
              <a:t>High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15" dirty="0">
                <a:solidFill>
                  <a:srgbClr val="000000"/>
                </a:solidFill>
              </a:rPr>
              <a:t>Level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25" dirty="0">
                <a:solidFill>
                  <a:srgbClr val="000000"/>
                </a:solidFill>
              </a:rPr>
              <a:t>Overview</a:t>
            </a:r>
            <a:endParaRPr sz="3200" dirty="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lang="en-US" sz="3200" spc="114" dirty="0">
                <a:solidFill>
                  <a:srgbClr val="000000"/>
                </a:solidFill>
              </a:rPr>
              <a:t>Gradle</a:t>
            </a:r>
            <a:r>
              <a:rPr sz="3200" spc="114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VS </a:t>
            </a:r>
            <a:r>
              <a:rPr sz="3200" spc="-30" dirty="0">
                <a:solidFill>
                  <a:srgbClr val="000000"/>
                </a:solidFill>
              </a:rPr>
              <a:t>Maven </a:t>
            </a:r>
            <a:r>
              <a:rPr sz="3200" spc="-5" dirty="0">
                <a:solidFill>
                  <a:srgbClr val="000000"/>
                </a:solidFill>
              </a:rPr>
              <a:t>VS </a:t>
            </a:r>
            <a:r>
              <a:rPr sz="3200" spc="-60" dirty="0">
                <a:solidFill>
                  <a:srgbClr val="000000"/>
                </a:solidFill>
              </a:rPr>
              <a:t>IDE 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Installation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Best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35" dirty="0">
                <a:solidFill>
                  <a:srgbClr val="000000"/>
                </a:solidFill>
              </a:rPr>
              <a:t>Practices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Hello </a:t>
            </a:r>
            <a:r>
              <a:rPr sz="3200" spc="100" dirty="0">
                <a:solidFill>
                  <a:srgbClr val="000000"/>
                </a:solidFill>
              </a:rPr>
              <a:t>World </a:t>
            </a:r>
            <a:r>
              <a:rPr sz="3200" spc="90" dirty="0">
                <a:solidFill>
                  <a:srgbClr val="000000"/>
                </a:solidFill>
              </a:rPr>
              <a:t>Application </a:t>
            </a:r>
            <a:r>
              <a:rPr sz="3200" spc="95" dirty="0">
                <a:solidFill>
                  <a:srgbClr val="000000"/>
                </a:solidFill>
              </a:rPr>
              <a:t> </a:t>
            </a:r>
            <a:r>
              <a:rPr sz="3200" spc="-60" dirty="0">
                <a:solidFill>
                  <a:srgbClr val="000000"/>
                </a:solidFill>
              </a:rPr>
              <a:t>Summary</a:t>
            </a:r>
            <a:endParaRPr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26272" y="3757374"/>
            <a:ext cx="229362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47345" marR="5080" indent="-335280">
              <a:lnSpc>
                <a:spcPct val="101000"/>
              </a:lnSpc>
              <a:spcBef>
                <a:spcPts val="60"/>
              </a:spcBef>
            </a:pPr>
            <a:r>
              <a:rPr sz="4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4800" spc="-3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4800" spc="-16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1905000"/>
            <a:ext cx="20650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000000"/>
                </a:solidFill>
              </a:rPr>
              <a:t>Build</a:t>
            </a:r>
            <a:r>
              <a:rPr sz="3200" spc="-245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Tool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4055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5774055" algn="l"/>
              </a:tabLst>
            </a:pPr>
            <a:r>
              <a:rPr spc="45" dirty="0"/>
              <a:t>One</a:t>
            </a:r>
            <a:r>
              <a:rPr spc="-200" dirty="0"/>
              <a:t> </a:t>
            </a:r>
            <a:r>
              <a:rPr spc="45" dirty="0"/>
              <a:t>Artifact</a:t>
            </a:r>
          </a:p>
          <a:p>
            <a:pPr marL="5774055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5774055" algn="l"/>
              </a:tabLst>
            </a:pPr>
            <a:r>
              <a:rPr dirty="0"/>
              <a:t>Manage</a:t>
            </a:r>
            <a:r>
              <a:rPr spc="-204" dirty="0"/>
              <a:t> </a:t>
            </a:r>
            <a:r>
              <a:rPr spc="15" dirty="0"/>
              <a:t>Dependencies</a:t>
            </a:r>
          </a:p>
          <a:p>
            <a:pPr marL="5240655">
              <a:lnSpc>
                <a:spcPct val="100000"/>
              </a:lnSpc>
              <a:spcBef>
                <a:spcPts val="2360"/>
              </a:spcBef>
            </a:pPr>
            <a:r>
              <a:rPr spc="45" dirty="0"/>
              <a:t>Project</a:t>
            </a:r>
            <a:r>
              <a:rPr spc="-180" dirty="0"/>
              <a:t> </a:t>
            </a:r>
            <a:r>
              <a:rPr spc="5" dirty="0"/>
              <a:t>Management</a:t>
            </a:r>
            <a:r>
              <a:rPr spc="-180" dirty="0"/>
              <a:t> </a:t>
            </a:r>
            <a:r>
              <a:rPr spc="20" dirty="0"/>
              <a:t>Tool</a:t>
            </a:r>
          </a:p>
          <a:p>
            <a:pPr marL="5774055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5774055" algn="l"/>
              </a:tabLst>
            </a:pPr>
            <a:r>
              <a:rPr spc="-15" dirty="0"/>
              <a:t>Handles</a:t>
            </a:r>
            <a:r>
              <a:rPr spc="-190" dirty="0"/>
              <a:t> </a:t>
            </a:r>
            <a:r>
              <a:rPr spc="-10" dirty="0"/>
              <a:t>Versioning/Releases</a:t>
            </a:r>
          </a:p>
          <a:p>
            <a:pPr marL="5774055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5774055" algn="l"/>
              </a:tabLst>
            </a:pPr>
            <a:r>
              <a:rPr spc="5" dirty="0"/>
              <a:t>Describes</a:t>
            </a:r>
            <a:r>
              <a:rPr spc="-210" dirty="0"/>
              <a:t> </a:t>
            </a:r>
            <a:r>
              <a:rPr spc="15" dirty="0"/>
              <a:t>Project</a:t>
            </a:r>
          </a:p>
          <a:p>
            <a:pPr marL="5774055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5774055" algn="l"/>
              </a:tabLst>
            </a:pPr>
            <a:r>
              <a:rPr spc="50" dirty="0"/>
              <a:t>Produce</a:t>
            </a:r>
            <a:r>
              <a:rPr spc="-190" dirty="0"/>
              <a:t> </a:t>
            </a:r>
            <a:r>
              <a:rPr spc="15" dirty="0"/>
              <a:t>Javadocs/Site</a:t>
            </a:r>
            <a:r>
              <a:rPr spc="-190" dirty="0"/>
              <a:t> </a:t>
            </a:r>
            <a:r>
              <a:rPr spc="-45" dirty="0"/>
              <a:t>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656" y="4125674"/>
            <a:ext cx="37928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Who</a:t>
            </a:r>
            <a:r>
              <a:rPr sz="4800" spc="-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owns</a:t>
            </a:r>
            <a:r>
              <a:rPr sz="4800" spc="-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479800"/>
            <a:ext cx="600583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5" dirty="0">
                <a:solidFill>
                  <a:srgbClr val="000000"/>
                </a:solidFill>
              </a:rPr>
              <a:t>Apache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Software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Foundation</a:t>
            </a:r>
            <a:endParaRPr sz="3200"/>
          </a:p>
          <a:p>
            <a:pPr marL="12700" marR="749300">
              <a:lnSpc>
                <a:spcPts val="6200"/>
              </a:lnSpc>
              <a:spcBef>
                <a:spcPts val="400"/>
              </a:spcBef>
            </a:pPr>
            <a:r>
              <a:rPr sz="3200" spc="-30" dirty="0">
                <a:solidFill>
                  <a:srgbClr val="000000"/>
                </a:solidFill>
              </a:rPr>
              <a:t>Maven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is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built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with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Maven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Open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Source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11263" y="4125674"/>
            <a:ext cx="3208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48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4800" spc="-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298700"/>
            <a:ext cx="496125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000000"/>
                </a:solidFill>
              </a:rPr>
              <a:t>Repeatable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40" dirty="0">
                <a:solidFill>
                  <a:srgbClr val="000000"/>
                </a:solidFill>
              </a:rPr>
              <a:t>builds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135" dirty="0">
                <a:solidFill>
                  <a:srgbClr val="000000"/>
                </a:solidFill>
              </a:rPr>
              <a:t>T</a:t>
            </a:r>
            <a:r>
              <a:rPr sz="3200" spc="-125" dirty="0">
                <a:solidFill>
                  <a:srgbClr val="000000"/>
                </a:solidFill>
              </a:rPr>
              <a:t>r</a:t>
            </a:r>
            <a:r>
              <a:rPr sz="3200" spc="-5" dirty="0">
                <a:solidFill>
                  <a:srgbClr val="000000"/>
                </a:solidFill>
              </a:rPr>
              <a:t>ansiti</a:t>
            </a:r>
            <a:r>
              <a:rPr sz="3200" spc="-105" dirty="0">
                <a:solidFill>
                  <a:srgbClr val="000000"/>
                </a:solidFill>
              </a:rPr>
              <a:t>v</a:t>
            </a:r>
            <a:r>
              <a:rPr sz="3200" spc="25" dirty="0">
                <a:solidFill>
                  <a:srgbClr val="000000"/>
                </a:solidFill>
              </a:rPr>
              <a:t>e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dependencies  </a:t>
            </a:r>
            <a:r>
              <a:rPr sz="3200" dirty="0">
                <a:solidFill>
                  <a:srgbClr val="000000"/>
                </a:solidFill>
              </a:rPr>
              <a:t>Environment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908800" y="4660900"/>
            <a:ext cx="405828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Local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repo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IDE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Standalone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Preferred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6400" y="4125674"/>
            <a:ext cx="23730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Gradle</a:t>
            </a:r>
            <a:endParaRPr sz="48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80200" y="2743200"/>
            <a:ext cx="9575800" cy="5100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90" dirty="0">
                <a:solidFill>
                  <a:srgbClr val="000000"/>
                </a:solidFill>
              </a:rPr>
              <a:t>Official build tool for Android</a:t>
            </a:r>
            <a:br>
              <a:rPr lang="en-US" sz="3200" spc="-190" dirty="0">
                <a:solidFill>
                  <a:srgbClr val="000000"/>
                </a:solidFill>
              </a:rPr>
            </a:br>
            <a:br>
              <a:rPr lang="en-US" sz="3200" spc="-190" dirty="0">
                <a:solidFill>
                  <a:srgbClr val="000000"/>
                </a:solidFill>
              </a:rPr>
            </a:br>
            <a:r>
              <a:rPr lang="en-US" sz="3200" spc="-190" dirty="0">
                <a:solidFill>
                  <a:srgbClr val="000000"/>
                </a:solidFill>
              </a:rPr>
              <a:t>2x in speed to that of Maven</a:t>
            </a:r>
            <a:br>
              <a:rPr lang="en-US" sz="3200" spc="-190" dirty="0">
                <a:solidFill>
                  <a:srgbClr val="000000"/>
                </a:solidFill>
              </a:rPr>
            </a:br>
            <a:endParaRPr sz="3200" spc="-190" dirty="0">
              <a:solidFill>
                <a:srgbClr val="000000"/>
              </a:solidFill>
            </a:endParaRPr>
          </a:p>
          <a:p>
            <a:pPr marL="12700" marR="390525">
              <a:lnSpc>
                <a:spcPts val="6200"/>
              </a:lnSpc>
              <a:spcBef>
                <a:spcPts val="400"/>
              </a:spcBef>
            </a:pPr>
            <a:r>
              <a:rPr lang="en-US" sz="3200" spc="-190" dirty="0">
                <a:solidFill>
                  <a:srgbClr val="000000"/>
                </a:solidFill>
              </a:rPr>
              <a:t>J</a:t>
            </a:r>
            <a:r>
              <a:rPr sz="3200" spc="-190" dirty="0">
                <a:solidFill>
                  <a:srgbClr val="000000"/>
                </a:solidFill>
              </a:rPr>
              <a:t>ava and </a:t>
            </a:r>
            <a:r>
              <a:rPr lang="en-US" sz="3200" spc="-190" dirty="0">
                <a:solidFill>
                  <a:srgbClr val="000000"/>
                </a:solidFill>
              </a:rPr>
              <a:t>Groovy-based Domain-Specific Language (DSL)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br>
              <a:rPr lang="en-US" sz="3200" spc="-190" dirty="0">
                <a:solidFill>
                  <a:srgbClr val="000000"/>
                </a:solidFill>
              </a:rPr>
            </a:br>
            <a:br>
              <a:rPr lang="en-US" sz="3200" spc="-190" dirty="0">
                <a:solidFill>
                  <a:srgbClr val="000000"/>
                </a:solidFill>
              </a:rPr>
            </a:br>
            <a:r>
              <a:rPr lang="en-US" sz="3200" spc="-190" dirty="0">
                <a:solidFill>
                  <a:srgbClr val="000000"/>
                </a:solidFill>
              </a:rPr>
              <a:t>Interactive web-based UI </a:t>
            </a:r>
            <a:endParaRPr sz="3200" spc="-19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729</Words>
  <Application>Microsoft Office PowerPoint</Application>
  <PresentationFormat>Custom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Roboto</vt:lpstr>
      <vt:lpstr>Verdana</vt:lpstr>
      <vt:lpstr>Office Theme</vt:lpstr>
      <vt:lpstr>Maven Fundamentals</vt:lpstr>
      <vt:lpstr>Introduction Key Concepts Day-to-day coding  Integration  Complexities</vt:lpstr>
      <vt:lpstr>Introduction to Maven Structure  Dependencies  Repositories</vt:lpstr>
      <vt:lpstr>Introduction to Maven</vt:lpstr>
      <vt:lpstr>High Level Overview Gradle VS Maven VS IDE  Installation Best Practices  Hello World Application  Summary</vt:lpstr>
      <vt:lpstr>Build Tool</vt:lpstr>
      <vt:lpstr>Apache Software Foundation Maven is built with Maven  Open Source</vt:lpstr>
      <vt:lpstr>Repeatable builds Transitive dependencies  Environment</vt:lpstr>
      <vt:lpstr>Official build tool for Android  2x in speed to that of Maven  Java and Groovy-based Domain-Specific Language (DSL)   Interactive web-based UI </vt:lpstr>
      <vt:lpstr>PowerPoint Presentation</vt:lpstr>
      <vt:lpstr>Why is Gradle Used? </vt:lpstr>
      <vt:lpstr>PowerPoint Presentation</vt:lpstr>
      <vt:lpstr>PowerPoint Presentation</vt:lpstr>
      <vt:lpstr>Differences between Gradle and Maven</vt:lpstr>
      <vt:lpstr>Gradle</vt:lpstr>
      <vt:lpstr>Maven</vt:lpstr>
      <vt:lpstr>Java 10+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Fundamentals</dc:title>
  <dc:creator/>
  <cp:lastModifiedBy>Admin</cp:lastModifiedBy>
  <cp:revision>3</cp:revision>
  <dcterms:created xsi:type="dcterms:W3CDTF">2021-12-13T15:33:59Z</dcterms:created>
  <dcterms:modified xsi:type="dcterms:W3CDTF">2023-09-30T16:24:31Z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36E31102D47F4E9EBAD7F9974FFB1887</vt:lpwstr>
  </property>
  <property fmtid="{D5CDD505-2E9C-101B-9397-08002B2CF9AE}" pid="3" name="KSOProductBuildVer">
    <vt:lpwstr>1033-11.2.0.10382</vt:lpwstr>
  </property>
</Properties>
</file>