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98059" y="3479800"/>
            <a:ext cx="6659880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4395" y="647700"/>
            <a:ext cx="942721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1671320"/>
            <a:ext cx="14401800" cy="566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maven.apache.org/maven-v4_0_0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maven.apache.org/POM/4.0.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maven.apache.org/maven-v4_0_0.xsd" TargetMode="External"/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hyperlink" Target="http://maven.apache.org/POM/4.0.0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6600" y="2692400"/>
            <a:ext cx="33953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95" dirty="0">
                <a:solidFill>
                  <a:srgbClr val="171717"/>
                </a:solidFill>
              </a:rPr>
              <a:t>Structure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7543" y="4125674"/>
            <a:ext cx="2492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4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4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1926589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000000"/>
                </a:solidFill>
              </a:rPr>
              <a:t>Maven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60" dirty="0">
                <a:solidFill>
                  <a:srgbClr val="000000"/>
                </a:solidFill>
              </a:rPr>
              <a:t>Build </a:t>
            </a:r>
            <a:r>
              <a:rPr sz="3200" spc="65" dirty="0">
                <a:solidFill>
                  <a:srgbClr val="000000"/>
                </a:solidFill>
              </a:rPr>
              <a:t> </a:t>
            </a:r>
            <a:r>
              <a:rPr sz="3200" spc="-160" dirty="0">
                <a:solidFill>
                  <a:srgbClr val="000000"/>
                </a:solidFill>
              </a:rPr>
              <a:t>S</a:t>
            </a:r>
            <a:r>
              <a:rPr sz="3200" spc="10" dirty="0">
                <a:solidFill>
                  <a:srgbClr val="000000"/>
                </a:solidFill>
              </a:rPr>
              <a:t>tructu</a:t>
            </a:r>
            <a:r>
              <a:rPr sz="3200" spc="-50" dirty="0">
                <a:solidFill>
                  <a:srgbClr val="000000"/>
                </a:solidFill>
              </a:rPr>
              <a:t>r</a:t>
            </a:r>
            <a:r>
              <a:rPr sz="3200" spc="25" dirty="0">
                <a:solidFill>
                  <a:srgbClr val="000000"/>
                </a:solidFill>
              </a:rPr>
              <a:t>e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8800" y="2692400"/>
            <a:ext cx="7204709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latin typeface="Verdana" panose="020B0604030504040204"/>
                <a:cs typeface="Verdana" panose="020B0604030504040204"/>
              </a:rPr>
              <a:t>Maven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storage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170430" indent="228600">
              <a:lnSpc>
                <a:spcPts val="6200"/>
              </a:lnSpc>
              <a:spcBef>
                <a:spcPts val="6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~/.m2/repository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Stores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artifact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info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28600">
              <a:lnSpc>
                <a:spcPts val="6200"/>
              </a:lnSpc>
            </a:pPr>
            <a:r>
              <a:rPr sz="3200" spc="-190" dirty="0">
                <a:latin typeface="Verdana" panose="020B0604030504040204"/>
                <a:cs typeface="Verdana" panose="020B0604030504040204"/>
              </a:rPr>
              <a:t>&lt;g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-65" dirty="0">
                <a:latin typeface="Verdana" panose="020B0604030504040204"/>
                <a:cs typeface="Verdana" panose="020B0604030504040204"/>
              </a:rPr>
              <a:t>oupId&gt;/&lt;arti</a:t>
            </a:r>
            <a:r>
              <a:rPr sz="3200" spc="-9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-110" dirty="0">
                <a:latin typeface="Verdana" panose="020B0604030504040204"/>
                <a:cs typeface="Verdana" panose="020B0604030504040204"/>
              </a:rPr>
              <a:t>actId&gt;/&lt;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70" dirty="0">
                <a:latin typeface="Verdana" panose="020B0604030504040204"/>
                <a:cs typeface="Verdana" panose="020B0604030504040204"/>
              </a:rPr>
              <a:t>ersion&gt; 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Avoids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duplication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rcRect b="18053"/>
          <a:stretch>
            <a:fillRect/>
          </a:stretch>
        </p:blipFill>
        <p:spPr>
          <a:xfrm>
            <a:off x="1287780" y="2531110"/>
            <a:ext cx="3529965" cy="33443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7900" y="1905000"/>
            <a:ext cx="283464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src/main/java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solidFill>
                  <a:srgbClr val="000000"/>
                </a:solidFill>
              </a:rPr>
              <a:t>target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327900" y="3479800"/>
            <a:ext cx="347662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latin typeface="Verdana" panose="020B0604030504040204"/>
                <a:cs typeface="Verdana" panose="020B0604030504040204"/>
              </a:rPr>
              <a:t>Pom</a:t>
            </a:r>
            <a:r>
              <a:rPr sz="32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sections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880745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Goals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Dependen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c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</a:pPr>
            <a:r>
              <a:rPr sz="3200" spc="-254" dirty="0">
                <a:latin typeface="Verdana" panose="020B0604030504040204"/>
                <a:cs typeface="Verdana" panose="020B0604030504040204"/>
              </a:rPr>
              <a:t>~/.m2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/</a:t>
            </a:r>
            <a:r>
              <a:rPr sz="3200" spc="-10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eposi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ory  </a:t>
            </a:r>
            <a:r>
              <a:rPr sz="3200" dirty="0">
                <a:latin typeface="Verdana" panose="020B0604030504040204"/>
                <a:cs typeface="Verdana" panose="020B0604030504040204"/>
              </a:rPr>
              <a:t>Defaults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1716216"/>
            <a:ext cx="0" cy="6840220"/>
          </a:xfrm>
          <a:custGeom>
            <a:avLst/>
            <a:gdLst/>
            <a:ahLst/>
            <a:cxnLst/>
            <a:rect l="l" t="t" r="r" b="b"/>
            <a:pathLst>
              <a:path h="6840220">
                <a:moveTo>
                  <a:pt x="0" y="0"/>
                </a:moveTo>
                <a:lnTo>
                  <a:pt x="0" y="6839954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25028" y="4125674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Outline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337820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solidFill>
                  <a:srgbClr val="000000"/>
                </a:solidFill>
              </a:rPr>
              <a:t>Folder</a:t>
            </a:r>
            <a:r>
              <a:rPr sz="3200" spc="-225" dirty="0">
                <a:solidFill>
                  <a:srgbClr val="000000"/>
                </a:solidFill>
              </a:rPr>
              <a:t> </a:t>
            </a:r>
            <a:r>
              <a:rPr sz="3200" spc="-15" dirty="0">
                <a:solidFill>
                  <a:srgbClr val="000000"/>
                </a:solidFill>
              </a:rPr>
              <a:t>Structure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60" dirty="0">
                <a:solidFill>
                  <a:srgbClr val="000000"/>
                </a:solidFill>
              </a:rPr>
              <a:t>POM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File</a:t>
            </a:r>
            <a:r>
              <a:rPr sz="3200" spc="-19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Basics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7226300" y="4267200"/>
            <a:ext cx="568261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Basic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Commands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Goals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761615">
              <a:lnSpc>
                <a:spcPts val="6200"/>
              </a:lnSpc>
              <a:spcBef>
                <a:spcPts val="400"/>
              </a:spcBef>
            </a:pPr>
            <a:r>
              <a:rPr sz="3200" spc="35" dirty="0">
                <a:latin typeface="Verdana" panose="020B0604030504040204"/>
                <a:cs typeface="Verdana" panose="020B0604030504040204"/>
              </a:rPr>
              <a:t>Dependencies 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Local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Repo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0" y="3479800"/>
            <a:ext cx="283464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src/main/java</a:t>
            </a:r>
            <a:endParaRPr sz="3200"/>
          </a:p>
          <a:p>
            <a:pPr marL="12700" marR="1040765">
              <a:lnSpc>
                <a:spcPts val="6200"/>
              </a:lnSpc>
              <a:spcBef>
                <a:spcPts val="400"/>
              </a:spcBef>
            </a:pPr>
            <a:r>
              <a:rPr sz="3200" spc="20" dirty="0">
                <a:solidFill>
                  <a:srgbClr val="000000"/>
                </a:solidFill>
              </a:rPr>
              <a:t>target 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pom.xml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5840" y="3163889"/>
            <a:ext cx="5094308" cy="26906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130" y="4125674"/>
            <a:ext cx="4118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2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main/j</a:t>
            </a:r>
            <a:r>
              <a:rPr sz="48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086100"/>
            <a:ext cx="422084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Java</a:t>
            </a:r>
            <a:r>
              <a:rPr sz="3200" spc="-204" dirty="0">
                <a:solidFill>
                  <a:srgbClr val="000000"/>
                </a:solidFill>
              </a:rPr>
              <a:t> </a:t>
            </a:r>
            <a:r>
              <a:rPr sz="3200" spc="105" dirty="0">
                <a:solidFill>
                  <a:srgbClr val="000000"/>
                </a:solidFill>
              </a:rPr>
              <a:t>Code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0" dirty="0">
                <a:solidFill>
                  <a:srgbClr val="000000"/>
                </a:solidFill>
              </a:rPr>
              <a:t>Package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Declaration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Other </a:t>
            </a:r>
            <a:r>
              <a:rPr sz="3200" spc="30" dirty="0">
                <a:solidFill>
                  <a:srgbClr val="000000"/>
                </a:solidFill>
              </a:rPr>
              <a:t>Languages </a:t>
            </a:r>
            <a:r>
              <a:rPr sz="3200" spc="35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Testing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344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Compilation</a:t>
            </a:r>
            <a:r>
              <a:rPr spc="-195" dirty="0"/>
              <a:t> </a:t>
            </a:r>
            <a:r>
              <a:rPr spc="30" dirty="0"/>
              <a:t>Directory</a:t>
            </a:r>
            <a:endParaRPr spc="30" dirty="0"/>
          </a:p>
          <a:p>
            <a:pPr marL="2123440">
              <a:lnSpc>
                <a:spcPct val="100000"/>
              </a:lnSpc>
              <a:spcBef>
                <a:spcPts val="2360"/>
              </a:spcBef>
            </a:pPr>
            <a:r>
              <a:rPr spc="-75" dirty="0"/>
              <a:t>Tests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6908800" y="5054600"/>
            <a:ext cx="3717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Package</a:t>
            </a:r>
            <a:r>
              <a:rPr sz="3200" spc="-229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Contents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8429" y="3564525"/>
            <a:ext cx="4299942" cy="20357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9900" y="647700"/>
            <a:ext cx="2616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pom.xml</a:t>
            </a:r>
            <a:endParaRPr spc="-110" dirty="0"/>
          </a:p>
        </p:txBody>
      </p:sp>
      <p:sp>
        <p:nvSpPr>
          <p:cNvPr id="3" name="object 3"/>
          <p:cNvSpPr txBox="1"/>
          <p:nvPr/>
        </p:nvSpPr>
        <p:spPr>
          <a:xfrm>
            <a:off x="927100" y="1671320"/>
            <a:ext cx="12463780" cy="576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0460" marR="5080" indent="-1128395">
              <a:lnSpc>
                <a:spcPct val="110000"/>
              </a:lnSpc>
              <a:spcBef>
                <a:spcPts val="100"/>
              </a:spcBef>
              <a:tabLst>
                <a:tab pos="1932305" algn="l"/>
              </a:tabLst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	</a:t>
            </a:r>
            <a:r>
              <a:rPr sz="2800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"http://maven.apache.org/POM/4.0.0" </a:t>
            </a:r>
            <a:r>
              <a:rPr sz="2800" spc="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xmlns:xsi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"http://www.w3.org/2001/XMLSchema-instance" </a:t>
            </a:r>
            <a:r>
              <a:rPr sz="2800" spc="-167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xsi:schemaLocation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"http://maven.apache.org/POM/4.0.0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34264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http://maven.apache.org/maven-v4_0_0.xsd"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com.mycompany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HelloWorld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1.0-SNAPSHOT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4.0.0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8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&lt;packaging&gt;jar&lt;/packaging&gt;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8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</a:t>
            </a:r>
            <a:r>
              <a:rPr sz="28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367" y="4125674"/>
            <a:ext cx="4281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3479800"/>
            <a:ext cx="54692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Naming</a:t>
            </a:r>
            <a:r>
              <a:rPr sz="3200" spc="-210" dirty="0">
                <a:solidFill>
                  <a:srgbClr val="000000"/>
                </a:solidFill>
              </a:rPr>
              <a:t> </a:t>
            </a:r>
            <a:r>
              <a:rPr sz="3200" spc="25" dirty="0">
                <a:solidFill>
                  <a:srgbClr val="000000"/>
                </a:solidFill>
              </a:rPr>
              <a:t>Convention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25" dirty="0">
                <a:solidFill>
                  <a:srgbClr val="000000"/>
                </a:solidFill>
              </a:rPr>
              <a:t>groupId,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30" dirty="0">
                <a:solidFill>
                  <a:srgbClr val="000000"/>
                </a:solidFill>
              </a:rPr>
              <a:t>artifactId,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version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40" dirty="0">
                <a:solidFill>
                  <a:srgbClr val="000000"/>
                </a:solidFill>
              </a:rPr>
              <a:t>Dependencies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section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pom.xml</a:t>
            </a:r>
            <a:r>
              <a:rPr spc="-260" dirty="0"/>
              <a:t> </a:t>
            </a:r>
            <a:r>
              <a:rPr dirty="0"/>
              <a:t>with</a:t>
            </a:r>
            <a:r>
              <a:rPr spc="-260" dirty="0"/>
              <a:t> </a:t>
            </a:r>
            <a:r>
              <a:rPr spc="-25" dirty="0"/>
              <a:t>new</a:t>
            </a:r>
            <a:r>
              <a:rPr spc="-260" dirty="0"/>
              <a:t> </a:t>
            </a:r>
            <a:r>
              <a:rPr spc="35" dirty="0"/>
              <a:t>dependency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569719"/>
            <a:ext cx="10763885" cy="7397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 marR="362585" indent="-1090295">
              <a:lnSpc>
                <a:spcPct val="109000"/>
              </a:lnSpc>
              <a:spcBef>
                <a:spcPts val="100"/>
              </a:spcBef>
              <a:tabLst>
                <a:tab pos="1590040" algn="l"/>
              </a:tabLst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	</a:t>
            </a:r>
            <a:r>
              <a:rPr sz="2300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</a:t>
            </a:r>
            <a:r>
              <a:rPr sz="23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"http://maven.apache.org/POM/4.0.0" </a:t>
            </a:r>
            <a:r>
              <a:rPr sz="2300" spc="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xmlns:xsi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2"/>
              </a:rPr>
              <a:t>"http://www.w3.org/2001/XMLSchema-instance" </a:t>
            </a:r>
            <a:r>
              <a:rPr sz="2300" spc="-1370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300" spc="-5" dirty="0">
                <a:solidFill>
                  <a:srgbClr val="932192"/>
                </a:solidFill>
                <a:latin typeface="Courier New" panose="02070309020205020404"/>
                <a:cs typeface="Courier New" panose="02070309020205020404"/>
              </a:rPr>
              <a:t>xsi:schemaLocation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1"/>
              </a:rPr>
              <a:t>"http://maven.apache.org/POM/4.0.0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3387725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3933FF"/>
                </a:solidFill>
                <a:latin typeface="Courier New" panose="02070309020205020404"/>
                <a:cs typeface="Courier New" panose="02070309020205020404"/>
                <a:hlinkClick r:id="rId3"/>
              </a:rPr>
              <a:t>http://maven.apache.org/maven-v4_0_0.xsd"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com.mycompany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HelloWorld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1.0-SNAPSHOT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4.0.0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modelVersion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dependencies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org.apache.commons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groupId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spc="-5" dirty="0">
                <a:latin typeface="Courier New" panose="02070309020205020404"/>
                <a:cs typeface="Courier New" panose="02070309020205020404"/>
              </a:rPr>
              <a:t>commons-lang3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artifactId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300" dirty="0">
                <a:latin typeface="Courier New" panose="02070309020205020404"/>
                <a:cs typeface="Courier New" panose="02070309020205020404"/>
              </a:rPr>
              <a:t>3.8.1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version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spc="-5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dependencies</a:t>
            </a:r>
            <a:r>
              <a:rPr sz="2300" spc="-5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300" dirty="0">
                <a:solidFill>
                  <a:srgbClr val="4E9192"/>
                </a:solidFill>
                <a:latin typeface="Courier New" panose="02070309020205020404"/>
                <a:cs typeface="Courier New" panose="02070309020205020404"/>
              </a:rPr>
              <a:t>project</a:t>
            </a:r>
            <a:r>
              <a:rPr sz="2300" dirty="0">
                <a:solidFill>
                  <a:srgbClr val="009193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3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1242" y="4125674"/>
            <a:ext cx="1698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Goals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0" y="2692400"/>
            <a:ext cx="1757680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000000"/>
                </a:solidFill>
              </a:rPr>
              <a:t>clean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60" dirty="0">
                <a:solidFill>
                  <a:srgbClr val="000000"/>
                </a:solidFill>
              </a:rPr>
              <a:t>compile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55" dirty="0">
                <a:solidFill>
                  <a:srgbClr val="000000"/>
                </a:solidFill>
              </a:rPr>
              <a:t>pac</a:t>
            </a:r>
            <a:r>
              <a:rPr sz="3200" spc="20" dirty="0">
                <a:solidFill>
                  <a:srgbClr val="000000"/>
                </a:solidFill>
              </a:rPr>
              <a:t>k</a:t>
            </a:r>
            <a:r>
              <a:rPr sz="3200" spc="35" dirty="0">
                <a:solidFill>
                  <a:srgbClr val="000000"/>
                </a:solidFill>
              </a:rPr>
              <a:t>age  </a:t>
            </a:r>
            <a:r>
              <a:rPr sz="3200" spc="-5" dirty="0">
                <a:solidFill>
                  <a:srgbClr val="000000"/>
                </a:solidFill>
              </a:rPr>
              <a:t>install </a:t>
            </a:r>
            <a:r>
              <a:rPr sz="3200" dirty="0">
                <a:solidFill>
                  <a:srgbClr val="000000"/>
                </a:solidFill>
              </a:rPr>
              <a:t> </a:t>
            </a:r>
            <a:r>
              <a:rPr sz="3200" spc="70" dirty="0">
                <a:solidFill>
                  <a:srgbClr val="000000"/>
                </a:solidFill>
              </a:rPr>
              <a:t>deploy</a:t>
            </a:r>
            <a:endParaRPr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WPS Presentation</Application>
  <PresentationFormat>On-screen Show (4:3)</PresentationFormat>
  <Paragraphs>108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Structure</vt:lpstr>
      <vt:lpstr>POM File Basics</vt:lpstr>
      <vt:lpstr>target  pom.xml</vt:lpstr>
      <vt:lpstr>Package Declaration  Other Languages  Testing</vt:lpstr>
      <vt:lpstr>Tests</vt:lpstr>
      <vt:lpstr>pom.xml</vt:lpstr>
      <vt:lpstr>groupId, artifactId, version  Dependencies section</vt:lpstr>
      <vt:lpstr>pom.xml with new dependency</vt:lpstr>
      <vt:lpstr>compile  package  install  deploy</vt:lpstr>
      <vt:lpstr>Build  Structure</vt:lpstr>
      <vt:lpstr>PowerPoint 演示文稿</vt:lpstr>
      <vt:lpstr>target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creator/>
  <cp:lastModifiedBy>Steve Sam</cp:lastModifiedBy>
  <cp:revision>2</cp:revision>
  <dcterms:created xsi:type="dcterms:W3CDTF">2021-12-13T17:15:57Z</dcterms:created>
  <dcterms:modified xsi:type="dcterms:W3CDTF">2021-12-13T17:35:12Z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9E9614078D9243D59978A7CA23038F7D</vt:lpwstr>
  </property>
  <property fmtid="{D5CDD505-2E9C-101B-9397-08002B2CF9AE}" pid="3" name="KSOProductBuildVer">
    <vt:lpwstr>1033-11.2.0.10382</vt:lpwstr>
  </property>
</Properties>
</file>