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7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300" y="2667000"/>
            <a:ext cx="129794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5350" y="647700"/>
            <a:ext cx="43053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54394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15" dirty="0">
                <a:solidFill>
                  <a:srgbClr val="171717"/>
                </a:solidFill>
              </a:rPr>
              <a:t>ID</a:t>
            </a:r>
            <a:r>
              <a:rPr sz="6000" spc="-170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455" dirty="0">
                <a:solidFill>
                  <a:srgbClr val="171717"/>
                </a:solidFill>
              </a:rPr>
              <a:t>In</a:t>
            </a:r>
            <a:r>
              <a:rPr sz="6000" spc="-470" dirty="0">
                <a:solidFill>
                  <a:srgbClr val="171717"/>
                </a:solidFill>
              </a:rPr>
              <a:t>t</a:t>
            </a:r>
            <a:r>
              <a:rPr sz="6000" spc="-45" dirty="0">
                <a:solidFill>
                  <a:srgbClr val="171717"/>
                </a:solidFill>
              </a:rPr>
              <a:t>eg</a:t>
            </a:r>
            <a:r>
              <a:rPr sz="6000" spc="-440" dirty="0">
                <a:solidFill>
                  <a:srgbClr val="171717"/>
                </a:solidFill>
              </a:rPr>
              <a:t>r</a:t>
            </a:r>
            <a:r>
              <a:rPr sz="6000" spc="-315" dirty="0">
                <a:solidFill>
                  <a:srgbClr val="171717"/>
                </a:solidFill>
              </a:rPr>
              <a:t>a</a:t>
            </a:r>
            <a:r>
              <a:rPr sz="6000" spc="-125" dirty="0">
                <a:solidFill>
                  <a:srgbClr val="171717"/>
                </a:solidFill>
              </a:rPr>
              <a:t>tion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7900" y="3086100"/>
            <a:ext cx="489775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IDE</a:t>
            </a:r>
            <a:r>
              <a:rPr sz="32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installation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114" dirty="0">
                <a:latin typeface="Verdana" panose="020B0604030504040204"/>
                <a:cs typeface="Verdana" panose="020B0604030504040204"/>
              </a:rPr>
              <a:t>Adding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dependencies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Dependency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Resolution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IDE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configuration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5800" y="647700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1808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-6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IDEs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528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Importing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249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1143000">
              <a:lnSpc>
                <a:spcPct val="100000"/>
              </a:lnSpc>
            </a:pPr>
            <a:r>
              <a:rPr sz="3200" spc="16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POM</a:t>
            </a:r>
            <a:r>
              <a:rPr sz="3200" spc="-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viewer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808" y="5249333"/>
            <a:ext cx="4715510" cy="2013372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550" dirty="0">
              <a:latin typeface="Times New Roman" panose="02020603050405020304"/>
              <a:cs typeface="Times New Roman" panose="02020603050405020304"/>
            </a:endParaRPr>
          </a:p>
          <a:p>
            <a:pPr marL="1437640" marR="1062355" indent="-368300">
              <a:lnSpc>
                <a:spcPts val="3800"/>
              </a:lnSpc>
              <a:spcBef>
                <a:spcPts val="5"/>
              </a:spcBef>
            </a:pPr>
            <a:r>
              <a:rPr sz="3200" spc="5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Dependen</a:t>
            </a:r>
            <a:r>
              <a:rPr sz="3200" spc="2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lang="en-US" sz="3200" spc="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Analyzer</a:t>
            </a:r>
          </a:p>
          <a:p>
            <a:pPr marL="1437640" marR="1062355" indent="-368300">
              <a:lnSpc>
                <a:spcPts val="3800"/>
              </a:lnSpc>
              <a:spcBef>
                <a:spcPts val="5"/>
              </a:spcBef>
            </a:pP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0528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550" dirty="0">
              <a:latin typeface="Times New Roman" panose="02020603050405020304"/>
              <a:cs typeface="Times New Roman" panose="02020603050405020304"/>
            </a:endParaRPr>
          </a:p>
          <a:p>
            <a:pPr marL="934720" marR="917575" indent="673100">
              <a:lnSpc>
                <a:spcPts val="3800"/>
              </a:lnSpc>
              <a:spcBef>
                <a:spcPts val="5"/>
              </a:spcBef>
            </a:pPr>
            <a:r>
              <a:rPr sz="3200" spc="114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Adding </a:t>
            </a:r>
            <a:r>
              <a:rPr sz="3200" spc="1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dependencies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69249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 dirty="0">
              <a:latin typeface="Times New Roman" panose="02020603050405020304"/>
              <a:cs typeface="Times New Roman" panose="02020603050405020304"/>
            </a:endParaRPr>
          </a:p>
          <a:p>
            <a:pPr marR="1905" algn="ctr">
              <a:lnSpc>
                <a:spcPct val="100000"/>
              </a:lnSpc>
            </a:pPr>
            <a:r>
              <a:rPr sz="3200" spc="5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3200" spc="-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6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POM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2741" y="4125674"/>
            <a:ext cx="3267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8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tall</a:t>
            </a:r>
            <a:r>
              <a:rPr sz="4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2692400"/>
            <a:ext cx="37973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50" dirty="0">
                <a:solidFill>
                  <a:srgbClr val="000000"/>
                </a:solidFill>
              </a:rPr>
              <a:t>.exe or .zip file</a:t>
            </a:r>
            <a:endParaRPr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7226300" y="3479800"/>
            <a:ext cx="5084445" cy="38805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/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installation</a:t>
            </a:r>
            <a:endParaRPr sz="3200" dirty="0">
              <a:latin typeface="Verdana" panose="020B0604030504040204"/>
              <a:cs typeface="Verdana" panose="020B0604030504040204"/>
            </a:endParaRPr>
          </a:p>
          <a:p>
            <a:pPr marL="12700" marR="1927860">
              <a:lnSpc>
                <a:spcPts val="6200"/>
              </a:lnSpc>
              <a:spcBef>
                <a:spcPts val="600"/>
              </a:spcBef>
            </a:pPr>
            <a:r>
              <a:rPr sz="3200" spc="55" dirty="0">
                <a:latin typeface="Verdana" panose="020B0604030504040204"/>
                <a:cs typeface="Verdana" panose="020B0604030504040204"/>
              </a:rPr>
              <a:t>Bundled</a:t>
            </a:r>
            <a:r>
              <a:rPr sz="3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Maven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3200" spc="-95" dirty="0">
                <a:latin typeface="Verdana" panose="020B0604030504040204"/>
                <a:cs typeface="Verdana" panose="020B0604030504040204"/>
              </a:rPr>
              <a:t>IntelliJ IDEA</a:t>
            </a:r>
            <a:endParaRPr sz="32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lang="en-US" sz="3200" u="sng" spc="-1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https://www.jetbrains.com/idea/download/?section=windows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9253" y="4125674"/>
            <a:ext cx="2980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Importing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F4380D-B4E5-AFC4-BED1-E2248664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057" y="388259"/>
            <a:ext cx="7956046" cy="3737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AE1846-D4F3-CF19-7647-98072795C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892" y="4205012"/>
            <a:ext cx="7971211" cy="2476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8433B4-BEC1-5BC9-86FF-3075ED85D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892" y="6761065"/>
            <a:ext cx="7971210" cy="22580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0562" y="4125674"/>
            <a:ext cx="33293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7043" y="304800"/>
            <a:ext cx="5205095" cy="123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0000"/>
                </a:solidFill>
              </a:rPr>
              <a:t>pom.xml</a:t>
            </a:r>
            <a:endParaRPr sz="3200" dirty="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lang="en-US" sz="3200" spc="10" dirty="0">
                <a:solidFill>
                  <a:srgbClr val="000000"/>
                </a:solidFill>
              </a:rPr>
              <a:t>Add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lang="en-US" sz="3200" spc="80" dirty="0">
                <a:solidFill>
                  <a:srgbClr val="000000"/>
                </a:solidFill>
              </a:rPr>
              <a:t>as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Maven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</a:rPr>
              <a:t>Project</a:t>
            </a:r>
            <a:endParaRPr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83CE9240-072D-E800-D054-CADFC3028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49" y="2215594"/>
            <a:ext cx="412908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er image description here">
            <a:extLst>
              <a:ext uri="{FF2B5EF4-FFF2-40B4-BE49-F238E27FC236}">
                <a16:creationId xmlns:a16="http://schemas.microsoft.com/office/drawing/2014/main" id="{3F80B429-0C34-AB0E-778C-7919E13B4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622" y="2239478"/>
            <a:ext cx="44862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8800" y="3784600"/>
            <a:ext cx="5715000" cy="20843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Default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View</a:t>
            </a:r>
            <a:endParaRPr sz="32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High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level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elements </a:t>
            </a:r>
            <a:r>
              <a:rPr sz="3200" spc="-1115" dirty="0">
                <a:latin typeface="Verdana" panose="020B0604030504040204"/>
                <a:cs typeface="Verdana" panose="020B0604030504040204"/>
              </a:rPr>
              <a:t> </a:t>
            </a:r>
            <a:endParaRPr lang="en-US" sz="3200" spc="-1115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lang="en-US" sz="3200" spc="-1115" dirty="0">
                <a:latin typeface="Verdana" panose="020B0604030504040204"/>
                <a:cs typeface="Verdana" panose="020B0604030504040204"/>
              </a:rPr>
              <a:t>E</a:t>
            </a:r>
            <a:r>
              <a:rPr lang="en-US" sz="3200" spc="15" dirty="0">
                <a:latin typeface="Verdana" panose="020B0604030504040204"/>
                <a:cs typeface="Verdana" panose="020B0604030504040204"/>
              </a:rPr>
              <a:t>xpand and Contract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73800" y="609600"/>
            <a:ext cx="37103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rgbClr val="000000"/>
                </a:solidFill>
              </a:rPr>
              <a:t>POM</a:t>
            </a:r>
            <a:r>
              <a:rPr spc="-330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Viewer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3D7E00-47E4-AE71-6A98-21F853AC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99" y="1797287"/>
            <a:ext cx="6098652" cy="58285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4125674"/>
            <a:ext cx="6070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 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</a:t>
            </a:r>
            <a:r>
              <a:rPr lang="en-US"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ies</a:t>
            </a:r>
            <a:endParaRPr sz="48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3479800"/>
            <a:ext cx="537210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000000"/>
                </a:solidFill>
              </a:rPr>
              <a:t>Manipulate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50" dirty="0">
                <a:solidFill>
                  <a:srgbClr val="000000"/>
                </a:solidFill>
              </a:rPr>
              <a:t>dependencies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45" dirty="0">
                <a:solidFill>
                  <a:srgbClr val="000000"/>
                </a:solidFill>
              </a:rPr>
              <a:t>Dependency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Management </a:t>
            </a:r>
            <a:r>
              <a:rPr sz="3200" spc="-1115" dirty="0">
                <a:solidFill>
                  <a:srgbClr val="000000"/>
                </a:solidFill>
              </a:rPr>
              <a:t> </a:t>
            </a:r>
            <a:r>
              <a:rPr sz="3200" spc="185" dirty="0">
                <a:solidFill>
                  <a:srgbClr val="000000"/>
                </a:solidFill>
              </a:rPr>
              <a:t>Add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210" dirty="0">
                <a:solidFill>
                  <a:srgbClr val="000000"/>
                </a:solidFill>
              </a:rPr>
              <a:t>/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Search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screen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0" y="647700"/>
            <a:ext cx="6858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Dependency</a:t>
            </a:r>
            <a:r>
              <a:rPr spc="-290" dirty="0"/>
              <a:t> </a:t>
            </a:r>
            <a:r>
              <a:rPr lang="en-US" spc="-80" dirty="0"/>
              <a:t>Analyzer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308100" y="1905000"/>
            <a:ext cx="11332845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latin typeface="Arial MT"/>
                <a:cs typeface="Arial MT"/>
              </a:rPr>
              <a:t>Displays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70" dirty="0">
                <a:latin typeface="Arial MT"/>
                <a:cs typeface="Arial MT"/>
              </a:rPr>
              <a:t>dependency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15" dirty="0">
                <a:latin typeface="Arial MT"/>
                <a:cs typeface="Arial MT"/>
              </a:rPr>
              <a:t>tree,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including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transitive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and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overridden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spc="30" dirty="0">
                <a:latin typeface="Arial MT"/>
                <a:cs typeface="Arial MT"/>
              </a:rPr>
              <a:t>Scope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also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displayed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ECB6B1-8B0A-781F-159B-CD4AE693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55" y="3590925"/>
            <a:ext cx="10591800" cy="5553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Effective</a:t>
            </a:r>
            <a:r>
              <a:rPr spc="-305" dirty="0"/>
              <a:t> </a:t>
            </a:r>
            <a:r>
              <a:rPr spc="240" dirty="0"/>
              <a:t>POM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209800"/>
            <a:ext cx="9334500" cy="7407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latin typeface="Arial MT"/>
                <a:cs typeface="Arial MT"/>
              </a:rPr>
              <a:t>Complete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45" dirty="0">
                <a:latin typeface="Arial MT"/>
                <a:cs typeface="Arial MT"/>
              </a:rPr>
              <a:t>POM,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including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inherited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settings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spc="75" dirty="0">
                <a:latin typeface="Arial MT"/>
                <a:cs typeface="Arial MT"/>
              </a:rPr>
              <a:t>Debugging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tool</a:t>
            </a:r>
            <a:endParaRPr lang="en-US" sz="3200" spc="-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lang="en-US" sz="3200" spc="75" dirty="0">
              <a:latin typeface="Arial MT"/>
            </a:endParaRPr>
          </a:p>
          <a:p>
            <a:pPr algn="l" fontAlgn="base"/>
            <a:r>
              <a:rPr lang="en-US" sz="3200" spc="75" dirty="0">
                <a:latin typeface="Arial MT"/>
              </a:rPr>
              <a:t>Default project source folders structure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3200" spc="75" dirty="0">
              <a:latin typeface="Arial MT"/>
            </a:endParaRPr>
          </a:p>
          <a:p>
            <a:pPr algn="l" fontAlgn="base"/>
            <a:r>
              <a:rPr lang="en-US" sz="3200" spc="75" dirty="0">
                <a:latin typeface="Arial MT"/>
              </a:rPr>
              <a:t>Output directory</a:t>
            </a:r>
          </a:p>
          <a:p>
            <a:pPr algn="l" fontAlgn="base"/>
            <a:endParaRPr lang="en-US" sz="3200" spc="75" dirty="0">
              <a:latin typeface="Arial MT"/>
            </a:endParaRPr>
          </a:p>
          <a:p>
            <a:pPr algn="l" fontAlgn="base"/>
            <a:r>
              <a:rPr lang="en-US" sz="3200" spc="75" dirty="0">
                <a:latin typeface="Arial MT"/>
              </a:rPr>
              <a:t>Plug-ins required</a:t>
            </a:r>
          </a:p>
          <a:p>
            <a:pPr algn="l" fontAlgn="base"/>
            <a:endParaRPr lang="en-US" sz="3200" spc="75" dirty="0">
              <a:latin typeface="Arial MT"/>
            </a:endParaRPr>
          </a:p>
          <a:p>
            <a:pPr algn="l" fontAlgn="base"/>
            <a:r>
              <a:rPr lang="en-US" sz="3200" spc="75" dirty="0">
                <a:latin typeface="Arial MT"/>
              </a:rPr>
              <a:t>Repositories</a:t>
            </a:r>
          </a:p>
          <a:p>
            <a:pPr algn="l" fontAlgn="base"/>
            <a:endParaRPr lang="en-US" sz="3200" spc="75" dirty="0">
              <a:latin typeface="Arial MT"/>
            </a:endParaRPr>
          </a:p>
          <a:p>
            <a:pPr algn="l" fontAlgn="base"/>
            <a:r>
              <a:rPr lang="en-US" sz="3200" spc="75" dirty="0">
                <a:latin typeface="Arial MT"/>
              </a:rPr>
              <a:t>Reporting directory which Maven will be using while executing the desired goals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137</Words>
  <Application>Microsoft Office PowerPoint</Application>
  <PresentationFormat>Custom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Times New Roman</vt:lpstr>
      <vt:lpstr>Verdana</vt:lpstr>
      <vt:lpstr>Office Theme</vt:lpstr>
      <vt:lpstr>IDE Integration</vt:lpstr>
      <vt:lpstr>Outline</vt:lpstr>
      <vt:lpstr>.exe or .zip file</vt:lpstr>
      <vt:lpstr>PowerPoint Presentation</vt:lpstr>
      <vt:lpstr>pom.xml Add as Maven Project</vt:lpstr>
      <vt:lpstr>POM Viewer</vt:lpstr>
      <vt:lpstr>Manipulate dependencies Dependency Management  Add / Search screen</vt:lpstr>
      <vt:lpstr>Dependency Analyzer</vt:lpstr>
      <vt:lpstr>Effective POM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 Integration</dc:title>
  <dc:creator/>
  <cp:lastModifiedBy>Admin</cp:lastModifiedBy>
  <cp:revision>3</cp:revision>
  <dcterms:created xsi:type="dcterms:W3CDTF">2021-12-16T03:25:00Z</dcterms:created>
  <dcterms:modified xsi:type="dcterms:W3CDTF">2023-10-01T17:26:06Z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E7940D354D9D483B8C55EC3B4D5BEE20</vt:lpwstr>
  </property>
  <property fmtid="{D5CDD505-2E9C-101B-9397-08002B2CF9AE}" pid="3" name="KSOProductBuildVer">
    <vt:lpwstr>1033-11.2.0.10382</vt:lpwstr>
  </property>
</Properties>
</file>