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6" r:id="rId19"/>
    <p:sldId id="278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969" y="2619783"/>
            <a:ext cx="10588061" cy="985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F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4009" y="2619783"/>
            <a:ext cx="8423981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2977895"/>
            <a:ext cx="10768609" cy="38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10699"/>
            <a:ext cx="58775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>
                <a:solidFill>
                  <a:srgbClr val="161616"/>
                </a:solidFill>
              </a:rPr>
              <a:t>SE</a:t>
            </a:r>
            <a:r>
              <a:rPr sz="4500" spc="-45" dirty="0">
                <a:solidFill>
                  <a:srgbClr val="161616"/>
                </a:solidFill>
              </a:rPr>
              <a:t>L</a:t>
            </a:r>
            <a:r>
              <a:rPr sz="4500" spc="55" dirty="0">
                <a:solidFill>
                  <a:srgbClr val="161616"/>
                </a:solidFill>
              </a:rPr>
              <a:t>EC</a:t>
            </a:r>
            <a:r>
              <a:rPr sz="4500" spc="-120" dirty="0">
                <a:solidFill>
                  <a:srgbClr val="161616"/>
                </a:solidFill>
              </a:rPr>
              <a:t>T</a:t>
            </a:r>
            <a:r>
              <a:rPr sz="4500" spc="-175" dirty="0">
                <a:solidFill>
                  <a:srgbClr val="161616"/>
                </a:solidFill>
              </a:rPr>
              <a:t>i</a:t>
            </a:r>
            <a:r>
              <a:rPr sz="4500" spc="-65" dirty="0">
                <a:solidFill>
                  <a:srgbClr val="161616"/>
                </a:solidFill>
              </a:rPr>
              <a:t>n</a:t>
            </a:r>
            <a:r>
              <a:rPr sz="4500" spc="50" dirty="0">
                <a:solidFill>
                  <a:srgbClr val="161616"/>
                </a:solidFill>
              </a:rPr>
              <a:t>g</a:t>
            </a:r>
            <a:r>
              <a:rPr sz="4500" spc="-445" dirty="0">
                <a:solidFill>
                  <a:srgbClr val="161616"/>
                </a:solidFill>
              </a:rPr>
              <a:t> </a:t>
            </a:r>
            <a:r>
              <a:rPr sz="4500" spc="-165" dirty="0">
                <a:solidFill>
                  <a:srgbClr val="161616"/>
                </a:solidFill>
              </a:rPr>
              <a:t>Y</a:t>
            </a:r>
            <a:r>
              <a:rPr sz="4500" spc="-114" dirty="0">
                <a:solidFill>
                  <a:srgbClr val="161616"/>
                </a:solidFill>
              </a:rPr>
              <a:t>ou</a:t>
            </a:r>
            <a:r>
              <a:rPr sz="4500" dirty="0">
                <a:solidFill>
                  <a:srgbClr val="161616"/>
                </a:solidFill>
              </a:rPr>
              <a:t>r</a:t>
            </a:r>
            <a:r>
              <a:rPr sz="4500" spc="-434" dirty="0">
                <a:solidFill>
                  <a:srgbClr val="161616"/>
                </a:solidFill>
              </a:rPr>
              <a:t> </a:t>
            </a:r>
            <a:r>
              <a:rPr sz="4500" spc="-145" dirty="0">
                <a:solidFill>
                  <a:srgbClr val="161616"/>
                </a:solidFill>
              </a:rPr>
              <a:t>D</a:t>
            </a:r>
            <a:r>
              <a:rPr sz="4500" spc="-160" dirty="0">
                <a:solidFill>
                  <a:srgbClr val="161616"/>
                </a:solidFill>
              </a:rPr>
              <a:t>a</a:t>
            </a:r>
            <a:r>
              <a:rPr sz="4500" spc="-145" dirty="0">
                <a:solidFill>
                  <a:srgbClr val="161616"/>
                </a:solidFill>
              </a:rPr>
              <a:t>ta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327596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Selecting</a:t>
            </a:r>
            <a:r>
              <a:rPr sz="2400" spc="-14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wildcard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98" rIns="0" bIns="0" rtlCol="0">
            <a:spAutoFit/>
          </a:bodyPr>
          <a:lstStyle/>
          <a:p>
            <a:pPr marL="1179195" marR="6985" indent="-791845">
              <a:lnSpc>
                <a:spcPts val="4900"/>
              </a:lnSpc>
              <a:spcBef>
                <a:spcPts val="980"/>
              </a:spcBef>
            </a:pPr>
            <a:r>
              <a:rPr spc="-110" dirty="0"/>
              <a:t>Us</a:t>
            </a:r>
            <a:r>
              <a:rPr spc="-60" dirty="0"/>
              <a:t>e</a:t>
            </a:r>
            <a:r>
              <a:rPr spc="-475" dirty="0"/>
              <a:t> </a:t>
            </a:r>
            <a:r>
              <a:rPr spc="-160" dirty="0"/>
              <a:t>th</a:t>
            </a:r>
            <a:r>
              <a:rPr spc="-45" dirty="0"/>
              <a:t>e</a:t>
            </a:r>
            <a:r>
              <a:rPr spc="-475" dirty="0"/>
              <a:t> </a:t>
            </a:r>
            <a:r>
              <a:rPr spc="-80" dirty="0"/>
              <a:t>wildca</a:t>
            </a:r>
            <a:r>
              <a:rPr spc="-365" dirty="0"/>
              <a:t>r</a:t>
            </a:r>
            <a:r>
              <a:rPr spc="175" dirty="0"/>
              <a:t>d</a:t>
            </a:r>
            <a:r>
              <a:rPr spc="-459" dirty="0"/>
              <a:t> </a:t>
            </a:r>
            <a:r>
              <a:rPr spc="-235" dirty="0"/>
              <a:t>s</a:t>
            </a:r>
            <a:r>
              <a:rPr spc="-155" dirty="0"/>
              <a:t>paringly  </a:t>
            </a:r>
            <a:r>
              <a:rPr spc="-135" dirty="0"/>
              <a:t>whe</a:t>
            </a:r>
            <a:r>
              <a:rPr spc="-10" dirty="0"/>
              <a:t>n</a:t>
            </a:r>
            <a:r>
              <a:rPr spc="-475" dirty="0"/>
              <a:t> </a:t>
            </a:r>
            <a:r>
              <a:rPr spc="-125" dirty="0"/>
              <a:t>wri</a:t>
            </a:r>
            <a:r>
              <a:rPr spc="-114" dirty="0"/>
              <a:t>t</a:t>
            </a:r>
            <a:r>
              <a:rPr spc="-135" dirty="0"/>
              <a:t>in</a:t>
            </a:r>
            <a:r>
              <a:rPr spc="-20" dirty="0"/>
              <a:t>g</a:t>
            </a:r>
            <a:r>
              <a:rPr spc="-455" dirty="0"/>
              <a:t> </a:t>
            </a:r>
            <a:r>
              <a:rPr spc="-180" dirty="0"/>
              <a:t>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9704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Explicitly</a:t>
            </a:r>
            <a:r>
              <a:rPr spc="-105" dirty="0"/>
              <a:t> </a:t>
            </a:r>
            <a:r>
              <a:rPr spc="5" dirty="0"/>
              <a:t>list</a:t>
            </a:r>
            <a:r>
              <a:rPr spc="-105" dirty="0"/>
              <a:t> </a:t>
            </a:r>
            <a:r>
              <a:rPr spc="50" dirty="0"/>
              <a:t>specific</a:t>
            </a:r>
            <a:r>
              <a:rPr spc="-105" dirty="0"/>
              <a:t> </a:t>
            </a:r>
            <a:r>
              <a:rPr spc="10" dirty="0"/>
              <a:t>columns</a:t>
            </a:r>
            <a:r>
              <a:rPr spc="-105" dirty="0"/>
              <a:t> </a:t>
            </a:r>
            <a:r>
              <a:rPr spc="85" dirty="0"/>
              <a:t>of</a:t>
            </a:r>
            <a:r>
              <a:rPr spc="-100" dirty="0"/>
              <a:t> </a:t>
            </a:r>
            <a:r>
              <a:rPr spc="-5" dirty="0"/>
              <a:t>interest</a:t>
            </a:r>
          </a:p>
          <a:p>
            <a:pPr marL="4297045">
              <a:lnSpc>
                <a:spcPct val="100000"/>
              </a:lnSpc>
              <a:spcBef>
                <a:spcPts val="1800"/>
              </a:spcBef>
            </a:pPr>
            <a:r>
              <a:rPr spc="-35" dirty="0"/>
              <a:t>Increases</a:t>
            </a:r>
            <a:r>
              <a:rPr spc="-150" dirty="0"/>
              <a:t> </a:t>
            </a:r>
            <a:r>
              <a:rPr spc="25" dirty="0"/>
              <a:t>readability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86385" y="3808503"/>
            <a:ext cx="5344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Makes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easier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troubleshoot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2054" y="2842287"/>
            <a:ext cx="1991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242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Explicit  </a:t>
            </a:r>
            <a:r>
              <a:rPr sz="36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36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6385" y="2916965"/>
            <a:ext cx="676529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EF5A28"/>
                </a:solidFill>
              </a:rPr>
              <a:t>List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each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column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10" dirty="0">
                <a:solidFill>
                  <a:srgbClr val="EF5A28"/>
                </a:solidFill>
              </a:rPr>
              <a:t>after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65" dirty="0">
                <a:solidFill>
                  <a:srgbClr val="EF5A28"/>
                </a:solidFill>
              </a:rPr>
              <a:t>SELECT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40" dirty="0">
                <a:solidFill>
                  <a:srgbClr val="EF5A28"/>
                </a:solidFill>
              </a:rPr>
              <a:t>keyword</a:t>
            </a:r>
            <a:endParaRPr sz="2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EF5A28"/>
                </a:solidFill>
              </a:rPr>
              <a:t>Separate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each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column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with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-35" dirty="0">
                <a:solidFill>
                  <a:srgbClr val="EF5A28"/>
                </a:solidFill>
              </a:rPr>
              <a:t>a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15" dirty="0">
                <a:solidFill>
                  <a:srgbClr val="EF5A28"/>
                </a:solidFill>
              </a:rPr>
              <a:t>comma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752004" y="2842287"/>
            <a:ext cx="23920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Specifying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715" algn="r">
              <a:lnSpc>
                <a:spcPct val="100000"/>
              </a:lnSpc>
            </a:pP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2024372"/>
            <a:ext cx="428625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EF5A28"/>
                </a:solidFill>
                <a:latin typeface="Arial MT"/>
                <a:cs typeface="Arial MT"/>
              </a:rPr>
              <a:t>SELECT</a:t>
            </a:r>
            <a:r>
              <a:rPr sz="2400" spc="-85" dirty="0">
                <a:solidFill>
                  <a:srgbClr val="EF5A2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first_name,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last_name</a:t>
            </a:r>
            <a:endParaRPr sz="2400">
              <a:latin typeface="Arial MT"/>
              <a:cs typeface="Arial MT"/>
            </a:endParaRPr>
          </a:p>
          <a:p>
            <a:pPr marL="18034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2A9FBB"/>
                </a:solidFill>
                <a:latin typeface="Arial MT"/>
                <a:cs typeface="Arial MT"/>
              </a:rPr>
              <a:t>FROM</a:t>
            </a:r>
            <a:r>
              <a:rPr sz="2400" spc="-55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person;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10873740" cy="232918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630"/>
              </a:spcBef>
            </a:pP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first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every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person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115" marR="3660140">
              <a:lnSpc>
                <a:spcPct val="163000"/>
              </a:lnSpc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SELECT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fields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interest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specifies</a:t>
            </a:r>
            <a:r>
              <a:rPr sz="24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where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records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stored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3115670"/>
            <a:ext cx="409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Selecting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specific</a:t>
            </a:r>
            <a:r>
              <a:rPr sz="2400" spc="-13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4944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Unique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41560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pc="-204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4800" spc="-32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pc="-10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tinc</a:t>
            </a:r>
            <a:r>
              <a:rPr sz="4800" spc="10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800" spc="-45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8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800" spc="-22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alues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613" y="519066"/>
            <a:ext cx="587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</a:rPr>
              <a:t>Identifying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Distinct</a:t>
            </a:r>
            <a:r>
              <a:rPr sz="3600" spc="-220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Values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23819" y="1426899"/>
            <a:ext cx="8198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8835" algn="l"/>
              </a:tabLst>
            </a:pPr>
            <a:r>
              <a:rPr sz="24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Roster	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Distinct</a:t>
            </a:r>
            <a:r>
              <a:rPr sz="24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2527" y="2893893"/>
            <a:ext cx="2031364" cy="3388995"/>
            <a:chOff x="2032527" y="2893893"/>
            <a:chExt cx="2031364" cy="3388995"/>
          </a:xfrm>
        </p:grpSpPr>
        <p:sp>
          <p:nvSpPr>
            <p:cNvPr id="5" name="object 5"/>
            <p:cNvSpPr/>
            <p:nvPr/>
          </p:nvSpPr>
          <p:spPr>
            <a:xfrm>
              <a:off x="2045220" y="2906598"/>
              <a:ext cx="2005964" cy="437515"/>
            </a:xfrm>
            <a:custGeom>
              <a:avLst/>
              <a:gdLst/>
              <a:ahLst/>
              <a:cxnLst/>
              <a:rect l="l" t="t" r="r" b="b"/>
              <a:pathLst>
                <a:path w="2005964" h="437514">
                  <a:moveTo>
                    <a:pt x="2005545" y="0"/>
                  </a:moveTo>
                  <a:lnTo>
                    <a:pt x="0" y="0"/>
                  </a:lnTo>
                  <a:lnTo>
                    <a:pt x="0" y="436930"/>
                  </a:lnTo>
                  <a:lnTo>
                    <a:pt x="2005545" y="43693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EF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5220" y="334352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5220" y="3709288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45220" y="407504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5220" y="4440808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45220" y="480656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2005545" y="365759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5220" y="517232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005545" y="365760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45220" y="5538089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2005545" y="365759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8D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45220" y="5903848"/>
              <a:ext cx="2005964" cy="365760"/>
            </a:xfrm>
            <a:custGeom>
              <a:avLst/>
              <a:gdLst/>
              <a:ahLst/>
              <a:cxnLst/>
              <a:rect l="l" t="t" r="r" b="b"/>
              <a:pathLst>
                <a:path w="2005964" h="365760">
                  <a:moveTo>
                    <a:pt x="2005545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2005545" y="365759"/>
                  </a:lnTo>
                  <a:lnTo>
                    <a:pt x="2005545" y="0"/>
                  </a:lnTo>
                  <a:close/>
                </a:path>
              </a:pathLst>
            </a:custGeom>
            <a:solidFill>
              <a:srgbClr val="FBE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8870" y="3324478"/>
              <a:ext cx="2018664" cy="2585720"/>
            </a:xfrm>
            <a:custGeom>
              <a:avLst/>
              <a:gdLst/>
              <a:ahLst/>
              <a:cxnLst/>
              <a:rect l="l" t="t" r="r" b="b"/>
              <a:pathLst>
                <a:path w="2018664" h="2585720">
                  <a:moveTo>
                    <a:pt x="2018245" y="2573020"/>
                  </a:moveTo>
                  <a:lnTo>
                    <a:pt x="0" y="2573020"/>
                  </a:lnTo>
                  <a:lnTo>
                    <a:pt x="0" y="2585720"/>
                  </a:lnTo>
                  <a:lnTo>
                    <a:pt x="2018245" y="2585720"/>
                  </a:lnTo>
                  <a:lnTo>
                    <a:pt x="2018245" y="2573020"/>
                  </a:lnTo>
                  <a:close/>
                </a:path>
                <a:path w="2018664" h="2585720">
                  <a:moveTo>
                    <a:pt x="2018245" y="2207260"/>
                  </a:moveTo>
                  <a:lnTo>
                    <a:pt x="0" y="2207260"/>
                  </a:lnTo>
                  <a:lnTo>
                    <a:pt x="0" y="2219960"/>
                  </a:lnTo>
                  <a:lnTo>
                    <a:pt x="2018245" y="2219960"/>
                  </a:lnTo>
                  <a:lnTo>
                    <a:pt x="2018245" y="2207260"/>
                  </a:lnTo>
                  <a:close/>
                </a:path>
                <a:path w="2018664" h="2585720">
                  <a:moveTo>
                    <a:pt x="2018245" y="1841500"/>
                  </a:moveTo>
                  <a:lnTo>
                    <a:pt x="0" y="1841500"/>
                  </a:lnTo>
                  <a:lnTo>
                    <a:pt x="0" y="1854200"/>
                  </a:lnTo>
                  <a:lnTo>
                    <a:pt x="2018245" y="1854200"/>
                  </a:lnTo>
                  <a:lnTo>
                    <a:pt x="2018245" y="1841500"/>
                  </a:lnTo>
                  <a:close/>
                </a:path>
                <a:path w="2018664" h="2585720">
                  <a:moveTo>
                    <a:pt x="2018245" y="1475740"/>
                  </a:moveTo>
                  <a:lnTo>
                    <a:pt x="0" y="1475740"/>
                  </a:lnTo>
                  <a:lnTo>
                    <a:pt x="0" y="1488440"/>
                  </a:lnTo>
                  <a:lnTo>
                    <a:pt x="2018245" y="1488440"/>
                  </a:lnTo>
                  <a:lnTo>
                    <a:pt x="2018245" y="1475740"/>
                  </a:lnTo>
                  <a:close/>
                </a:path>
                <a:path w="2018664" h="2585720">
                  <a:moveTo>
                    <a:pt x="2018245" y="1109980"/>
                  </a:moveTo>
                  <a:lnTo>
                    <a:pt x="0" y="1109980"/>
                  </a:lnTo>
                  <a:lnTo>
                    <a:pt x="0" y="1122680"/>
                  </a:lnTo>
                  <a:lnTo>
                    <a:pt x="2018245" y="1122680"/>
                  </a:lnTo>
                  <a:lnTo>
                    <a:pt x="2018245" y="1109980"/>
                  </a:lnTo>
                  <a:close/>
                </a:path>
                <a:path w="2018664" h="2585720">
                  <a:moveTo>
                    <a:pt x="2018245" y="744220"/>
                  </a:moveTo>
                  <a:lnTo>
                    <a:pt x="0" y="744220"/>
                  </a:lnTo>
                  <a:lnTo>
                    <a:pt x="0" y="756920"/>
                  </a:lnTo>
                  <a:lnTo>
                    <a:pt x="2018245" y="756920"/>
                  </a:lnTo>
                  <a:lnTo>
                    <a:pt x="2018245" y="744220"/>
                  </a:lnTo>
                  <a:close/>
                </a:path>
                <a:path w="2018664" h="2585720">
                  <a:moveTo>
                    <a:pt x="2018245" y="378460"/>
                  </a:moveTo>
                  <a:lnTo>
                    <a:pt x="0" y="378460"/>
                  </a:lnTo>
                  <a:lnTo>
                    <a:pt x="0" y="391160"/>
                  </a:lnTo>
                  <a:lnTo>
                    <a:pt x="2018245" y="391160"/>
                  </a:lnTo>
                  <a:lnTo>
                    <a:pt x="2018245" y="378460"/>
                  </a:lnTo>
                  <a:close/>
                </a:path>
                <a:path w="2018664" h="2585720">
                  <a:moveTo>
                    <a:pt x="201824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018245" y="38100"/>
                  </a:lnTo>
                  <a:lnTo>
                    <a:pt x="20182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45227" y="2900243"/>
              <a:ext cx="0" cy="3376295"/>
            </a:xfrm>
            <a:custGeom>
              <a:avLst/>
              <a:gdLst/>
              <a:ahLst/>
              <a:cxnLst/>
              <a:rect l="l" t="t" r="r" b="b"/>
              <a:pathLst>
                <a:path h="3376295">
                  <a:moveTo>
                    <a:pt x="0" y="0"/>
                  </a:moveTo>
                  <a:lnTo>
                    <a:pt x="0" y="33757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50769" y="2900243"/>
              <a:ext cx="0" cy="3376295"/>
            </a:xfrm>
            <a:custGeom>
              <a:avLst/>
              <a:gdLst/>
              <a:ahLst/>
              <a:cxnLst/>
              <a:rect l="l" t="t" r="r" b="b"/>
              <a:pathLst>
                <a:path h="3376295">
                  <a:moveTo>
                    <a:pt x="0" y="0"/>
                  </a:moveTo>
                  <a:lnTo>
                    <a:pt x="0" y="337571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38877" y="2906593"/>
              <a:ext cx="2018664" cy="0"/>
            </a:xfrm>
            <a:custGeom>
              <a:avLst/>
              <a:gdLst/>
              <a:ahLst/>
              <a:cxnLst/>
              <a:rect l="l" t="t" r="r" b="b"/>
              <a:pathLst>
                <a:path w="2018664">
                  <a:moveTo>
                    <a:pt x="0" y="0"/>
                  </a:moveTo>
                  <a:lnTo>
                    <a:pt x="2018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38877" y="6269609"/>
              <a:ext cx="2018664" cy="0"/>
            </a:xfrm>
            <a:custGeom>
              <a:avLst/>
              <a:gdLst/>
              <a:ahLst/>
              <a:cxnLst/>
              <a:rect l="l" t="t" r="r" b="b"/>
              <a:pathLst>
                <a:path w="2018664">
                  <a:moveTo>
                    <a:pt x="0" y="0"/>
                  </a:moveTo>
                  <a:lnTo>
                    <a:pt x="2018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49365" y="2930469"/>
            <a:ext cx="1306830" cy="3297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first_name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288290">
              <a:lnSpc>
                <a:spcPct val="133000"/>
              </a:lnSpc>
              <a:spcBef>
                <a:spcPts val="560"/>
              </a:spcBef>
            </a:pPr>
            <a:r>
              <a:rPr sz="1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Alec </a:t>
            </a:r>
            <a:r>
              <a:rPr sz="1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Amy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Amy </a:t>
            </a:r>
            <a:r>
              <a:rPr sz="1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Jason </a:t>
            </a:r>
            <a:r>
              <a:rPr sz="1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Katie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Katie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Katie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Shannon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134878" y="2900243"/>
          <a:ext cx="2005330" cy="3363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935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first_name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7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Alec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2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Amy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3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Jason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10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Katie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5" dirty="0">
                          <a:solidFill>
                            <a:srgbClr val="404040"/>
                          </a:solidFill>
                          <a:latin typeface="Verdana" panose="020B0604030504040204"/>
                          <a:cs typeface="Verdana" panose="020B0604030504040204"/>
                        </a:rPr>
                        <a:t>Shannon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918210" y="1993392"/>
            <a:ext cx="4259580" cy="70802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1775" marR="1920240" indent="-140970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students;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14209" y="1993392"/>
            <a:ext cx="4259580" cy="708025"/>
          </a:xfrm>
          <a:prstGeom prst="rect">
            <a:avLst/>
          </a:prstGeom>
          <a:solidFill>
            <a:srgbClr val="E4E4E4"/>
          </a:solidFill>
        </p:spPr>
        <p:txBody>
          <a:bodyPr vert="horz" wrap="square" lIns="0" tIns="38100" rIns="0" bIns="0" rtlCol="0">
            <a:spAutoFit/>
          </a:bodyPr>
          <a:lstStyle/>
          <a:p>
            <a:pPr marL="231775" marR="681355" indent="-141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SELECT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Arial MT"/>
                <a:cs typeface="Arial MT"/>
              </a:rPr>
              <a:t>DISTINCT</a:t>
            </a:r>
            <a:r>
              <a:rPr sz="2000" spc="-40" dirty="0">
                <a:solidFill>
                  <a:srgbClr val="2A9FB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first_name </a:t>
            </a:r>
            <a:r>
              <a:rPr sz="2000" spc="-5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students;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12620" y="3675888"/>
            <a:ext cx="6142990" cy="2232660"/>
            <a:chOff x="1912620" y="3675888"/>
            <a:chExt cx="6142990" cy="2232660"/>
          </a:xfrm>
        </p:grpSpPr>
        <p:sp>
          <p:nvSpPr>
            <p:cNvPr id="24" name="object 24"/>
            <p:cNvSpPr/>
            <p:nvPr/>
          </p:nvSpPr>
          <p:spPr>
            <a:xfrm>
              <a:off x="4191000" y="3940302"/>
              <a:ext cx="3792220" cy="0"/>
            </a:xfrm>
            <a:custGeom>
              <a:avLst/>
              <a:gdLst/>
              <a:ahLst/>
              <a:cxnLst/>
              <a:rect l="l" t="t" r="r" b="b"/>
              <a:pathLst>
                <a:path w="3792220">
                  <a:moveTo>
                    <a:pt x="0" y="0"/>
                  </a:moveTo>
                  <a:lnTo>
                    <a:pt x="3792042" y="0"/>
                  </a:lnTo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68564" y="3896864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27098" y="3690366"/>
              <a:ext cx="2264410" cy="740410"/>
            </a:xfrm>
            <a:custGeom>
              <a:avLst/>
              <a:gdLst/>
              <a:ahLst/>
              <a:cxnLst/>
              <a:rect l="l" t="t" r="r" b="b"/>
              <a:pathLst>
                <a:path w="2264410" h="740410">
                  <a:moveTo>
                    <a:pt x="0" y="0"/>
                  </a:moveTo>
                  <a:lnTo>
                    <a:pt x="2263902" y="0"/>
                  </a:lnTo>
                  <a:lnTo>
                    <a:pt x="2263902" y="739901"/>
                  </a:lnTo>
                  <a:lnTo>
                    <a:pt x="0" y="739901"/>
                  </a:lnTo>
                  <a:lnTo>
                    <a:pt x="0" y="0"/>
                  </a:lnTo>
                  <a:close/>
                </a:path>
              </a:pathLst>
            </a:custGeom>
            <a:ln w="28955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1000" y="4996434"/>
              <a:ext cx="3792220" cy="0"/>
            </a:xfrm>
            <a:custGeom>
              <a:avLst/>
              <a:gdLst/>
              <a:ahLst/>
              <a:cxnLst/>
              <a:rect l="l" t="t" r="r" b="b"/>
              <a:pathLst>
                <a:path w="3792220">
                  <a:moveTo>
                    <a:pt x="0" y="0"/>
                  </a:moveTo>
                  <a:lnTo>
                    <a:pt x="3792042" y="0"/>
                  </a:lnTo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68564" y="4952996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5">
                  <a:moveTo>
                    <a:pt x="0" y="0"/>
                  </a:moveTo>
                  <a:lnTo>
                    <a:pt x="0" y="86868"/>
                  </a:lnTo>
                  <a:lnTo>
                    <a:pt x="86868" y="43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27098" y="4805934"/>
              <a:ext cx="2264410" cy="1088390"/>
            </a:xfrm>
            <a:custGeom>
              <a:avLst/>
              <a:gdLst/>
              <a:ahLst/>
              <a:cxnLst/>
              <a:rect l="l" t="t" r="r" b="b"/>
              <a:pathLst>
                <a:path w="2264410" h="1088389">
                  <a:moveTo>
                    <a:pt x="0" y="0"/>
                  </a:moveTo>
                  <a:lnTo>
                    <a:pt x="2263902" y="0"/>
                  </a:lnTo>
                  <a:lnTo>
                    <a:pt x="2263902" y="1088136"/>
                  </a:lnTo>
                  <a:lnTo>
                    <a:pt x="0" y="1088136"/>
                  </a:lnTo>
                  <a:lnTo>
                    <a:pt x="0" y="0"/>
                  </a:lnTo>
                  <a:close/>
                </a:path>
              </a:pathLst>
            </a:custGeom>
            <a:ln w="28956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621" y="2818490"/>
            <a:ext cx="351662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distinct</a:t>
            </a:r>
            <a:r>
              <a:rPr sz="2400" spc="-13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 dirty="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Apply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alias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14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columns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521310"/>
            <a:ext cx="6250305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SELECT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101090">
              <a:lnSpc>
                <a:spcPct val="163000"/>
              </a:lnSpc>
            </a:pPr>
            <a:r>
              <a:rPr sz="2400" spc="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prescribes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table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use </a:t>
            </a:r>
            <a:r>
              <a:rPr sz="2400" spc="-8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DISTINCT</a:t>
            </a:r>
            <a:r>
              <a:rPr sz="2400" spc="-1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limits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unique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6374" y="1916483"/>
            <a:ext cx="218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/>
              <a:t>Sum</a:t>
            </a:r>
            <a:r>
              <a:rPr sz="3600" spc="-80" dirty="0"/>
              <a:t>m</a:t>
            </a:r>
            <a:r>
              <a:rPr sz="3600" spc="-105" dirty="0"/>
              <a:t>a</a:t>
            </a:r>
            <a:r>
              <a:rPr sz="3600" spc="-55" dirty="0"/>
              <a:t>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620" y="2224130"/>
            <a:ext cx="4093210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2400" spc="-15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Selecting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fields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interest </a:t>
            </a:r>
            <a:r>
              <a:rPr sz="2400" spc="-83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Retrieving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distinct </a:t>
            </a:r>
            <a:r>
              <a:rPr sz="2400" spc="-10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values </a:t>
            </a:r>
            <a:r>
              <a:rPr sz="2400" spc="-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Formatting</a:t>
            </a:r>
            <a:r>
              <a:rPr sz="2400" spc="-1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considerations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5422" y="1916483"/>
            <a:ext cx="214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/>
              <a:t>O</a:t>
            </a:r>
            <a:r>
              <a:rPr sz="3600" spc="-150" dirty="0"/>
              <a:t>v</a:t>
            </a:r>
            <a:r>
              <a:rPr sz="3600" spc="-50" dirty="0"/>
              <a:t>e</a:t>
            </a:r>
            <a:r>
              <a:rPr sz="3600" spc="-90" dirty="0"/>
              <a:t>rv</a:t>
            </a:r>
            <a:r>
              <a:rPr sz="3600" spc="-55" dirty="0"/>
              <a:t>i</a:t>
            </a:r>
            <a:r>
              <a:rPr sz="3600" spc="-140" dirty="0"/>
              <a:t>e</a:t>
            </a:r>
            <a:r>
              <a:rPr sz="3600" spc="150" dirty="0"/>
              <a:t>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389" y="2102311"/>
            <a:ext cx="2270428" cy="18901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2128" y="2224066"/>
            <a:ext cx="2142221" cy="1645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1690" y="2144588"/>
            <a:ext cx="2431708" cy="18038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00716" y="4469527"/>
            <a:ext cx="230759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5" dirty="0">
                <a:solidFill>
                  <a:srgbClr val="2A9FBB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065" marR="5080" indent="-1270" algn="ctr">
              <a:lnSpc>
                <a:spcPct val="100000"/>
              </a:lnSpc>
              <a:spcBef>
                <a:spcPts val="595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Airline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on-time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performance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9025" y="519066"/>
            <a:ext cx="7666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404040"/>
                </a:solidFill>
              </a:rPr>
              <a:t>How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80" dirty="0">
                <a:solidFill>
                  <a:srgbClr val="404040"/>
                </a:solidFill>
              </a:rPr>
              <a:t>Do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60" dirty="0">
                <a:solidFill>
                  <a:srgbClr val="404040"/>
                </a:solidFill>
              </a:rPr>
              <a:t>We</a:t>
            </a:r>
            <a:r>
              <a:rPr sz="3600" spc="-204" dirty="0">
                <a:solidFill>
                  <a:srgbClr val="404040"/>
                </a:solidFill>
              </a:rPr>
              <a:t> </a:t>
            </a:r>
            <a:r>
              <a:rPr sz="3600" spc="-60" dirty="0">
                <a:solidFill>
                  <a:srgbClr val="404040"/>
                </a:solidFill>
              </a:rPr>
              <a:t>Retrieve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-85" dirty="0">
                <a:solidFill>
                  <a:srgbClr val="404040"/>
                </a:solidFill>
              </a:rPr>
              <a:t>Information?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4644357" y="4469527"/>
            <a:ext cx="29210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30" dirty="0">
                <a:solidFill>
                  <a:srgbClr val="A62D5C"/>
                </a:solidFill>
                <a:latin typeface="Tahoma" panose="020B0604030504040204"/>
                <a:cs typeface="Tahoma" panose="020B0604030504040204"/>
              </a:rPr>
              <a:t>Query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algn="ctr">
              <a:lnSpc>
                <a:spcPct val="100000"/>
              </a:lnSpc>
              <a:spcBef>
                <a:spcPts val="595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retrieve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0006" y="4469274"/>
            <a:ext cx="290004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b="1" spc="-20" dirty="0">
                <a:solidFill>
                  <a:srgbClr val="9BC750"/>
                </a:solidFill>
                <a:latin typeface="Tahoma" panose="020B0604030504040204"/>
                <a:cs typeface="Tahoma" panose="020B0604030504040204"/>
              </a:rPr>
              <a:t>Results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595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What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flights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departed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certain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airport?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327" y="1828800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327" y="3258311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1965"/>
                </a:moveTo>
                <a:lnTo>
                  <a:pt x="79248" y="1251965"/>
                </a:lnTo>
                <a:lnTo>
                  <a:pt x="79248" y="0"/>
                </a:lnTo>
                <a:lnTo>
                  <a:pt x="0" y="0"/>
                </a:lnTo>
                <a:lnTo>
                  <a:pt x="0" y="12519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4687061"/>
            <a:ext cx="79375" cy="1252855"/>
          </a:xfrm>
          <a:custGeom>
            <a:avLst/>
            <a:gdLst/>
            <a:ahLst/>
            <a:cxnLst/>
            <a:rect l="l" t="t" r="r" b="b"/>
            <a:pathLst>
              <a:path w="79375" h="1252854">
                <a:moveTo>
                  <a:pt x="0" y="1252728"/>
                </a:moveTo>
                <a:lnTo>
                  <a:pt x="79248" y="1252728"/>
                </a:lnTo>
                <a:lnTo>
                  <a:pt x="79248" y="0"/>
                </a:lnTo>
                <a:lnTo>
                  <a:pt x="0" y="0"/>
                </a:lnTo>
                <a:lnTo>
                  <a:pt x="0" y="12527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95731" y="519066"/>
            <a:ext cx="551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404040"/>
                </a:solidFill>
              </a:rPr>
              <a:t>Formatting</a:t>
            </a:r>
            <a:r>
              <a:rPr sz="3600" spc="-225" dirty="0">
                <a:solidFill>
                  <a:srgbClr val="404040"/>
                </a:solidFill>
              </a:rPr>
              <a:t> </a:t>
            </a:r>
            <a:r>
              <a:rPr sz="3600" spc="95" dirty="0">
                <a:solidFill>
                  <a:srgbClr val="404040"/>
                </a:solidFill>
              </a:rPr>
              <a:t>SQL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35" dirty="0">
                <a:solidFill>
                  <a:srgbClr val="404040"/>
                </a:solidFill>
              </a:rPr>
              <a:t>Queries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804" y="1994916"/>
            <a:ext cx="882395" cy="8313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391578" y="2279815"/>
            <a:ext cx="40246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Strive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consistent</a:t>
            </a:r>
            <a:r>
              <a:rPr sz="20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formatting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804" y="3496817"/>
            <a:ext cx="882395" cy="6850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1578" y="3709112"/>
            <a:ext cx="30803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Emphasis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0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readability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105" y="4861342"/>
            <a:ext cx="845320" cy="8110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1578" y="5138410"/>
            <a:ext cx="4520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UPPERCASE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keywords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4"/>
            <a:ext cx="8186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Reserved</a:t>
            </a:r>
            <a:r>
              <a:rPr sz="2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words</a:t>
            </a:r>
            <a:r>
              <a:rPr sz="2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tell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SQL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something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11"/>
            <a:ext cx="2867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5" dirty="0">
                <a:solidFill>
                  <a:srgbClr val="9BC750"/>
                </a:solidFill>
                <a:latin typeface="Verdana" panose="020B0604030504040204"/>
                <a:cs typeface="Verdana" panose="020B0604030504040204"/>
              </a:rPr>
              <a:t>Keywords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5334" y="42710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5005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solidFill>
                  <a:srgbClr val="EF5A28"/>
                </a:solidFill>
              </a:rPr>
              <a:t>SELECT</a:t>
            </a:r>
            <a:r>
              <a:rPr sz="2400" spc="-1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allows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-45" dirty="0">
                <a:solidFill>
                  <a:srgbClr val="EF5A28"/>
                </a:solidFill>
              </a:rPr>
              <a:t>us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75" dirty="0">
                <a:solidFill>
                  <a:srgbClr val="EF5A28"/>
                </a:solidFill>
              </a:rPr>
              <a:t>to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retrieve</a:t>
            </a:r>
            <a:r>
              <a:rPr sz="2400" spc="-125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data</a:t>
            </a:r>
            <a:endParaRPr sz="2400"/>
          </a:p>
          <a:p>
            <a:pPr marL="3215005" marR="1203325">
              <a:lnSpc>
                <a:spcPct val="163000"/>
              </a:lnSpc>
            </a:pPr>
            <a:r>
              <a:rPr sz="2400" spc="20" dirty="0">
                <a:solidFill>
                  <a:srgbClr val="EF5A28"/>
                </a:solidFill>
              </a:rPr>
              <a:t>Select</a:t>
            </a:r>
            <a:r>
              <a:rPr sz="2400" spc="-120" dirty="0">
                <a:solidFill>
                  <a:srgbClr val="EF5A28"/>
                </a:solidFill>
              </a:rPr>
              <a:t> </a:t>
            </a:r>
            <a:r>
              <a:rPr sz="2400" spc="5" dirty="0">
                <a:solidFill>
                  <a:srgbClr val="EF5A28"/>
                </a:solidFill>
              </a:rPr>
              <a:t>the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20" dirty="0">
                <a:solidFill>
                  <a:srgbClr val="EF5A28"/>
                </a:solidFill>
              </a:rPr>
              <a:t>data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85" dirty="0">
                <a:solidFill>
                  <a:srgbClr val="EF5A28"/>
                </a:solidFill>
              </a:rPr>
              <a:t>of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dirty="0">
                <a:solidFill>
                  <a:srgbClr val="EF5A28"/>
                </a:solidFill>
              </a:rPr>
              <a:t>interest </a:t>
            </a:r>
            <a:r>
              <a:rPr sz="2400" spc="-830" dirty="0">
                <a:solidFill>
                  <a:srgbClr val="EF5A28"/>
                </a:solidFill>
              </a:rPr>
              <a:t> </a:t>
            </a:r>
            <a:r>
              <a:rPr sz="2400" spc="30" dirty="0">
                <a:solidFill>
                  <a:srgbClr val="EF5A28"/>
                </a:solidFill>
              </a:rPr>
              <a:t>Specify</a:t>
            </a:r>
            <a:r>
              <a:rPr sz="2400" spc="-114" dirty="0">
                <a:solidFill>
                  <a:srgbClr val="EF5A28"/>
                </a:solidFill>
              </a:rPr>
              <a:t> </a:t>
            </a:r>
            <a:r>
              <a:rPr sz="2400" spc="25" dirty="0">
                <a:solidFill>
                  <a:srgbClr val="EF5A28"/>
                </a:solidFill>
              </a:rPr>
              <a:t>fields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296072" y="3116607"/>
            <a:ext cx="1847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SELECT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8995" y="754380"/>
            <a:ext cx="197675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2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22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2+2;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66425" y="672845"/>
            <a:ext cx="4185920" cy="61468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6545" marR="5080" indent="-284480">
              <a:lnSpc>
                <a:spcPct val="76000"/>
              </a:lnSpc>
              <a:spcBef>
                <a:spcPts val="740"/>
              </a:spcBef>
            </a:pPr>
            <a:r>
              <a:rPr sz="1550" spc="-15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50" spc="-15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60" dirty="0">
                <a:solidFill>
                  <a:srgbClr val="404040"/>
                </a:solidFill>
              </a:rPr>
              <a:t>SELECT </a:t>
            </a:r>
            <a:r>
              <a:rPr sz="2200" spc="15" dirty="0">
                <a:solidFill>
                  <a:srgbClr val="404040"/>
                </a:solidFill>
              </a:rPr>
              <a:t>can </a:t>
            </a:r>
            <a:r>
              <a:rPr sz="2200" spc="20" dirty="0">
                <a:solidFill>
                  <a:srgbClr val="404040"/>
                </a:solidFill>
              </a:rPr>
              <a:t>perform </a:t>
            </a:r>
            <a:r>
              <a:rPr sz="2200" spc="25" dirty="0">
                <a:solidFill>
                  <a:srgbClr val="404040"/>
                </a:solidFill>
              </a:rPr>
              <a:t> </a:t>
            </a:r>
            <a:r>
              <a:rPr sz="2200" spc="15" dirty="0">
                <a:solidFill>
                  <a:srgbClr val="404040"/>
                </a:solidFill>
              </a:rPr>
              <a:t>calculations</a:t>
            </a:r>
            <a:r>
              <a:rPr sz="2200" spc="-135" dirty="0">
                <a:solidFill>
                  <a:srgbClr val="404040"/>
                </a:solidFill>
              </a:rPr>
              <a:t> </a:t>
            </a:r>
            <a:r>
              <a:rPr sz="2200" spc="30" dirty="0">
                <a:solidFill>
                  <a:srgbClr val="404040"/>
                </a:solidFill>
              </a:rPr>
              <a:t>without</a:t>
            </a:r>
            <a:r>
              <a:rPr sz="2200" spc="-125" dirty="0">
                <a:solidFill>
                  <a:srgbClr val="404040"/>
                </a:solidFill>
              </a:rPr>
              <a:t> </a:t>
            </a:r>
            <a:r>
              <a:rPr sz="2200" spc="-30" dirty="0">
                <a:solidFill>
                  <a:srgbClr val="404040"/>
                </a:solidFill>
              </a:rPr>
              <a:t>a</a:t>
            </a:r>
            <a:r>
              <a:rPr sz="2200" spc="-120" dirty="0">
                <a:solidFill>
                  <a:srgbClr val="404040"/>
                </a:solidFill>
              </a:rPr>
              <a:t> </a:t>
            </a:r>
            <a:r>
              <a:rPr sz="2200" spc="25" dirty="0">
                <a:solidFill>
                  <a:srgbClr val="404040"/>
                </a:solidFill>
              </a:rPr>
              <a:t>table</a:t>
            </a:r>
            <a:endParaRPr sz="2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7190" y="685800"/>
            <a:ext cx="11433810" cy="5078730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486"/>
                </a:lnTo>
                <a:lnTo>
                  <a:pt x="12192000" y="3888486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2444" y="3213092"/>
            <a:ext cx="3896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SELECT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*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tablename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3904707"/>
            <a:ext cx="5953125" cy="173482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600" spc="-2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Wildcard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630"/>
              </a:spcBef>
            </a:pP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asterisk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(*)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wildcard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111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columns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given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table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298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 MT</vt:lpstr>
      <vt:lpstr>Calibri</vt:lpstr>
      <vt:lpstr>Lucida Sans Unicode</vt:lpstr>
      <vt:lpstr>Tahoma</vt:lpstr>
      <vt:lpstr>Times New Roman</vt:lpstr>
      <vt:lpstr>Verdana</vt:lpstr>
      <vt:lpstr>Office Theme</vt:lpstr>
      <vt:lpstr>SELECTing Your Data</vt:lpstr>
      <vt:lpstr>Overview</vt:lpstr>
      <vt:lpstr>How Do We Retrieve Information?</vt:lpstr>
      <vt:lpstr>Formatting SQL Queries</vt:lpstr>
      <vt:lpstr>PowerPoint Presentation</vt:lpstr>
      <vt:lpstr>SELECT allows us to retrieve data Select the data of interest  Specify fields</vt:lpstr>
      <vt:lpstr>◀ SELECT can perform  calculations without a table</vt:lpstr>
      <vt:lpstr>PowerPoint Presentation</vt:lpstr>
      <vt:lpstr>SELECT * FROM tablename</vt:lpstr>
      <vt:lpstr>PowerPoint Presentation</vt:lpstr>
      <vt:lpstr>Use the wildcard sparingly  when writing queries</vt:lpstr>
      <vt:lpstr>Explicitly list specific columns of interest Increases readability</vt:lpstr>
      <vt:lpstr>List each column after the SELECT keyword Separate each column with a comma</vt:lpstr>
      <vt:lpstr>SELECT first_name, last_name FROM person;</vt:lpstr>
      <vt:lpstr>PowerPoint Presentation</vt:lpstr>
      <vt:lpstr>PowerPoint Presentation</vt:lpstr>
      <vt:lpstr>Identifying Distinct Values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SELECTing Your Data</dc:title>
  <dc:creator>Browning, Jason</dc:creator>
  <cp:lastModifiedBy>Admin</cp:lastModifiedBy>
  <cp:revision>6</cp:revision>
  <dcterms:created xsi:type="dcterms:W3CDTF">2022-02-17T17:15:00Z</dcterms:created>
  <dcterms:modified xsi:type="dcterms:W3CDTF">2023-10-02T08:05:28Z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2019-03-05T11:00:00Z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2022-02-17T11:00:00Z</vt:filetime>
  </property>
  <property fmtid="{D5CDD505-2E9C-101B-9397-08002B2CF9AE}" pid="5" name="ICV">
    <vt:lpwstr>4EB6068566284E9C8B18B46AA8F5C826</vt:lpwstr>
  </property>
  <property fmtid="{D5CDD505-2E9C-101B-9397-08002B2CF9AE}" pid="6" name="KSOProductBuildVer">
    <vt:lpwstr>1033-11.2.0.10463</vt:lpwstr>
  </property>
</Properties>
</file>