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503" y="1916187"/>
            <a:ext cx="8940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74" y="1916483"/>
            <a:ext cx="973925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8431" y="2035810"/>
            <a:ext cx="4918709" cy="278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97682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75" dirty="0">
                <a:solidFill>
                  <a:srgbClr val="161616"/>
                </a:solidFill>
              </a:rPr>
              <a:t>P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155" dirty="0">
                <a:solidFill>
                  <a:srgbClr val="161616"/>
                </a:solidFill>
              </a:rPr>
              <a:t>esent</a:t>
            </a:r>
            <a:r>
              <a:rPr sz="4500" spc="-140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40" dirty="0">
                <a:solidFill>
                  <a:srgbClr val="161616"/>
                </a:solidFill>
              </a:rPr>
              <a:t> </a:t>
            </a:r>
            <a:r>
              <a:rPr sz="4500" spc="-220" dirty="0">
                <a:solidFill>
                  <a:srgbClr val="161616"/>
                </a:solidFill>
              </a:rPr>
              <a:t>a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d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250" dirty="0">
                <a:solidFill>
                  <a:srgbClr val="161616"/>
                </a:solidFill>
              </a:rPr>
              <a:t>A</a:t>
            </a:r>
            <a:r>
              <a:rPr sz="4500" spc="65" dirty="0">
                <a:solidFill>
                  <a:srgbClr val="161616"/>
                </a:solidFill>
              </a:rPr>
              <a:t>gg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95" dirty="0">
                <a:solidFill>
                  <a:srgbClr val="161616"/>
                </a:solidFill>
              </a:rPr>
              <a:t>eg</a:t>
            </a:r>
            <a:r>
              <a:rPr sz="4500" spc="-12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2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40" dirty="0">
                <a:solidFill>
                  <a:srgbClr val="161616"/>
                </a:solidFill>
              </a:rPr>
              <a:t> </a:t>
            </a:r>
            <a:r>
              <a:rPr sz="4500" spc="-45" dirty="0">
                <a:solidFill>
                  <a:srgbClr val="161616"/>
                </a:solidFill>
              </a:rPr>
              <a:t>R</a:t>
            </a:r>
            <a:r>
              <a:rPr sz="4500" spc="-190" dirty="0">
                <a:solidFill>
                  <a:srgbClr val="161616"/>
                </a:solidFill>
              </a:rPr>
              <a:t>esu</a:t>
            </a:r>
            <a:r>
              <a:rPr sz="4500" spc="-155" dirty="0">
                <a:solidFill>
                  <a:srgbClr val="161616"/>
                </a:solidFill>
              </a:rPr>
              <a:t>l</a:t>
            </a:r>
            <a:r>
              <a:rPr sz="4500" spc="-145" dirty="0">
                <a:solidFill>
                  <a:srgbClr val="161616"/>
                </a:solidFill>
              </a:rPr>
              <a:t>ts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8731"/>
            <a:ext cx="260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ECT</a:t>
            </a:r>
            <a:r>
              <a:rPr sz="2400" spc="-185" dirty="0">
                <a:latin typeface="Arial MT"/>
                <a:cs typeface="Arial MT"/>
              </a:rPr>
              <a:t> </a:t>
            </a:r>
            <a:r>
              <a:rPr sz="2400" spc="-180" dirty="0">
                <a:solidFill>
                  <a:srgbClr val="EF5A28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EF5A28"/>
                </a:solidFill>
                <a:latin typeface="Arial MT"/>
                <a:cs typeface="Arial MT"/>
              </a:rPr>
              <a:t>VG</a:t>
            </a:r>
            <a:r>
              <a:rPr sz="2400" spc="-5" dirty="0">
                <a:latin typeface="Arial MT"/>
                <a:cs typeface="Arial MT"/>
              </a:rPr>
              <a:t>(age)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68" y="3213091"/>
            <a:ext cx="9418320" cy="242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person;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5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  <a:spcBef>
                <a:spcPts val="5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function,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above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average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17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15421" y="553811"/>
          <a:ext cx="4918710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/>
                <a:gridCol w="1633220"/>
                <a:gridCol w="1633219"/>
              </a:tblGrid>
              <a:tr h="3962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Eliza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Leslie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Matt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Susie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30322" y="2622063"/>
            <a:ext cx="168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Arial MT"/>
                <a:cs typeface="Arial MT"/>
              </a:rPr>
              <a:t>AS</a:t>
            </a:r>
            <a:r>
              <a:rPr sz="2400" spc="-95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Arial MT"/>
                <a:cs typeface="Arial MT"/>
              </a:rPr>
              <a:t>avg_age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7304" y="1877108"/>
            <a:ext cx="2452547" cy="23405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4053" y="1871561"/>
            <a:ext cx="2317347" cy="23493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138" y="2566073"/>
            <a:ext cx="2447889" cy="9619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7819" y="4545905"/>
            <a:ext cx="281305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4455" algn="just">
              <a:lnSpc>
                <a:spcPct val="100000"/>
              </a:lnSpc>
              <a:spcBef>
                <a:spcPts val="9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sophisticated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7157" y="519066"/>
            <a:ext cx="402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Analyzing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Groups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1991" y="4545905"/>
            <a:ext cx="2585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grade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2659" y="4545905"/>
            <a:ext cx="2935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95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groups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5" y="754380"/>
            <a:ext cx="336169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grade_lvl,</a:t>
            </a:r>
            <a:endParaRPr sz="2200">
              <a:latin typeface="Arial MT"/>
              <a:cs typeface="Arial MT"/>
            </a:endParaRPr>
          </a:p>
          <a:p>
            <a:pPr marL="167640" marR="5080" indent="373380">
              <a:lnSpc>
                <a:spcPts val="4440"/>
              </a:lnSpc>
              <a:spcBef>
                <a:spcPts val="450"/>
              </a:spcBef>
            </a:pPr>
            <a:r>
              <a:rPr sz="2200" spc="-165" dirty="0">
                <a:solidFill>
                  <a:srgbClr val="EF5A28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(age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g_age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1350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GROUP</a:t>
            </a:r>
            <a:r>
              <a:rPr sz="2200" spc="-7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BY</a:t>
            </a:r>
            <a:r>
              <a:rPr sz="2200" spc="-7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grade_lvl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753923"/>
            <a:ext cx="4257675" cy="104203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3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average</a:t>
            </a:r>
            <a:r>
              <a:rPr sz="22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3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2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grade</a:t>
            </a:r>
            <a:r>
              <a:rPr sz="22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level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74778" y="3218947"/>
          <a:ext cx="4918710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/>
                <a:gridCol w="1633220"/>
                <a:gridCol w="1633219"/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Eliza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Leslie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Matt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Susie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9470" y="3813307"/>
          <a:ext cx="3285490" cy="15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/>
                <a:gridCol w="163322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avg_age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380" y="176288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60384" y="1737233"/>
            <a:ext cx="142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Incorrect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17" y="2855916"/>
            <a:ext cx="362966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grade_lvl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endParaRPr sz="2000">
              <a:latin typeface="Arial MT"/>
              <a:cs typeface="Arial MT"/>
            </a:endParaRPr>
          </a:p>
          <a:p>
            <a:pPr marL="153670" marR="5080" indent="347980">
              <a:lnSpc>
                <a:spcPct val="165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age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mum_ag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 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7233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Correct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65" y="2855916"/>
            <a:ext cx="362966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grade_lvl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endParaRPr sz="2000">
              <a:latin typeface="Arial MT"/>
              <a:cs typeface="Arial MT"/>
            </a:endParaRPr>
          </a:p>
          <a:p>
            <a:pPr marL="153670" marR="5080" indent="347980">
              <a:lnSpc>
                <a:spcPct val="165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age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mum_ag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 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GROUP</a:t>
            </a:r>
            <a:r>
              <a:rPr sz="2000" spc="-5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BY</a:t>
            </a:r>
            <a:r>
              <a:rPr sz="2000" spc="-5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grade_lvl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811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Using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GROUP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190" dirty="0">
                <a:solidFill>
                  <a:srgbClr val="404040"/>
                </a:solidFill>
              </a:rPr>
              <a:t>BY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With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Aggregation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558" y="4895088"/>
            <a:ext cx="5256530" cy="14052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22580" marR="314325" indent="-1905" algn="ctr">
              <a:lnSpc>
                <a:spcPct val="100000"/>
              </a:lnSpc>
              <a:spcBef>
                <a:spcPts val="1850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non-aggregate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clause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represented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1" y="3115670"/>
            <a:ext cx="4403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Explore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1828800"/>
            <a:ext cx="4268470" cy="24301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WHERE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712" y="4545742"/>
            <a:ext cx="2207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rows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8540" y="4545742"/>
            <a:ext cx="3007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1829561"/>
            <a:ext cx="4265295" cy="24295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8071" y="519066"/>
            <a:ext cx="616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Filtering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Aggregate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Results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5" y="754380"/>
            <a:ext cx="336169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grade_lvl,</a:t>
            </a:r>
            <a:endParaRPr sz="2200">
              <a:latin typeface="Arial MT"/>
              <a:cs typeface="Arial MT"/>
            </a:endParaRPr>
          </a:p>
          <a:p>
            <a:pPr marL="167640" marR="5080" indent="373380">
              <a:lnSpc>
                <a:spcPts val="4440"/>
              </a:lnSpc>
              <a:spcBef>
                <a:spcPts val="450"/>
              </a:spcBef>
            </a:pPr>
            <a:r>
              <a:rPr sz="2200" spc="-165" dirty="0">
                <a:solidFill>
                  <a:srgbClr val="EF5A28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(age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g_age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135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grade_lvl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H</a:t>
            </a:r>
            <a:r>
              <a:rPr sz="2200" spc="-165" dirty="0">
                <a:solidFill>
                  <a:srgbClr val="9BC75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VING</a:t>
            </a:r>
            <a:r>
              <a:rPr sz="2200" spc="-14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spc="-16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G(age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19;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672845"/>
            <a:ext cx="4865370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sz="1550" spc="-155" dirty="0">
                <a:solidFill>
                  <a:srgbClr val="9BC75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5" dirty="0">
                <a:solidFill>
                  <a:srgbClr val="9BC75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HAVING</a:t>
            </a:r>
            <a:r>
              <a:rPr sz="22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clause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6545" marR="254000">
              <a:lnSpc>
                <a:spcPct val="76000"/>
              </a:lnSpc>
              <a:spcBef>
                <a:spcPts val="315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want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74778" y="3218947"/>
          <a:ext cx="4918710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/>
                <a:gridCol w="1633220"/>
                <a:gridCol w="1633219"/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Eliza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Leslie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Matt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Susie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9470" y="3813307"/>
          <a:ext cx="3285490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/>
                <a:gridCol w="163322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avg_age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1" y="3115670"/>
            <a:ext cx="460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HAVING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079350"/>
            <a:ext cx="643763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sorts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calculations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groups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HAVING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Sum</a:t>
            </a:r>
            <a:r>
              <a:rPr spc="-80" dirty="0"/>
              <a:t>m</a:t>
            </a:r>
            <a:r>
              <a:rPr spc="-105" dirty="0"/>
              <a:t>a</a:t>
            </a:r>
            <a:r>
              <a:rPr spc="-55" dirty="0"/>
              <a:t>ry</a:t>
            </a:r>
            <a:endParaRPr spc="-5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818490"/>
            <a:ext cx="50253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calculations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O</a:t>
            </a:r>
            <a:r>
              <a:rPr spc="-150" dirty="0"/>
              <a:t>v</a:t>
            </a:r>
            <a:r>
              <a:rPr spc="-50" dirty="0"/>
              <a:t>e</a:t>
            </a:r>
            <a:r>
              <a:rPr spc="-90" dirty="0"/>
              <a:t>rv</a:t>
            </a:r>
            <a:r>
              <a:rPr spc="-55" dirty="0"/>
              <a:t>i</a:t>
            </a:r>
            <a:r>
              <a:rPr spc="-140" dirty="0"/>
              <a:t>e</a:t>
            </a:r>
            <a:r>
              <a:rPr spc="150" dirty="0"/>
              <a:t>w</a:t>
            </a:r>
            <a:endParaRPr spc="1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3473" y="519066"/>
            <a:ext cx="4556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Querying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Residency</a:t>
            </a:r>
            <a:endParaRPr spc="-5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0300" y="2176462"/>
          <a:ext cx="527685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2628900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6373" y="2183129"/>
            <a:ext cx="464566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863600" marR="2252980" indent="-589280">
              <a:lnSpc>
                <a:spcPct val="163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name,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residency;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233299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  <a:p>
            <a:pPr marL="9017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latin typeface="Arial MT"/>
                <a:cs typeface="Arial MT"/>
              </a:rPr>
              <a:t>FROM residency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ORDER</a:t>
            </a:r>
            <a:r>
              <a:rPr sz="2200" spc="-5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BY</a:t>
            </a:r>
            <a:r>
              <a:rPr sz="2200" spc="-85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8431" y="2035810"/>
          <a:ext cx="4918709" cy="278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/>
                <a:gridCol w="244983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5344" y="3567239"/>
          <a:ext cx="4918710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/>
                <a:gridCol w="2449830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3128" y="2574163"/>
            <a:ext cx="4292600" cy="939800"/>
            <a:chOff x="1103128" y="2574163"/>
            <a:chExt cx="4292600" cy="939800"/>
          </a:xfrm>
        </p:grpSpPr>
        <p:sp>
          <p:nvSpPr>
            <p:cNvPr id="3" name="object 3"/>
            <p:cNvSpPr/>
            <p:nvPr/>
          </p:nvSpPr>
          <p:spPr>
            <a:xfrm>
              <a:off x="1115822" y="25868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381127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15822" y="30440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76327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38227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539876"/>
                  </a:moveTo>
                  <a:lnTo>
                    <a:pt x="0" y="927100"/>
                  </a:lnTo>
                </a:path>
                <a:path h="927100">
                  <a:moveTo>
                    <a:pt x="0" y="0"/>
                  </a:moveTo>
                  <a:lnTo>
                    <a:pt x="0" y="38747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6062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32873" y="3044063"/>
              <a:ext cx="1757045" cy="0"/>
            </a:xfrm>
            <a:custGeom>
              <a:avLst/>
              <a:gdLst/>
              <a:ahLst/>
              <a:cxnLst/>
              <a:rect l="l" t="t" r="r" b="b"/>
              <a:pathLst>
                <a:path w="1757045">
                  <a:moveTo>
                    <a:pt x="0" y="0"/>
                  </a:moveTo>
                  <a:lnTo>
                    <a:pt x="175650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15828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83028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09478" y="25868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09478" y="35012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15828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4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0627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260"/>
              </a:spcBef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5828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0627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260"/>
              </a:spcBef>
            </a:pP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2945" y="4469365"/>
            <a:ext cx="2400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3715">
              <a:lnSpc>
                <a:spcPct val="125000"/>
              </a:lnSpc>
              <a:spcBef>
                <a:spcPts val="100"/>
              </a:spcBef>
            </a:pPr>
            <a:r>
              <a:rPr sz="20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Ascending </a:t>
            </a: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largest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1084" y="5569861"/>
            <a:ext cx="1705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ASC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17317" y="4469365"/>
            <a:ext cx="24485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2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Descending </a:t>
            </a:r>
            <a:r>
              <a:rPr sz="20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Largest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0855" y="5569861"/>
            <a:ext cx="1902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SORT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DESC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89863" y="519066"/>
            <a:ext cx="492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Specifying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Sort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Order</a:t>
            </a:r>
            <a:endParaRPr spc="5" dirty="0">
              <a:solidFill>
                <a:srgbClr val="404040"/>
              </a:solidFill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95386" y="2574163"/>
            <a:ext cx="4292600" cy="939800"/>
            <a:chOff x="6795386" y="2574163"/>
            <a:chExt cx="4292600" cy="939800"/>
          </a:xfrm>
        </p:grpSpPr>
        <p:sp>
          <p:nvSpPr>
            <p:cNvPr id="22" name="object 22"/>
            <p:cNvSpPr/>
            <p:nvPr/>
          </p:nvSpPr>
          <p:spPr>
            <a:xfrm>
              <a:off x="6808089" y="25868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381127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08089" y="30440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76327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E8E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3048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01736" y="3044063"/>
              <a:ext cx="1756410" cy="0"/>
            </a:xfrm>
            <a:custGeom>
              <a:avLst/>
              <a:gdLst/>
              <a:ahLst/>
              <a:cxnLst/>
              <a:rect l="l" t="t" r="r" b="b"/>
              <a:pathLst>
                <a:path w="1756409">
                  <a:moveTo>
                    <a:pt x="0" y="0"/>
                  </a:moveTo>
                  <a:lnTo>
                    <a:pt x="175629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0808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07528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01736" y="25868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01736" y="35012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808086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52886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260"/>
              </a:spcBef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08086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52886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260"/>
              </a:spcBef>
            </a:pP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84882" y="2815569"/>
            <a:ext cx="1529080" cy="457200"/>
            <a:chOff x="2484882" y="2815569"/>
            <a:chExt cx="1529080" cy="457200"/>
          </a:xfrm>
        </p:grpSpPr>
        <p:sp>
          <p:nvSpPr>
            <p:cNvPr id="35" name="object 35"/>
            <p:cNvSpPr/>
            <p:nvPr/>
          </p:nvSpPr>
          <p:spPr>
            <a:xfrm>
              <a:off x="2484882" y="2967989"/>
              <a:ext cx="1148080" cy="152400"/>
            </a:xfrm>
            <a:custGeom>
              <a:avLst/>
              <a:gdLst/>
              <a:ahLst/>
              <a:cxnLst/>
              <a:rect l="l" t="t" r="r" b="b"/>
              <a:pathLst>
                <a:path w="1148079" h="152400">
                  <a:moveTo>
                    <a:pt x="0" y="152400"/>
                  </a:moveTo>
                  <a:lnTo>
                    <a:pt x="1147991" y="152400"/>
                  </a:lnTo>
                  <a:lnTo>
                    <a:pt x="11479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556664" y="2815569"/>
              <a:ext cx="457834" cy="457200"/>
            </a:xfrm>
            <a:custGeom>
              <a:avLst/>
              <a:gdLst/>
              <a:ahLst/>
              <a:cxnLst/>
              <a:rect l="l" t="t" r="r" b="b"/>
              <a:pathLst>
                <a:path w="457835" h="457200">
                  <a:moveTo>
                    <a:pt x="25" y="0"/>
                  </a:moveTo>
                  <a:lnTo>
                    <a:pt x="0" y="457200"/>
                  </a:lnTo>
                  <a:lnTo>
                    <a:pt x="457212" y="2286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8177023" y="2815610"/>
            <a:ext cx="1529080" cy="457200"/>
            <a:chOff x="8177023" y="2815610"/>
            <a:chExt cx="1529080" cy="457200"/>
          </a:xfrm>
        </p:grpSpPr>
        <p:sp>
          <p:nvSpPr>
            <p:cNvPr id="38" name="object 38"/>
            <p:cNvSpPr/>
            <p:nvPr/>
          </p:nvSpPr>
          <p:spPr>
            <a:xfrm>
              <a:off x="8558027" y="2967989"/>
              <a:ext cx="1148080" cy="152400"/>
            </a:xfrm>
            <a:custGeom>
              <a:avLst/>
              <a:gdLst/>
              <a:ahLst/>
              <a:cxnLst/>
              <a:rect l="l" t="t" r="r" b="b"/>
              <a:pathLst>
                <a:path w="1148079" h="152400">
                  <a:moveTo>
                    <a:pt x="0" y="152400"/>
                  </a:moveTo>
                  <a:lnTo>
                    <a:pt x="1147991" y="152400"/>
                  </a:lnTo>
                  <a:lnTo>
                    <a:pt x="11479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177023" y="2815610"/>
              <a:ext cx="457834" cy="457200"/>
            </a:xfrm>
            <a:custGeom>
              <a:avLst/>
              <a:gdLst/>
              <a:ahLst/>
              <a:cxnLst/>
              <a:rect l="l" t="t" r="r" b="b"/>
              <a:pathLst>
                <a:path w="457834" h="457200">
                  <a:moveTo>
                    <a:pt x="457212" y="0"/>
                  </a:moveTo>
                  <a:lnTo>
                    <a:pt x="0" y="228574"/>
                  </a:lnTo>
                  <a:lnTo>
                    <a:pt x="457187" y="457200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309562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  <a:p>
            <a:pPr marL="9017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residency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ORDER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state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8431" y="2035810"/>
          <a:ext cx="4918709" cy="278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/>
                <a:gridCol w="244983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5344" y="3567239"/>
          <a:ext cx="4629150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050"/>
                <a:gridCol w="2305050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343" y="754380"/>
            <a:ext cx="1961514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86" y="1881945"/>
            <a:ext cx="450786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residency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A9FBB"/>
                </a:solidFill>
                <a:latin typeface="Arial MT"/>
                <a:cs typeface="Arial MT"/>
              </a:rPr>
              <a:t>state</a:t>
            </a:r>
            <a:r>
              <a:rPr sz="2200" spc="-1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DESC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name</a:t>
            </a:r>
            <a:r>
              <a:rPr sz="2200" spc="-1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ASC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28431" y="2035810"/>
          <a:ext cx="4918709" cy="278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/>
                <a:gridCol w="244983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686294" y="3560889"/>
            <a:ext cx="4950460" cy="2799080"/>
            <a:chOff x="686294" y="3560889"/>
            <a:chExt cx="4950460" cy="2799080"/>
          </a:xfrm>
        </p:grpSpPr>
        <p:sp>
          <p:nvSpPr>
            <p:cNvPr id="9" name="object 9"/>
            <p:cNvSpPr/>
            <p:nvPr/>
          </p:nvSpPr>
          <p:spPr>
            <a:xfrm>
              <a:off x="711695" y="396982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4899177" y="0"/>
                  </a:moveTo>
                  <a:lnTo>
                    <a:pt x="2449588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2449588" y="396240"/>
                  </a:lnTo>
                  <a:lnTo>
                    <a:pt x="4899177" y="396240"/>
                  </a:lnTo>
                  <a:lnTo>
                    <a:pt x="4899177" y="13735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695" y="436606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2449588" y="0"/>
                  </a:moveTo>
                  <a:lnTo>
                    <a:pt x="0" y="0"/>
                  </a:lnTo>
                  <a:lnTo>
                    <a:pt x="0" y="122123"/>
                  </a:lnTo>
                  <a:lnTo>
                    <a:pt x="0" y="396240"/>
                  </a:lnTo>
                  <a:lnTo>
                    <a:pt x="2449588" y="396240"/>
                  </a:lnTo>
                  <a:lnTo>
                    <a:pt x="2449588" y="122123"/>
                  </a:lnTo>
                  <a:lnTo>
                    <a:pt x="2449588" y="0"/>
                  </a:lnTo>
                  <a:close/>
                </a:path>
                <a:path w="4899660" h="396239">
                  <a:moveTo>
                    <a:pt x="4899177" y="0"/>
                  </a:moveTo>
                  <a:lnTo>
                    <a:pt x="4536198" y="0"/>
                  </a:lnTo>
                  <a:lnTo>
                    <a:pt x="4536198" y="396240"/>
                  </a:lnTo>
                  <a:lnTo>
                    <a:pt x="4899177" y="39624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EEF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50998" y="4762309"/>
              <a:ext cx="2960370" cy="396240"/>
            </a:xfrm>
            <a:custGeom>
              <a:avLst/>
              <a:gdLst/>
              <a:ahLst/>
              <a:cxnLst/>
              <a:rect l="l" t="t" r="r" b="b"/>
              <a:pathLst>
                <a:path w="2960370" h="396239">
                  <a:moveTo>
                    <a:pt x="2444496" y="0"/>
                  </a:moveTo>
                  <a:lnTo>
                    <a:pt x="510286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510286" y="396240"/>
                  </a:lnTo>
                  <a:lnTo>
                    <a:pt x="2444496" y="396240"/>
                  </a:lnTo>
                  <a:lnTo>
                    <a:pt x="2444496" y="0"/>
                  </a:lnTo>
                  <a:close/>
                </a:path>
                <a:path w="2960370" h="396239">
                  <a:moveTo>
                    <a:pt x="2959874" y="0"/>
                  </a:moveTo>
                  <a:lnTo>
                    <a:pt x="2596896" y="0"/>
                  </a:lnTo>
                  <a:lnTo>
                    <a:pt x="2596896" y="396240"/>
                  </a:lnTo>
                  <a:lnTo>
                    <a:pt x="2959874" y="396240"/>
                  </a:lnTo>
                  <a:lnTo>
                    <a:pt x="2959874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1695" y="515854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1786902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786902" y="396240"/>
                  </a:lnTo>
                  <a:lnTo>
                    <a:pt x="1786902" y="0"/>
                  </a:lnTo>
                  <a:close/>
                </a:path>
                <a:path w="4899660" h="396239">
                  <a:moveTo>
                    <a:pt x="4383798" y="0"/>
                  </a:moveTo>
                  <a:lnTo>
                    <a:pt x="2449588" y="0"/>
                  </a:lnTo>
                  <a:lnTo>
                    <a:pt x="1939302" y="0"/>
                  </a:lnTo>
                  <a:lnTo>
                    <a:pt x="1939302" y="396240"/>
                  </a:lnTo>
                  <a:lnTo>
                    <a:pt x="2449588" y="396240"/>
                  </a:lnTo>
                  <a:lnTo>
                    <a:pt x="4383798" y="396240"/>
                  </a:lnTo>
                  <a:lnTo>
                    <a:pt x="4383798" y="0"/>
                  </a:lnTo>
                  <a:close/>
                </a:path>
                <a:path w="4899660" h="396239">
                  <a:moveTo>
                    <a:pt x="4899177" y="0"/>
                  </a:moveTo>
                  <a:lnTo>
                    <a:pt x="4536198" y="0"/>
                  </a:lnTo>
                  <a:lnTo>
                    <a:pt x="4536198" y="396240"/>
                  </a:lnTo>
                  <a:lnTo>
                    <a:pt x="4899177" y="39624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EEF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1695" y="5554789"/>
              <a:ext cx="4899660" cy="396875"/>
            </a:xfrm>
            <a:custGeom>
              <a:avLst/>
              <a:gdLst/>
              <a:ahLst/>
              <a:cxnLst/>
              <a:rect l="l" t="t" r="r" b="b"/>
              <a:pathLst>
                <a:path w="4899660" h="396875">
                  <a:moveTo>
                    <a:pt x="1786902" y="0"/>
                  </a:moveTo>
                  <a:lnTo>
                    <a:pt x="0" y="0"/>
                  </a:lnTo>
                  <a:lnTo>
                    <a:pt x="0" y="396252"/>
                  </a:lnTo>
                  <a:lnTo>
                    <a:pt x="1786902" y="396252"/>
                  </a:lnTo>
                  <a:lnTo>
                    <a:pt x="1786902" y="0"/>
                  </a:lnTo>
                  <a:close/>
                </a:path>
                <a:path w="4899660" h="396875">
                  <a:moveTo>
                    <a:pt x="4899177" y="0"/>
                  </a:moveTo>
                  <a:lnTo>
                    <a:pt x="2449588" y="0"/>
                  </a:lnTo>
                  <a:lnTo>
                    <a:pt x="1939302" y="0"/>
                  </a:lnTo>
                  <a:lnTo>
                    <a:pt x="1939302" y="396252"/>
                  </a:lnTo>
                  <a:lnTo>
                    <a:pt x="2449588" y="396252"/>
                  </a:lnTo>
                  <a:lnTo>
                    <a:pt x="4899177" y="396252"/>
                  </a:lnTo>
                  <a:lnTo>
                    <a:pt x="4899177" y="299999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1695" y="595102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4899177" y="0"/>
                  </a:moveTo>
                  <a:lnTo>
                    <a:pt x="2449588" y="0"/>
                  </a:lnTo>
                  <a:lnTo>
                    <a:pt x="0" y="0"/>
                  </a:lnTo>
                  <a:lnTo>
                    <a:pt x="0" y="284759"/>
                  </a:lnTo>
                  <a:lnTo>
                    <a:pt x="0" y="396240"/>
                  </a:lnTo>
                  <a:lnTo>
                    <a:pt x="2449588" y="396240"/>
                  </a:lnTo>
                  <a:lnTo>
                    <a:pt x="4899177" y="39624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EEF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1281" y="3567239"/>
              <a:ext cx="0" cy="2786380"/>
            </a:xfrm>
            <a:custGeom>
              <a:avLst/>
              <a:gdLst/>
              <a:ahLst/>
              <a:cxnLst/>
              <a:rect l="l" t="t" r="r" b="b"/>
              <a:pathLst>
                <a:path h="2786379">
                  <a:moveTo>
                    <a:pt x="0" y="0"/>
                  </a:moveTo>
                  <a:lnTo>
                    <a:pt x="0" y="2786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5344" y="3969829"/>
              <a:ext cx="4912360" cy="0"/>
            </a:xfrm>
            <a:custGeom>
              <a:avLst/>
              <a:gdLst/>
              <a:ahLst/>
              <a:cxnLst/>
              <a:rect l="l" t="t" r="r" b="b"/>
              <a:pathLst>
                <a:path w="4912360">
                  <a:moveTo>
                    <a:pt x="0" y="0"/>
                  </a:moveTo>
                  <a:lnTo>
                    <a:pt x="4911877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5344" y="4366069"/>
              <a:ext cx="4390390" cy="0"/>
            </a:xfrm>
            <a:custGeom>
              <a:avLst/>
              <a:gdLst/>
              <a:ahLst/>
              <a:cxnLst/>
              <a:rect l="l" t="t" r="r" b="b"/>
              <a:pathLst>
                <a:path w="4390390">
                  <a:moveTo>
                    <a:pt x="0" y="0"/>
                  </a:moveTo>
                  <a:lnTo>
                    <a:pt x="439014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5332" y="4359719"/>
              <a:ext cx="4912360" cy="408940"/>
            </a:xfrm>
            <a:custGeom>
              <a:avLst/>
              <a:gdLst/>
              <a:ahLst/>
              <a:cxnLst/>
              <a:rect l="l" t="t" r="r" b="b"/>
              <a:pathLst>
                <a:path w="4912360" h="408939">
                  <a:moveTo>
                    <a:pt x="1793265" y="396240"/>
                  </a:moveTo>
                  <a:lnTo>
                    <a:pt x="0" y="396240"/>
                  </a:lnTo>
                  <a:lnTo>
                    <a:pt x="0" y="408940"/>
                  </a:lnTo>
                  <a:lnTo>
                    <a:pt x="1793265" y="408940"/>
                  </a:lnTo>
                  <a:lnTo>
                    <a:pt x="1793265" y="396240"/>
                  </a:lnTo>
                  <a:close/>
                </a:path>
                <a:path w="4912360" h="408939">
                  <a:moveTo>
                    <a:pt x="4911877" y="0"/>
                  </a:moveTo>
                  <a:lnTo>
                    <a:pt x="4542561" y="0"/>
                  </a:lnTo>
                  <a:lnTo>
                    <a:pt x="4542561" y="12700"/>
                  </a:lnTo>
                  <a:lnTo>
                    <a:pt x="4911877" y="12700"/>
                  </a:lnTo>
                  <a:lnTo>
                    <a:pt x="4911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50997" y="4762309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>
                  <a:moveTo>
                    <a:pt x="0" y="0"/>
                  </a:moveTo>
                  <a:lnTo>
                    <a:pt x="244449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47893" y="4755959"/>
              <a:ext cx="369570" cy="12700"/>
            </a:xfrm>
            <a:custGeom>
              <a:avLst/>
              <a:gdLst/>
              <a:ahLst/>
              <a:cxnLst/>
              <a:rect l="l" t="t" r="r" b="b"/>
              <a:pathLst>
                <a:path w="369570" h="12700">
                  <a:moveTo>
                    <a:pt x="0" y="12700"/>
                  </a:moveTo>
                  <a:lnTo>
                    <a:pt x="369327" y="12700"/>
                  </a:lnTo>
                  <a:lnTo>
                    <a:pt x="36932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50997" y="5158549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>
                  <a:moveTo>
                    <a:pt x="0" y="0"/>
                  </a:moveTo>
                  <a:lnTo>
                    <a:pt x="244449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247893" y="5152199"/>
              <a:ext cx="369570" cy="12700"/>
            </a:xfrm>
            <a:custGeom>
              <a:avLst/>
              <a:gdLst/>
              <a:ahLst/>
              <a:cxnLst/>
              <a:rect l="l" t="t" r="r" b="b"/>
              <a:pathLst>
                <a:path w="369570" h="12700">
                  <a:moveTo>
                    <a:pt x="0" y="12700"/>
                  </a:moveTo>
                  <a:lnTo>
                    <a:pt x="369327" y="12700"/>
                  </a:lnTo>
                  <a:lnTo>
                    <a:pt x="36932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50997" y="5554789"/>
              <a:ext cx="2966720" cy="396240"/>
            </a:xfrm>
            <a:custGeom>
              <a:avLst/>
              <a:gdLst/>
              <a:ahLst/>
              <a:cxnLst/>
              <a:rect l="l" t="t" r="r" b="b"/>
              <a:pathLst>
                <a:path w="2966720" h="396239">
                  <a:moveTo>
                    <a:pt x="0" y="0"/>
                  </a:moveTo>
                  <a:lnTo>
                    <a:pt x="2444496" y="0"/>
                  </a:lnTo>
                </a:path>
                <a:path w="2966720" h="396239">
                  <a:moveTo>
                    <a:pt x="2596896" y="0"/>
                  </a:moveTo>
                  <a:lnTo>
                    <a:pt x="2966223" y="0"/>
                  </a:lnTo>
                </a:path>
                <a:path w="2966720" h="396239">
                  <a:moveTo>
                    <a:pt x="0" y="396240"/>
                  </a:moveTo>
                  <a:lnTo>
                    <a:pt x="2966223" y="3962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1694" y="3567239"/>
              <a:ext cx="0" cy="2786380"/>
            </a:xfrm>
            <a:custGeom>
              <a:avLst/>
              <a:gdLst/>
              <a:ahLst/>
              <a:cxnLst/>
              <a:rect l="l" t="t" r="r" b="b"/>
              <a:pathLst>
                <a:path h="2786379">
                  <a:moveTo>
                    <a:pt x="0" y="0"/>
                  </a:moveTo>
                  <a:lnTo>
                    <a:pt x="0" y="2786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10870" y="3567239"/>
              <a:ext cx="0" cy="2786380"/>
            </a:xfrm>
            <a:custGeom>
              <a:avLst/>
              <a:gdLst/>
              <a:ahLst/>
              <a:cxnLst/>
              <a:rect l="l" t="t" r="r" b="b"/>
              <a:pathLst>
                <a:path h="2786379">
                  <a:moveTo>
                    <a:pt x="0" y="0"/>
                  </a:moveTo>
                  <a:lnTo>
                    <a:pt x="0" y="2786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5344" y="3573589"/>
              <a:ext cx="4912360" cy="0"/>
            </a:xfrm>
            <a:custGeom>
              <a:avLst/>
              <a:gdLst/>
              <a:ahLst/>
              <a:cxnLst/>
              <a:rect l="l" t="t" r="r" b="b"/>
              <a:pathLst>
                <a:path w="4912360">
                  <a:moveTo>
                    <a:pt x="0" y="0"/>
                  </a:moveTo>
                  <a:lnTo>
                    <a:pt x="491187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5344" y="6347269"/>
              <a:ext cx="4912360" cy="0"/>
            </a:xfrm>
            <a:custGeom>
              <a:avLst/>
              <a:gdLst/>
              <a:ahLst/>
              <a:cxnLst/>
              <a:rect l="l" t="t" r="r" b="b"/>
              <a:pathLst>
                <a:path w="4912360">
                  <a:moveTo>
                    <a:pt x="0" y="0"/>
                  </a:moveTo>
                  <a:lnTo>
                    <a:pt x="491187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18044" y="3579939"/>
            <a:ext cx="2437130" cy="37084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30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7631" y="3579939"/>
            <a:ext cx="2437130" cy="37084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9209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044" y="3992942"/>
            <a:ext cx="2437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Justin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0097" y="3992942"/>
            <a:ext cx="12503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Wyoming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694" y="436606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Jim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7631" y="4372419"/>
            <a:ext cx="1927860" cy="383540"/>
          </a:xfrm>
          <a:prstGeom prst="rect">
            <a:avLst/>
          </a:prstGeom>
          <a:solidFill>
            <a:srgbClr val="EEF5E9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30"/>
              </a:spcBef>
            </a:pP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Texas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8044" y="4768659"/>
            <a:ext cx="1781175" cy="383540"/>
          </a:xfrm>
          <a:prstGeom prst="rect">
            <a:avLst/>
          </a:prstGeom>
          <a:solidFill>
            <a:srgbClr val="DEEBD0"/>
          </a:solidFill>
        </p:spPr>
        <p:txBody>
          <a:bodyPr vert="horz" wrap="square" lIns="0" tIns="29209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Sheila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61281" y="476230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Texas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1694" y="515854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1281" y="515854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Oregon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694" y="555478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Marsha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40097" y="5578347"/>
            <a:ext cx="989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1694" y="595102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Richard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61281" y="595102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Arizona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46219" y="4107179"/>
            <a:ext cx="3054350" cy="2129155"/>
            <a:chOff x="2346219" y="4107179"/>
            <a:chExt cx="3054350" cy="2129155"/>
          </a:xfrm>
        </p:grpSpPr>
        <p:sp>
          <p:nvSpPr>
            <p:cNvPr id="43" name="object 43"/>
            <p:cNvSpPr/>
            <p:nvPr/>
          </p:nvSpPr>
          <p:spPr>
            <a:xfrm>
              <a:off x="5095494" y="4107179"/>
              <a:ext cx="152400" cy="1748155"/>
            </a:xfrm>
            <a:custGeom>
              <a:avLst/>
              <a:gdLst/>
              <a:ahLst/>
              <a:cxnLst/>
              <a:rect l="l" t="t" r="r" b="b"/>
              <a:pathLst>
                <a:path w="152400" h="1748154">
                  <a:moveTo>
                    <a:pt x="0" y="1747608"/>
                  </a:moveTo>
                  <a:lnTo>
                    <a:pt x="152400" y="1747608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74760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43115" y="5778568"/>
              <a:ext cx="457200" cy="457834"/>
            </a:xfrm>
            <a:custGeom>
              <a:avLst/>
              <a:gdLst/>
              <a:ahLst/>
              <a:cxnLst/>
              <a:rect l="l" t="t" r="r" b="b"/>
              <a:pathLst>
                <a:path w="457200" h="457835">
                  <a:moveTo>
                    <a:pt x="457200" y="25"/>
                  </a:moveTo>
                  <a:lnTo>
                    <a:pt x="0" y="0"/>
                  </a:lnTo>
                  <a:lnTo>
                    <a:pt x="228574" y="457212"/>
                  </a:lnTo>
                  <a:lnTo>
                    <a:pt x="457200" y="25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498597" y="4488185"/>
              <a:ext cx="152400" cy="1748155"/>
            </a:xfrm>
            <a:custGeom>
              <a:avLst/>
              <a:gdLst/>
              <a:ahLst/>
              <a:cxnLst/>
              <a:rect l="l" t="t" r="r" b="b"/>
              <a:pathLst>
                <a:path w="152400" h="1748154">
                  <a:moveTo>
                    <a:pt x="0" y="1747596"/>
                  </a:moveTo>
                  <a:lnTo>
                    <a:pt x="152400" y="174759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74759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46219" y="4107182"/>
              <a:ext cx="457200" cy="457834"/>
            </a:xfrm>
            <a:custGeom>
              <a:avLst/>
              <a:gdLst/>
              <a:ahLst/>
              <a:cxnLst/>
              <a:rect l="l" t="t" r="r" b="b"/>
              <a:pathLst>
                <a:path w="457200" h="457835">
                  <a:moveTo>
                    <a:pt x="228574" y="0"/>
                  </a:moveTo>
                  <a:lnTo>
                    <a:pt x="0" y="457212"/>
                  </a:lnTo>
                  <a:lnTo>
                    <a:pt x="457200" y="457187"/>
                  </a:lnTo>
                  <a:lnTo>
                    <a:pt x="22857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343" y="754380"/>
            <a:ext cx="1961514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86" y="1881945"/>
            <a:ext cx="351282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residency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A9FBB"/>
                </a:solidFill>
                <a:latin typeface="Arial MT"/>
                <a:cs typeface="Arial MT"/>
              </a:rPr>
              <a:t>2</a:t>
            </a:r>
            <a:r>
              <a:rPr sz="2200" spc="-1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DESC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1</a:t>
            </a:r>
            <a:r>
              <a:rPr sz="2200" spc="-1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ASC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28431" y="2035810"/>
          <a:ext cx="4918709" cy="278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/>
                <a:gridCol w="244983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05344" y="3567239"/>
          <a:ext cx="4918710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/>
                <a:gridCol w="2449830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873" y="4052315"/>
            <a:ext cx="3429000" cy="164465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3985"/>
            <a:ext cx="3429000" cy="1644014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165" y="2173985"/>
            <a:ext cx="3429000" cy="1644014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373" y="2173985"/>
            <a:ext cx="3429000" cy="1644014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41095">
              <a:lnSpc>
                <a:spcPct val="100000"/>
              </a:lnSpc>
            </a:pP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63777" y="519066"/>
            <a:ext cx="477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Aggregate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Functions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2815</Words>
  <Application>WPS Presentation</Application>
  <PresentationFormat>On-screen Show (4:3)</PresentationFormat>
  <Paragraphs>597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Times New Roman</vt:lpstr>
      <vt:lpstr>Arial MT</vt:lpstr>
      <vt:lpstr>Lucida Sans Unicode</vt:lpstr>
      <vt:lpstr>Segoe UI</vt:lpstr>
      <vt:lpstr>Microsoft YaHei</vt:lpstr>
      <vt:lpstr>Arial Unicode MS</vt:lpstr>
      <vt:lpstr>Calibri</vt:lpstr>
      <vt:lpstr>Office Theme</vt:lpstr>
      <vt:lpstr>Presenting and Aggregating Results</vt:lpstr>
      <vt:lpstr>Overview</vt:lpstr>
      <vt:lpstr>Querying Residency</vt:lpstr>
      <vt:lpstr>FROM residency  ORDER BY name</vt:lpstr>
      <vt:lpstr>Specifying Sort Order</vt:lpstr>
      <vt:lpstr>FROM residency  ORDER BY state, name</vt:lpstr>
      <vt:lpstr>state</vt:lpstr>
      <vt:lpstr>state</vt:lpstr>
      <vt:lpstr>Aggregate Functions</vt:lpstr>
      <vt:lpstr>SELECT AVG(age)</vt:lpstr>
      <vt:lpstr>Analyzing Groups</vt:lpstr>
      <vt:lpstr>PowerPoint 演示文稿</vt:lpstr>
      <vt:lpstr>Using GROUP BY With Aggregation</vt:lpstr>
      <vt:lpstr>PowerPoint 演示文稿</vt:lpstr>
      <vt:lpstr>Filtering Aggregate Results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and Aggregating Results</dc:title>
  <dc:creator>Browning, Jason</dc:creator>
  <cp:lastModifiedBy>Steve Sam</cp:lastModifiedBy>
  <cp:revision>2</cp:revision>
  <dcterms:created xsi:type="dcterms:W3CDTF">2022-04-03T19:45:49Z</dcterms:created>
  <dcterms:modified xsi:type="dcterms:W3CDTF">2022-04-03T19:51:52Z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2022-02-17T05:30:00Z</vt:filetime>
  </property>
  <property fmtid="{D5CDD505-2E9C-101B-9397-08002B2CF9AE}" pid="5" name="ICV">
    <vt:lpwstr>3700A8CD823F43D19D58F380258E3809</vt:lpwstr>
  </property>
  <property fmtid="{D5CDD505-2E9C-101B-9397-08002B2CF9AE}" pid="6" name="KSOProductBuildVer">
    <vt:lpwstr>1033-11.2.0.11042</vt:lpwstr>
  </property>
</Properties>
</file>