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2199" y="446023"/>
            <a:ext cx="239960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7618"/>
            <a:ext cx="8072119" cy="445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postgresqltutorial.com/postgresql-getting-started/postgresql-sample-databa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cons-land.com/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5" y="1414780"/>
            <a:ext cx="5995035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360" marR="5080" indent="-709295">
              <a:lnSpc>
                <a:spcPct val="100000"/>
              </a:lnSpc>
              <a:spcBef>
                <a:spcPts val="105"/>
              </a:spcBef>
            </a:pPr>
            <a:r>
              <a:rPr sz="3200" spc="-250" dirty="0"/>
              <a:t>P</a:t>
            </a:r>
            <a:r>
              <a:rPr sz="3200" spc="-165" dirty="0"/>
              <a:t>ost</a:t>
            </a:r>
            <a:r>
              <a:rPr sz="3200" spc="-204" dirty="0"/>
              <a:t>g</a:t>
            </a:r>
            <a:r>
              <a:rPr sz="3200" spc="-180" dirty="0"/>
              <a:t>r</a:t>
            </a:r>
            <a:r>
              <a:rPr sz="3200" spc="-245" dirty="0"/>
              <a:t>e</a:t>
            </a:r>
            <a:r>
              <a:rPr sz="3200" spc="-270" dirty="0"/>
              <a:t>S</a:t>
            </a:r>
            <a:r>
              <a:rPr sz="3200" spc="-180" dirty="0"/>
              <a:t>Q</a:t>
            </a:r>
            <a:r>
              <a:rPr sz="3200" spc="-204" dirty="0"/>
              <a:t>L</a:t>
            </a:r>
            <a:r>
              <a:rPr sz="3200" spc="-330" dirty="0"/>
              <a:t>:</a:t>
            </a:r>
            <a:r>
              <a:rPr sz="3200" spc="-275" dirty="0"/>
              <a:t> </a:t>
            </a:r>
            <a:r>
              <a:rPr sz="3200" spc="-195" dirty="0"/>
              <a:t>D</a:t>
            </a:r>
            <a:r>
              <a:rPr sz="3200" spc="-204" dirty="0"/>
              <a:t>ata</a:t>
            </a:r>
            <a:r>
              <a:rPr sz="3200" spc="-315" dirty="0"/>
              <a:t> </a:t>
            </a:r>
            <a:r>
              <a:rPr sz="3200" spc="-180" dirty="0"/>
              <a:t>O</a:t>
            </a:r>
            <a:r>
              <a:rPr sz="3200" spc="-100" dirty="0"/>
              <a:t>p</a:t>
            </a:r>
            <a:r>
              <a:rPr sz="3200" spc="-220" dirty="0"/>
              <a:t>e</a:t>
            </a:r>
            <a:r>
              <a:rPr sz="3200" spc="-170" dirty="0"/>
              <a:t>r</a:t>
            </a:r>
            <a:r>
              <a:rPr sz="3200" spc="-180" dirty="0"/>
              <a:t>at</a:t>
            </a:r>
            <a:r>
              <a:rPr sz="3200" spc="-114" dirty="0"/>
              <a:t>i</a:t>
            </a:r>
            <a:r>
              <a:rPr sz="3200" spc="-150" dirty="0"/>
              <a:t>o</a:t>
            </a:r>
            <a:r>
              <a:rPr sz="3200" spc="-165" dirty="0"/>
              <a:t>n</a:t>
            </a:r>
            <a:r>
              <a:rPr sz="3200" spc="-185" dirty="0"/>
              <a:t>s  </a:t>
            </a:r>
            <a:r>
              <a:rPr lang="en-US" sz="3200" spc="-290" dirty="0"/>
              <a:t>INSERT</a:t>
            </a:r>
            <a:r>
              <a:rPr sz="3200" spc="-130" dirty="0"/>
              <a:t>,</a:t>
            </a:r>
            <a:r>
              <a:rPr sz="3200" spc="-300" dirty="0"/>
              <a:t> </a:t>
            </a:r>
            <a:r>
              <a:rPr sz="3200" spc="-185" dirty="0"/>
              <a:t>U</a:t>
            </a:r>
            <a:r>
              <a:rPr sz="3200" spc="-210" dirty="0"/>
              <a:t>P</a:t>
            </a:r>
            <a:r>
              <a:rPr sz="3200" spc="-235" dirty="0"/>
              <a:t>D</a:t>
            </a:r>
            <a:r>
              <a:rPr sz="3200" spc="-195" dirty="0"/>
              <a:t>AT</a:t>
            </a:r>
            <a:r>
              <a:rPr sz="3200" spc="-175" dirty="0"/>
              <a:t>E</a:t>
            </a:r>
            <a:r>
              <a:rPr sz="3200" spc="-170" dirty="0"/>
              <a:t>,</a:t>
            </a:r>
            <a:r>
              <a:rPr sz="3200" spc="-300" dirty="0"/>
              <a:t> </a:t>
            </a:r>
            <a:r>
              <a:rPr sz="3200" spc="-195" dirty="0"/>
              <a:t>D</a:t>
            </a:r>
            <a:r>
              <a:rPr sz="3200" spc="-254" dirty="0"/>
              <a:t>E</a:t>
            </a:r>
            <a:r>
              <a:rPr sz="3200" spc="-204" dirty="0"/>
              <a:t>L</a:t>
            </a:r>
            <a:r>
              <a:rPr sz="3200" spc="-254" dirty="0"/>
              <a:t>E</a:t>
            </a:r>
            <a:r>
              <a:rPr sz="3200" spc="-240" dirty="0"/>
              <a:t>TE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49428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Loading Sample Data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1590"/>
            <a:ext cx="7998460" cy="38874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380" dirty="0">
                <a:latin typeface="Tahoma" panose="020B0604030504040204"/>
                <a:cs typeface="Tahoma" panose="020B0604030504040204"/>
              </a:rPr>
              <a:t>Download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5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lang="en-US" sz="2400" b="1" spc="-190" dirty="0">
                <a:latin typeface="Tahoma" panose="020B0604030504040204"/>
                <a:cs typeface="Tahoma" panose="020B0604030504040204"/>
              </a:rPr>
              <a:t> pagilia from </a:t>
            </a:r>
            <a:r>
              <a:rPr lang="en-US" sz="2400" b="1" spc="-190" dirty="0">
                <a:latin typeface="Tahoma" panose="020B0604030504040204"/>
                <a:cs typeface="Tahoma" panose="020B0604030504040204"/>
                <a:hlinkClick r:id="rId1" action="ppaction://hlinkfile"/>
              </a:rPr>
              <a:t>https://www.postgresqltutorial.com/postgresql-getting-started/postgresql-sample-database/</a:t>
            </a:r>
            <a:endParaRPr lang="en-US" sz="2400" b="1" spc="-19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tart pgAdminIV</a:t>
            </a:r>
            <a:endParaRPr sz="2400" b="1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Tahoma" panose="020B0604030504040204"/>
                <a:cs typeface="Tahoma" panose="020B0604030504040204"/>
              </a:rPr>
              <a:t>In Command Prompt change to the bin directory where we have installed Postgres</a:t>
            </a:r>
            <a:r>
              <a:rPr lang="en-US" sz="2400" b="1" dirty="0">
                <a:latin typeface="Tahoma" panose="020B0604030504040204"/>
                <a:cs typeface="Tahoma" panose="020B0604030504040204"/>
              </a:rPr>
              <a:t>.</a:t>
            </a:r>
            <a:endParaRPr lang="en-US" sz="2400" b="1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CREATE DATABASE dvdrental in </a:t>
            </a:r>
            <a:r>
              <a:rPr sz="2400" b="1" dirty="0">
                <a:latin typeface="Tahoma" panose="020B0604030504040204"/>
                <a:cs typeface="Tahoma" panose="020B0604030504040204"/>
                <a:sym typeface="+mn-ea"/>
              </a:rPr>
              <a:t>pgAdmin</a:t>
            </a:r>
            <a:r>
              <a:rPr lang="en-US" sz="2400" b="1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400" b="1" dirty="0">
                <a:latin typeface="Tahoma" panose="020B0604030504040204"/>
                <a:cs typeface="Tahoma" panose="020B0604030504040204"/>
                <a:sym typeface="+mn-ea"/>
              </a:rPr>
              <a:t>IV</a:t>
            </a:r>
            <a:endParaRPr sz="2400" b="1" dirty="0">
              <a:latin typeface="Tahoma" panose="020B0604030504040204"/>
              <a:cs typeface="Tahoma" panose="020B060403050404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In cmd, execute pg_restore -U &lt;username&gt; -d dvdrental &lt;location of dvdrental.tar&gt;</a:t>
            </a:r>
            <a:endParaRPr lang="en-US" sz="2400" b="1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0"/>
            <a:ext cx="8543925" cy="7067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00355" y="5325110"/>
            <a:ext cx="251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Example: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26" y="446023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65" dirty="0"/>
              <a:t>T</a:t>
            </a:r>
            <a:r>
              <a:rPr spc="-170" dirty="0"/>
              <a:t>h</a:t>
            </a:r>
            <a:r>
              <a:rPr spc="-155" dirty="0"/>
              <a:t>is</a:t>
            </a:r>
            <a:r>
              <a:rPr spc="-275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35" dirty="0"/>
              <a:t>du</a:t>
            </a:r>
            <a:r>
              <a:rPr spc="-70" dirty="0"/>
              <a:t>l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1590"/>
            <a:ext cx="6965950" cy="14516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60" dirty="0">
                <a:latin typeface="Tahoma" panose="020B0604030504040204"/>
                <a:cs typeface="Tahoma" panose="020B0604030504040204"/>
                <a:sym typeface="+mn-ea"/>
              </a:rPr>
              <a:t>U</a:t>
            </a:r>
            <a:r>
              <a:rPr sz="2400" b="1" spc="-130" dirty="0">
                <a:latin typeface="Tahoma" panose="020B0604030504040204"/>
                <a:cs typeface="Tahoma" panose="020B0604030504040204"/>
                <a:sym typeface="+mn-ea"/>
              </a:rPr>
              <a:t>p</a:t>
            </a:r>
            <a:r>
              <a:rPr sz="2400" b="1" spc="-180" dirty="0">
                <a:latin typeface="Tahoma" panose="020B0604030504040204"/>
                <a:cs typeface="Tahoma" panose="020B0604030504040204"/>
                <a:sym typeface="+mn-ea"/>
              </a:rPr>
              <a:t>d</a:t>
            </a:r>
            <a:r>
              <a:rPr sz="2400" b="1" spc="-165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50" dirty="0">
                <a:latin typeface="Tahoma" panose="020B0604030504040204"/>
                <a:cs typeface="Tahoma" panose="020B0604030504040204"/>
                <a:sym typeface="+mn-ea"/>
              </a:rPr>
              <a:t>tin</a:t>
            </a:r>
            <a:r>
              <a:rPr sz="2400" b="1" spc="-135" dirty="0">
                <a:latin typeface="Tahoma" panose="020B0604030504040204"/>
                <a:cs typeface="Tahoma" panose="020B0604030504040204"/>
                <a:sym typeface="+mn-ea"/>
              </a:rPr>
              <a:t>g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 Data in </a:t>
            </a:r>
            <a:r>
              <a:rPr sz="2400" b="1" spc="-180" dirty="0">
                <a:latin typeface="Tahoma" panose="020B0604030504040204"/>
                <a:cs typeface="Tahoma" panose="020B0604030504040204"/>
                <a:sym typeface="+mn-ea"/>
              </a:rPr>
              <a:t>D</a:t>
            </a:r>
            <a:r>
              <a:rPr sz="2400" b="1" spc="-215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  <a:sym typeface="+mn-ea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  <a:sym typeface="+mn-ea"/>
              </a:rPr>
              <a:t>bl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ertin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Data into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el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etin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Data in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65" dirty="0"/>
              <a:t>u</a:t>
            </a:r>
            <a:r>
              <a:rPr spc="-95" dirty="0"/>
              <a:t>p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1843"/>
            <a:ext cx="4953000" cy="14522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4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38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330" dirty="0">
                <a:latin typeface="Tahoma" panose="020B0604030504040204"/>
                <a:cs typeface="Tahoma" panose="020B0604030504040204"/>
              </a:rPr>
              <a:t>–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r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k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330" dirty="0">
                <a:latin typeface="Tahoma" panose="020B0604030504040204"/>
                <a:cs typeface="Tahoma" panose="020B0604030504040204"/>
              </a:rPr>
              <a:t>–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0" dirty="0">
                <a:latin typeface="Tahoma" panose="020B0604030504040204"/>
                <a:cs typeface="Tahoma" panose="020B0604030504040204"/>
              </a:rPr>
              <a:t>J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2743200"/>
            <a:ext cx="3401567" cy="34015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3974084"/>
            <a:ext cx="99186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hu</a:t>
            </a:r>
            <a:r>
              <a:rPr sz="3200" spc="-190" dirty="0">
                <a:latin typeface="Trebuchet MS" panose="020B0603020202020204"/>
                <a:cs typeface="Trebuchet MS" panose="020B0603020202020204"/>
              </a:rPr>
              <a:t>l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0638" y="3896364"/>
            <a:ext cx="846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-18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3200" spc="-145" dirty="0"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2743200"/>
            <a:ext cx="3401567" cy="34015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511019"/>
            <a:ext cx="4116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Icon</a:t>
            </a:r>
            <a:r>
              <a:rPr sz="1800" spc="-14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Courtesy:</a:t>
            </a:r>
            <a:r>
              <a:rPr sz="1800" spc="-15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http://www.icons-land.com/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30" y="446023"/>
            <a:ext cx="166623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lang="en-US" spc="-235" dirty="0"/>
              <a:t>1</a:t>
            </a:r>
            <a:endParaRPr lang="en-US"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86647"/>
            <a:ext cx="7633970" cy="29914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240" dirty="0">
                <a:latin typeface="Tahoma" panose="020B0604030504040204"/>
                <a:cs typeface="Tahoma" panose="020B0604030504040204"/>
              </a:rPr>
              <a:t>Task: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756285" marR="96520" indent="-287020">
              <a:lnSpc>
                <a:spcPct val="11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11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hu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nd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 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new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ta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nto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200" spc="-35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7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6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9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ub</a:t>
            </a:r>
            <a:r>
              <a:rPr sz="2200" i="1" spc="-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2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250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sz="2200" i="1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-5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i="1" spc="-50" dirty="0">
                <a:latin typeface="Trebuchet MS" panose="020B0603020202020204"/>
                <a:cs typeface="Trebuchet MS" panose="020B0603020202020204"/>
              </a:rPr>
              <a:t>ob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27050" marR="5080">
              <a:lnSpc>
                <a:spcPct val="110000"/>
              </a:lnSpc>
              <a:spcBef>
                <a:spcPts val="52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2: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new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nto</a:t>
            </a:r>
            <a:r>
              <a:rPr sz="22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wi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th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i="1" spc="-3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i="1" spc="-1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i="1" spc="-204" dirty="0">
                <a:latin typeface="Trebuchet MS" panose="020B0603020202020204"/>
                <a:cs typeface="Trebuchet MS" panose="020B0603020202020204"/>
              </a:rPr>
              <a:t>rt  </a:t>
            </a:r>
            <a:r>
              <a:rPr sz="2200" i="1" spc="-75" dirty="0">
                <a:latin typeface="Trebuchet MS" panose="020B0603020202020204"/>
                <a:cs typeface="Trebuchet MS" panose="020B0603020202020204"/>
              </a:rPr>
              <a:t>Johnson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30" y="446023"/>
            <a:ext cx="166623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lang="en-US" spc="-235" dirty="0"/>
              <a:t>2</a:t>
            </a:r>
            <a:endParaRPr lang="en-US"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86647"/>
            <a:ext cx="7626350" cy="2186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240" dirty="0">
                <a:latin typeface="Tahoma" panose="020B0604030504040204"/>
                <a:cs typeface="Tahoma" panose="020B0604030504040204"/>
              </a:rPr>
              <a:t>Task: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756285" marR="5080" indent="-287020">
              <a:lnSpc>
                <a:spcPct val="11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11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Rahul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asks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Mike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delete</a:t>
            </a:r>
            <a:r>
              <a:rPr sz="2200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rows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6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abl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200" spc="-35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ete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ws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wher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i="1" spc="-3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i="1" spc="-1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i="1" spc="-235" dirty="0">
                <a:latin typeface="Trebuchet MS" panose="020B0603020202020204"/>
                <a:cs typeface="Trebuchet MS" panose="020B0603020202020204"/>
              </a:rPr>
              <a:t>rt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7618"/>
            <a:ext cx="5231765" cy="1685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lvl="1" indent="0">
              <a:lnSpc>
                <a:spcPct val="100000"/>
              </a:lnSpc>
              <a:spcBef>
                <a:spcPts val="30"/>
              </a:spcBef>
              <a:buFont typeface="Wingdings" panose="05000000000000000000"/>
              <a:buNone/>
            </a:pP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285" dirty="0">
                <a:latin typeface="Tahoma" panose="020B0604030504040204"/>
                <a:cs typeface="Tahoma" panose="020B0604030504040204"/>
              </a:rPr>
              <a:t>We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ca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se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lang="en-US" sz="2400" b="1" spc="-530" dirty="0">
                <a:latin typeface="Tahoma" panose="020B0604030504040204"/>
                <a:cs typeface="Tahoma" panose="020B0604030504040204"/>
              </a:rPr>
              <a:t>V     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en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er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te  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v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5" dirty="0">
                <a:latin typeface="Tahoma" panose="020B0604030504040204"/>
                <a:cs typeface="Tahoma" panose="020B0604030504040204"/>
              </a:rPr>
              <a:t>ri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,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8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38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,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DA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75" dirty="0">
                <a:latin typeface="Tahoma" panose="020B0604030504040204"/>
                <a:cs typeface="Tahoma" panose="020B0604030504040204"/>
              </a:rPr>
              <a:t>d 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EL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ETE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240" dirty="0">
                <a:latin typeface="Tahoma" panose="020B0604030504040204"/>
                <a:cs typeface="Tahoma" panose="020B0604030504040204"/>
              </a:rPr>
              <a:t>statements</a:t>
            </a:r>
            <a:r>
              <a:rPr lang="en-US" sz="2400" b="1" spc="-135" dirty="0">
                <a:latin typeface="Tahoma" panose="020B0604030504040204"/>
                <a:cs typeface="Tahoma" panose="020B0604030504040204"/>
              </a:rPr>
              <a:t>.</a:t>
            </a:r>
            <a:endParaRPr lang="en-US" sz="2400" b="1" spc="-135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06993" y="1458160"/>
            <a:ext cx="2931929" cy="48178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Presentation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Tahoma</vt:lpstr>
      <vt:lpstr>Wingdings</vt:lpstr>
      <vt:lpstr>Trebuchet MS</vt:lpstr>
      <vt:lpstr>Times New Roman</vt:lpstr>
      <vt:lpstr>Calibri</vt:lpstr>
      <vt:lpstr>Microsoft YaHei</vt:lpstr>
      <vt:lpstr>Arial Unicode MS</vt:lpstr>
      <vt:lpstr>Office Theme</vt:lpstr>
      <vt:lpstr>PostgreSQL: Data Operations  INSERT, UPDATE, DELETE</vt:lpstr>
      <vt:lpstr>Loading Sample Data</vt:lpstr>
      <vt:lpstr>In This Module</vt:lpstr>
      <vt:lpstr>Scenario Setup</vt:lpstr>
      <vt:lpstr>Scenario 1</vt:lpstr>
      <vt:lpstr>Scenario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PostgreSQL: Data Operations  INSERT, UPDATE, DELETE</dc:title>
  <dc:creator>Pinal</dc:creator>
  <cp:lastModifiedBy>Steve Sam</cp:lastModifiedBy>
  <cp:revision>8</cp:revision>
  <dcterms:created xsi:type="dcterms:W3CDTF">2022-04-04T15:56:00Z</dcterms:created>
  <dcterms:modified xsi:type="dcterms:W3CDTF">2022-04-04T17:19:13Z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2015-01-08T11:00:00Z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2022-04-04T11:00:00Z</vt:filetime>
  </property>
  <property fmtid="{D5CDD505-2E9C-101B-9397-08002B2CF9AE}" pid="5" name="ICV">
    <vt:lpwstr>F6C18960AF8D43E1902232D904BAE50B</vt:lpwstr>
  </property>
  <property fmtid="{D5CDD505-2E9C-101B-9397-08002B2CF9AE}" pid="6" name="KSOProductBuildVer">
    <vt:lpwstr>1033-11.2.0.11042</vt:lpwstr>
  </property>
</Properties>
</file>