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2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08697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0" dirty="0"/>
              <a:t>Connecting</a:t>
            </a:r>
            <a:r>
              <a:rPr sz="6800" spc="-165" dirty="0"/>
              <a:t> </a:t>
            </a:r>
            <a:r>
              <a:rPr sz="6800" spc="265" dirty="0"/>
              <a:t>to</a:t>
            </a:r>
            <a:r>
              <a:rPr sz="6800" spc="-165" dirty="0"/>
              <a:t> </a:t>
            </a:r>
            <a:r>
              <a:rPr sz="6800" spc="-210" dirty="0"/>
              <a:t>a</a:t>
            </a:r>
            <a:r>
              <a:rPr sz="6800" spc="-165" dirty="0"/>
              <a:t> </a:t>
            </a:r>
            <a:r>
              <a:rPr sz="6800" spc="-75" dirty="0"/>
              <a:t>Database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967" y="754380"/>
            <a:ext cx="5834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60" dirty="0"/>
              <a:t> </a:t>
            </a:r>
            <a:r>
              <a:rPr spc="8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298" y="6004052"/>
            <a:ext cx="1264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java </a:t>
            </a:r>
            <a:r>
              <a:rPr sz="3600" dirty="0">
                <a:solidFill>
                  <a:srgbClr val="171717"/>
                </a:solidFill>
                <a:latin typeface="Arial MT"/>
                <a:cs typeface="Arial MT"/>
              </a:rPr>
              <a:t>-cp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.:mysql-connector-java-8.0.23.jar</a:t>
            </a:r>
            <a:r>
              <a:rPr sz="36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com.app.Application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5217" y="4248150"/>
            <a:ext cx="8708390" cy="2621280"/>
            <a:chOff x="3215217" y="4248150"/>
            <a:chExt cx="8708390" cy="2621280"/>
          </a:xfrm>
        </p:grpSpPr>
        <p:sp>
          <p:nvSpPr>
            <p:cNvPr id="5" name="object 5"/>
            <p:cNvSpPr/>
            <p:nvPr/>
          </p:nvSpPr>
          <p:spPr>
            <a:xfrm>
              <a:off x="3234267" y="5727032"/>
              <a:ext cx="8670290" cy="1123315"/>
            </a:xfrm>
            <a:custGeom>
              <a:avLst/>
              <a:gdLst/>
              <a:ahLst/>
              <a:cxnLst/>
              <a:rect l="l" t="t" r="r" b="b"/>
              <a:pathLst>
                <a:path w="8670290" h="1123315">
                  <a:moveTo>
                    <a:pt x="0" y="0"/>
                  </a:moveTo>
                  <a:lnTo>
                    <a:pt x="8669865" y="0"/>
                  </a:lnTo>
                  <a:lnTo>
                    <a:pt x="8669865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9199" y="4267200"/>
              <a:ext cx="1024890" cy="1459865"/>
            </a:xfrm>
            <a:custGeom>
              <a:avLst/>
              <a:gdLst/>
              <a:ahLst/>
              <a:cxnLst/>
              <a:rect l="l" t="t" r="r" b="b"/>
              <a:pathLst>
                <a:path w="1024890" h="1459864">
                  <a:moveTo>
                    <a:pt x="102446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83298" y="3423411"/>
            <a:ext cx="5589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Jar</a:t>
            </a:r>
            <a:r>
              <a:rPr sz="4000" spc="-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file</a:t>
            </a:r>
            <a:r>
              <a:rPr sz="4000" spc="-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containing</a:t>
            </a:r>
            <a:r>
              <a:rPr sz="40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4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0367" y="3810508"/>
            <a:ext cx="1048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71717"/>
                </a:solidFill>
                <a:latin typeface="Arial MT"/>
                <a:cs typeface="Arial MT"/>
              </a:rPr>
              <a:t>com.mysql.cj.jdbc.ConnectionImpl@2ea41516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Notice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prints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driver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class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8211" y="4281932"/>
            <a:ext cx="395033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45210">
              <a:lnSpc>
                <a:spcPct val="100000"/>
              </a:lnSpc>
              <a:spcBef>
                <a:spcPts val="75"/>
              </a:spcBef>
            </a:pPr>
            <a:r>
              <a:rPr sz="5400" spc="-25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400" spc="-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3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2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  </a:t>
            </a:r>
            <a:r>
              <a:rPr sz="5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5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542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native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72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Must</a:t>
            </a:r>
            <a:r>
              <a:rPr spc="-70" dirty="0"/>
              <a:t> </a:t>
            </a:r>
            <a:r>
              <a:rPr spc="65" dirty="0"/>
              <a:t>be</a:t>
            </a:r>
            <a:r>
              <a:rPr spc="-60" dirty="0"/>
              <a:t> </a:t>
            </a:r>
            <a:r>
              <a:rPr spc="-25" dirty="0"/>
              <a:t>closed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50" dirty="0"/>
              <a:t>after</a:t>
            </a:r>
            <a:r>
              <a:rPr spc="-60" dirty="0"/>
              <a:t> </a:t>
            </a:r>
            <a:r>
              <a:rPr spc="-50" dirty="0"/>
              <a:t>use</a:t>
            </a:r>
          </a:p>
          <a:p>
            <a:pPr marL="6097270">
              <a:lnSpc>
                <a:spcPct val="100000"/>
              </a:lnSpc>
              <a:spcBef>
                <a:spcPts val="273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'try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resources'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25" dirty="0"/>
              <a:t>connection</a:t>
            </a:r>
          </a:p>
          <a:p>
            <a:pPr marL="6094095" marR="536575" indent="3175">
              <a:lnSpc>
                <a:spcPct val="101000"/>
              </a:lnSpc>
              <a:spcBef>
                <a:spcPts val="2685"/>
              </a:spcBef>
            </a:pPr>
            <a:r>
              <a:rPr spc="-95" dirty="0"/>
              <a:t>This</a:t>
            </a:r>
            <a:r>
              <a:rPr spc="-65" dirty="0"/>
              <a:t> </a:t>
            </a:r>
            <a:r>
              <a:rPr spc="-40" dirty="0"/>
              <a:t>will</a:t>
            </a:r>
            <a:r>
              <a:rPr spc="-55" dirty="0"/>
              <a:t> </a:t>
            </a:r>
            <a:r>
              <a:rPr spc="-95" dirty="0"/>
              <a:t>also</a:t>
            </a:r>
            <a:r>
              <a:rPr spc="-65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40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5" dirty="0"/>
              <a:t>result</a:t>
            </a:r>
            <a:r>
              <a:rPr spc="-70" dirty="0"/>
              <a:t> </a:t>
            </a:r>
            <a:r>
              <a:rPr spc="25" dirty="0"/>
              <a:t>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4286" y="629412"/>
            <a:ext cx="8098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200" dirty="0"/>
              <a:t>Try</a:t>
            </a:r>
            <a:r>
              <a:rPr spc="-130" dirty="0"/>
              <a:t> </a:t>
            </a:r>
            <a:r>
              <a:rPr spc="75" dirty="0"/>
              <a:t>With</a:t>
            </a:r>
            <a:r>
              <a:rPr spc="-140" dirty="0"/>
              <a:t> </a:t>
            </a:r>
            <a:r>
              <a:rPr spc="-55" dirty="0"/>
              <a:t>Resources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134107"/>
            <a:ext cx="9406255" cy="738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static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void main(String[]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args) throws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SQLException {</a:t>
            </a:r>
            <a:endParaRPr sz="2800">
              <a:latin typeface="Arial MT"/>
              <a:cs typeface="Arial MT"/>
            </a:endParaRPr>
          </a:p>
          <a:p>
            <a:pPr marL="1980565" marR="443865" indent="-1574800">
              <a:lnSpc>
                <a:spcPct val="179000"/>
              </a:lnSpc>
              <a:spcBef>
                <a:spcPts val="9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try (Connection conn = </a:t>
            </a:r>
            <a:r>
              <a:rPr sz="2800" spc="-5" dirty="0">
                <a:solidFill>
                  <a:srgbClr val="F15B2A"/>
                </a:solidFill>
                <a:latin typeface="Arial MT"/>
                <a:cs typeface="Arial MT"/>
              </a:rPr>
              <a:t>DriverManager.getConnection( </a:t>
            </a:r>
            <a:r>
              <a:rPr sz="2800" spc="-76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"jdbc:mysql://localhost:3306/loboticket"))</a:t>
            </a:r>
            <a:r>
              <a:rPr sz="2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PreparedStatement stmt = conn.prepareStatement("");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stmt.executeQuery();</a:t>
            </a:r>
            <a:endParaRPr sz="2800">
              <a:latin typeface="Arial MT"/>
              <a:cs typeface="Arial MT"/>
            </a:endParaRPr>
          </a:p>
          <a:p>
            <a:pPr marL="1193165" marR="1753870" indent="-393700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 { 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ys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em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ou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pr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n(r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ge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tSt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ng("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Name"));</a:t>
            </a:r>
            <a:endParaRPr sz="2800">
              <a:latin typeface="Arial MT"/>
              <a:cs typeface="Arial MT"/>
            </a:endParaRPr>
          </a:p>
          <a:p>
            <a:pPr marL="799465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try..with</a:t>
            </a:r>
            <a:r>
              <a:rPr sz="3600" b="1" spc="-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97923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Create, Select And Delete MySQL 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5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JDBC</a:t>
            </a:r>
            <a:r>
              <a:rPr spc="-70" dirty="0"/>
              <a:t> </a:t>
            </a:r>
            <a:r>
              <a:rPr spc="-150" dirty="0"/>
              <a:t>URL</a:t>
            </a:r>
            <a:r>
              <a:rPr spc="-65" dirty="0"/>
              <a:t> </a:t>
            </a:r>
            <a:r>
              <a:rPr spc="-100" dirty="0"/>
              <a:t>has</a:t>
            </a:r>
            <a:r>
              <a:rPr spc="-70" dirty="0"/>
              <a:t> </a:t>
            </a:r>
            <a:r>
              <a:rPr spc="-30" dirty="0"/>
              <a:t>a</a:t>
            </a:r>
            <a:r>
              <a:rPr spc="-70" dirty="0"/>
              <a:t> </a:t>
            </a:r>
            <a:r>
              <a:rPr spc="-5" dirty="0"/>
              <a:t>specific</a:t>
            </a:r>
            <a:r>
              <a:rPr spc="-75" dirty="0"/>
              <a:t> </a:t>
            </a:r>
            <a:r>
              <a:rPr spc="5" dirty="0"/>
              <a:t>format</a:t>
            </a:r>
          </a:p>
          <a:p>
            <a:pPr marL="4603750" marR="5080">
              <a:lnSpc>
                <a:spcPts val="7010"/>
              </a:lnSpc>
              <a:spcBef>
                <a:spcPts val="455"/>
              </a:spcBef>
            </a:pPr>
            <a:r>
              <a:rPr spc="-55" dirty="0"/>
              <a:t>Use </a:t>
            </a:r>
            <a:r>
              <a:rPr spc="110" dirty="0"/>
              <a:t>the </a:t>
            </a:r>
            <a:r>
              <a:rPr spc="-150" dirty="0"/>
              <a:t>URL </a:t>
            </a:r>
            <a:r>
              <a:rPr spc="75" dirty="0"/>
              <a:t>to </a:t>
            </a:r>
            <a:r>
              <a:rPr spc="-30" dirty="0"/>
              <a:t>load </a:t>
            </a:r>
            <a:r>
              <a:rPr spc="110" dirty="0"/>
              <a:t>the </a:t>
            </a:r>
            <a:r>
              <a:rPr spc="-15" dirty="0"/>
              <a:t>driver </a:t>
            </a:r>
            <a:r>
              <a:rPr spc="-10" dirty="0"/>
              <a:t> </a:t>
            </a:r>
            <a:r>
              <a:rPr spc="-35" dirty="0"/>
              <a:t>Driver</a:t>
            </a:r>
            <a:r>
              <a:rPr spc="-75" dirty="0"/>
              <a:t> </a:t>
            </a:r>
            <a:r>
              <a:rPr spc="15" dirty="0"/>
              <a:t>connects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7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911226" y="5818123"/>
            <a:ext cx="16465547" cy="27844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37705" marR="5080" indent="7620">
              <a:lnSpc>
                <a:spcPts val="4300"/>
              </a:lnSpc>
              <a:spcBef>
                <a:spcPts val="2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45" dirty="0"/>
              <a:t>try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5" dirty="0"/>
              <a:t> </a:t>
            </a:r>
            <a:r>
              <a:rPr spc="10" dirty="0"/>
              <a:t>connection, </a:t>
            </a:r>
            <a:r>
              <a:rPr spc="-985" dirty="0"/>
              <a:t> </a:t>
            </a:r>
            <a:r>
              <a:rPr spc="20" dirty="0"/>
              <a:t>prepared</a:t>
            </a:r>
            <a:r>
              <a:rPr spc="-70" dirty="0"/>
              <a:t> </a:t>
            </a:r>
            <a:r>
              <a:rPr spc="45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5" dirty="0"/>
              <a:t>result</a:t>
            </a:r>
            <a:r>
              <a:rPr spc="-60" dirty="0"/>
              <a:t> </a:t>
            </a:r>
            <a:r>
              <a:rPr spc="30" dirty="0"/>
              <a:t>set</a:t>
            </a:r>
            <a:br>
              <a:rPr spc="30" dirty="0"/>
            </a:br>
            <a:br>
              <a:rPr spc="30" dirty="0"/>
            </a:br>
            <a:r>
              <a:rPr spc="30" dirty="0"/>
              <a:t>Creat</a:t>
            </a:r>
            <a:r>
              <a:rPr lang="en-US" spc="30" dirty="0"/>
              <a:t>ing</a:t>
            </a:r>
            <a:r>
              <a:rPr spc="30" dirty="0"/>
              <a:t>, Select</a:t>
            </a:r>
            <a:r>
              <a:rPr lang="en-US" spc="30" dirty="0"/>
              <a:t>ing </a:t>
            </a:r>
            <a:r>
              <a:rPr spc="30" dirty="0"/>
              <a:t>And Delet</a:t>
            </a:r>
            <a:r>
              <a:rPr lang="en-US" spc="30" dirty="0"/>
              <a:t>ing</a:t>
            </a:r>
            <a:r>
              <a:rPr spc="30" dirty="0"/>
              <a:t> MySQL 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91725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/>
              <a:t>Using</a:t>
            </a:r>
            <a:r>
              <a:rPr sz="6000" spc="-145" dirty="0"/>
              <a:t> </a:t>
            </a:r>
            <a:r>
              <a:rPr sz="6000" spc="15" dirty="0"/>
              <a:t>PreparedStatements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4239259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</a:rPr>
              <a:t>What's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10" dirty="0">
                <a:solidFill>
                  <a:srgbClr val="FFFFFF"/>
                </a:solidFill>
              </a:rPr>
              <a:t>in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90" dirty="0">
                <a:solidFill>
                  <a:srgbClr val="FFFFFF"/>
                </a:solidFill>
              </a:rPr>
              <a:t>This </a:t>
            </a:r>
            <a:r>
              <a:rPr sz="3700" spc="-969" dirty="0">
                <a:solidFill>
                  <a:srgbClr val="FFFFFF"/>
                </a:solidFill>
              </a:rPr>
              <a:t> </a:t>
            </a:r>
            <a:r>
              <a:rPr sz="3700" spc="55" dirty="0">
                <a:solidFill>
                  <a:srgbClr val="FFFFFF"/>
                </a:solidFill>
              </a:rPr>
              <a:t>Module</a:t>
            </a:r>
            <a:endParaRPr sz="3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"jdbc:mysql://localhost:3306/loboticket"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9771" y="4248150"/>
            <a:ext cx="3416935" cy="2621280"/>
            <a:chOff x="2579771" y="4248150"/>
            <a:chExt cx="3416935" cy="2621280"/>
          </a:xfrm>
        </p:grpSpPr>
        <p:sp>
          <p:nvSpPr>
            <p:cNvPr id="5" name="object 5"/>
            <p:cNvSpPr/>
            <p:nvPr/>
          </p:nvSpPr>
          <p:spPr>
            <a:xfrm>
              <a:off x="2598821" y="5727032"/>
              <a:ext cx="1957705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7389" y="4267200"/>
              <a:ext cx="2400300" cy="1459865"/>
            </a:xfrm>
            <a:custGeom>
              <a:avLst/>
              <a:gdLst/>
              <a:ahLst/>
              <a:cxnLst/>
              <a:rect l="l" t="t" r="r" b="b"/>
              <a:pathLst>
                <a:path w="2400300" h="1459864">
                  <a:moveTo>
                    <a:pt x="240007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4765" y="3468623"/>
            <a:ext cx="46189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Always</a:t>
            </a:r>
            <a:r>
              <a:rPr sz="3500" spc="-21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5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sz="3500" spc="-2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500" spc="-2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'jdbc'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7077" y="7559040"/>
            <a:ext cx="17246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9777" y="7169740"/>
            <a:ext cx="1735455" cy="264160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4034" y="4248148"/>
            <a:ext cx="1995805" cy="2621280"/>
            <a:chOff x="4544034" y="4248148"/>
            <a:chExt cx="1995805" cy="2621280"/>
          </a:xfrm>
        </p:grpSpPr>
        <p:sp>
          <p:nvSpPr>
            <p:cNvPr id="5" name="object 5"/>
            <p:cNvSpPr/>
            <p:nvPr/>
          </p:nvSpPr>
          <p:spPr>
            <a:xfrm>
              <a:off x="4563084" y="5727033"/>
              <a:ext cx="1957705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1654" y="4267198"/>
              <a:ext cx="443230" cy="1459865"/>
            </a:xfrm>
            <a:custGeom>
              <a:avLst/>
              <a:gdLst/>
              <a:ahLst/>
              <a:cxnLst/>
              <a:rect l="l" t="t" r="r" b="b"/>
              <a:pathLst>
                <a:path w="443229" h="1459864">
                  <a:moveTo>
                    <a:pt x="442939" y="0"/>
                  </a:moveTo>
                  <a:lnTo>
                    <a:pt x="0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4766" y="3468623"/>
            <a:ext cx="4515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Vendor/product</a:t>
            </a:r>
            <a:r>
              <a:rPr sz="3500" spc="-25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4282" y="7559040"/>
            <a:ext cx="24644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subprotocol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7910" y="7169740"/>
            <a:ext cx="1735455" cy="264160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65543" y="4248147"/>
            <a:ext cx="9073515" cy="2621280"/>
            <a:chOff x="5965543" y="4248147"/>
            <a:chExt cx="9073515" cy="2621280"/>
          </a:xfrm>
        </p:grpSpPr>
        <p:sp>
          <p:nvSpPr>
            <p:cNvPr id="5" name="object 5"/>
            <p:cNvSpPr/>
            <p:nvPr/>
          </p:nvSpPr>
          <p:spPr>
            <a:xfrm>
              <a:off x="6514876" y="5727031"/>
              <a:ext cx="8505190" cy="1123315"/>
            </a:xfrm>
            <a:custGeom>
              <a:avLst/>
              <a:gdLst/>
              <a:ahLst/>
              <a:cxnLst/>
              <a:rect l="l" t="t" r="r" b="b"/>
              <a:pathLst>
                <a:path w="8505190" h="1123315">
                  <a:moveTo>
                    <a:pt x="0" y="0"/>
                  </a:moveTo>
                  <a:lnTo>
                    <a:pt x="8504990" y="0"/>
                  </a:lnTo>
                  <a:lnTo>
                    <a:pt x="8504990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4593" y="4267197"/>
              <a:ext cx="4782820" cy="1459865"/>
            </a:xfrm>
            <a:custGeom>
              <a:avLst/>
              <a:gdLst/>
              <a:ahLst/>
              <a:cxnLst/>
              <a:rect l="l" t="t" r="r" b="b"/>
              <a:pathLst>
                <a:path w="4782820" h="1459864">
                  <a:moveTo>
                    <a:pt x="0" y="0"/>
                  </a:moveTo>
                  <a:lnTo>
                    <a:pt x="4782779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4769" y="3468623"/>
            <a:ext cx="72809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connection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268" y="7559040"/>
            <a:ext cx="19386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3500" spc="20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spc="-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500" spc="11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4876" y="7169735"/>
            <a:ext cx="8505190" cy="230504"/>
          </a:xfrm>
          <a:custGeom>
            <a:avLst/>
            <a:gdLst/>
            <a:ahLst/>
            <a:cxnLst/>
            <a:rect l="l" t="t" r="r" b="b"/>
            <a:pathLst>
              <a:path w="8505190" h="230504">
                <a:moveTo>
                  <a:pt x="8504990" y="9"/>
                </a:moveTo>
                <a:lnTo>
                  <a:pt x="8503482" y="44798"/>
                </a:lnTo>
                <a:lnTo>
                  <a:pt x="8499372" y="81373"/>
                </a:lnTo>
                <a:lnTo>
                  <a:pt x="8493276" y="106033"/>
                </a:lnTo>
                <a:lnTo>
                  <a:pt x="8485811" y="115075"/>
                </a:lnTo>
                <a:lnTo>
                  <a:pt x="4271674" y="115066"/>
                </a:lnTo>
                <a:lnTo>
                  <a:pt x="4264208" y="124109"/>
                </a:lnTo>
                <a:lnTo>
                  <a:pt x="4258112" y="148768"/>
                </a:lnTo>
                <a:lnTo>
                  <a:pt x="4254002" y="185344"/>
                </a:lnTo>
                <a:lnTo>
                  <a:pt x="4252495" y="230133"/>
                </a:lnTo>
                <a:lnTo>
                  <a:pt x="4250987" y="185344"/>
                </a:lnTo>
                <a:lnTo>
                  <a:pt x="4246877" y="148768"/>
                </a:lnTo>
                <a:lnTo>
                  <a:pt x="4240781" y="124109"/>
                </a:lnTo>
                <a:lnTo>
                  <a:pt x="4233316" y="115066"/>
                </a:lnTo>
                <a:lnTo>
                  <a:pt x="19179" y="115066"/>
                </a:lnTo>
                <a:lnTo>
                  <a:pt x="11713" y="106024"/>
                </a:lnTo>
                <a:lnTo>
                  <a:pt x="5617" y="81364"/>
                </a:lnTo>
                <a:lnTo>
                  <a:pt x="1507" y="44789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2637" y="629412"/>
            <a:ext cx="6562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  <a:r>
              <a:rPr spc="-165" dirty="0"/>
              <a:t> </a:t>
            </a:r>
            <a:r>
              <a:rPr spc="-30" dirty="0"/>
              <a:t>JDBC</a:t>
            </a:r>
            <a:r>
              <a:rPr spc="-165" dirty="0"/>
              <a:t> </a:t>
            </a:r>
            <a:r>
              <a:rPr spc="-260" dirty="0"/>
              <a:t>URLs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863340"/>
            <a:ext cx="748030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jdbc:postgresql://localhost/loboticket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jdbc:mysql://localhost:3306/loboticket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6000"/>
              </a:lnSpc>
              <a:spcBef>
                <a:spcPts val="7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jdbc:oracle:thin:@123.123.123.123:5321:loboticket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jdbc:derby:loboticket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88782" y="629412"/>
            <a:ext cx="8310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45" dirty="0"/>
              <a:t> </a:t>
            </a:r>
            <a:r>
              <a:rPr spc="210" dirty="0"/>
              <a:t>to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-6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1988165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749300" marR="2889250" indent="-368300">
              <a:lnSpc>
                <a:spcPts val="5900"/>
              </a:lnSpc>
              <a:spcBef>
                <a:spcPts val="5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577340">
              <a:lnSpc>
                <a:spcPct val="100000"/>
              </a:lnSpc>
              <a:spcBef>
                <a:spcPts val="203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DriverManager.getConnection("jdbc:mysql://localhost:3306/loboticket");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1" y="4000501"/>
            <a:ext cx="4030345" cy="763270"/>
          </a:xfrm>
          <a:custGeom>
            <a:avLst/>
            <a:gdLst/>
            <a:ahLst/>
            <a:cxnLst/>
            <a:rect l="l" t="t" r="r" b="b"/>
            <a:pathLst>
              <a:path w="4030345" h="763270">
                <a:moveTo>
                  <a:pt x="0" y="0"/>
                </a:moveTo>
                <a:lnTo>
                  <a:pt x="4030132" y="0"/>
                </a:lnTo>
                <a:lnTo>
                  <a:pt x="4030132" y="763200"/>
                </a:lnTo>
                <a:lnTo>
                  <a:pt x="0" y="763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5122" y="629412"/>
            <a:ext cx="14039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80" dirty="0"/>
              <a:t>User</a:t>
            </a:r>
            <a:r>
              <a:rPr spc="-130" dirty="0"/>
              <a:t> </a:t>
            </a:r>
            <a:r>
              <a:rPr spc="-65" dirty="0"/>
              <a:t>Name</a:t>
            </a:r>
            <a:r>
              <a:rPr spc="-130" dirty="0"/>
              <a:t> </a:t>
            </a:r>
            <a:r>
              <a:rPr spc="50" dirty="0"/>
              <a:t>and</a:t>
            </a:r>
            <a:r>
              <a:rPr spc="-125" dirty="0"/>
              <a:t> Password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11971020" cy="4914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 dirty="0">
              <a:latin typeface="Arial MT"/>
              <a:cs typeface="Arial MT"/>
            </a:endParaRPr>
          </a:p>
          <a:p>
            <a:pPr marL="749300" marR="2872105" indent="-36830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 dirty="0">
              <a:latin typeface="Arial MT"/>
              <a:cs typeface="Arial MT"/>
            </a:endParaRPr>
          </a:p>
          <a:p>
            <a:pPr marL="4247515" marR="5080" indent="-2578100">
              <a:lnSpc>
                <a:spcPts val="5780"/>
              </a:lnSpc>
              <a:spcBef>
                <a:spcPts val="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DriverManager.getConnection("jdbc:mysql://localhost:3306/loboticket",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lang="en-US" sz="2600" spc="-5" dirty="0">
                <a:solidFill>
                  <a:srgbClr val="F15B2A"/>
                </a:solidFill>
                <a:latin typeface="Arial MT"/>
                <a:cs typeface="Arial MT"/>
              </a:rPr>
              <a:t>root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p4ssw0rd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");</a:t>
            </a:r>
            <a:endParaRPr sz="2600" dirty="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05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454</Words>
  <Application>Microsoft Office PowerPoint</Application>
  <PresentationFormat>Custom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Microsoft Sans Serif</vt:lpstr>
      <vt:lpstr>Tahoma</vt:lpstr>
      <vt:lpstr>Verdana</vt:lpstr>
      <vt:lpstr>Office Theme</vt:lpstr>
      <vt:lpstr>Connecting to a Database</vt:lpstr>
      <vt:lpstr>What's in This  Module</vt:lpstr>
      <vt:lpstr>PowerPoint Presentation</vt:lpstr>
      <vt:lpstr>JDBC URLs</vt:lpstr>
      <vt:lpstr>JDBC URLs</vt:lpstr>
      <vt:lpstr>JDBC URLs</vt:lpstr>
      <vt:lpstr>Example JDBC URLs</vt:lpstr>
      <vt:lpstr>Connecting to a Database</vt:lpstr>
      <vt:lpstr>Connecting with a User Name and Password</vt:lpstr>
      <vt:lpstr>Running the Code</vt:lpstr>
      <vt:lpstr>Output</vt:lpstr>
      <vt:lpstr>These are native resources</vt:lpstr>
      <vt:lpstr>Using Try With Resources</vt:lpstr>
      <vt:lpstr>PowerPoint Presentation</vt:lpstr>
      <vt:lpstr>PowerPoint Presentation</vt:lpstr>
      <vt:lpstr>JDBC URL has a specific format Use the URL to load the driver  Driver connects to the database</vt:lpstr>
      <vt:lpstr>Up Next: Using PreparedStatements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a Database</dc:title>
  <dc:creator/>
  <cp:lastModifiedBy>Admin</cp:lastModifiedBy>
  <cp:revision>5</cp:revision>
  <dcterms:created xsi:type="dcterms:W3CDTF">2022-10-07T17:38:00Z</dcterms:created>
  <dcterms:modified xsi:type="dcterms:W3CDTF">2023-10-07T08:25:34Z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E4610D60C4E74ECCA5EE9902006CFCDC</vt:lpwstr>
  </property>
  <property fmtid="{D5CDD505-2E9C-101B-9397-08002B2CF9AE}" pid="5" name="KSOProductBuildVer">
    <vt:lpwstr>1033-11.2.0.11341</vt:lpwstr>
  </property>
</Properties>
</file>