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2009" y="2538476"/>
            <a:ext cx="158639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9990" y="655827"/>
            <a:ext cx="89480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991782"/>
            <a:ext cx="15377794" cy="690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3955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105" dirty="0"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b="0" spc="110" dirty="0">
                <a:latin typeface="Tahoma" panose="020B0604030504040204"/>
                <a:cs typeface="Tahoma" panose="020B0604030504040204"/>
              </a:rPr>
              <a:t>PreparedStatements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Coliseum");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4569" y="4771644"/>
            <a:ext cx="2861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Parameters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252723"/>
            <a:ext cx="6435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874515"/>
            <a:ext cx="671766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6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614045">
              <a:lnSpc>
                <a:spcPts val="6820"/>
              </a:lnSpc>
              <a:spcBef>
                <a:spcPts val="455"/>
              </a:spcBef>
            </a:pP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 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33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Colosseum");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6051803"/>
            <a:ext cx="532955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Garden");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038596"/>
            <a:ext cx="69469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(only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changed)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Parameterizing Prepared</a:t>
            </a: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306" y="754380"/>
            <a:ext cx="10340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prepared</a:t>
            </a: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a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emen</a:t>
            </a:r>
            <a:r>
              <a:rPr sz="5600" b="0" dirty="0">
                <a:latin typeface="Arial MT"/>
                <a:cs typeface="Arial MT"/>
              </a:rPr>
              <a:t>t</a:t>
            </a:r>
            <a:r>
              <a:rPr sz="5600" b="0" spc="-200" dirty="0">
                <a:latin typeface="Arial MT"/>
                <a:cs typeface="Arial MT"/>
              </a:rPr>
              <a:t> </a:t>
            </a:r>
            <a:r>
              <a:rPr sz="5600" b="0" spc="85" dirty="0"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0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54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250" dirty="0">
                <a:latin typeface="Lucida Sans Unicode" panose="020B0602030504020204"/>
                <a:cs typeface="Lucida Sans Unicode" panose="020B0602030504020204"/>
              </a:rPr>
              <a:t>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17735"/>
              </p:ext>
            </p:extLst>
          </p:nvPr>
        </p:nvGraphicFramePr>
        <p:xfrm>
          <a:off x="1517650" y="1991782"/>
          <a:ext cx="15356837" cy="689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B1411C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4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r>
                        <a:rPr sz="2700" b="1" spc="-7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r>
                        <a:rPr sz="2700" b="1" spc="-6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 dirty="0">
                        <a:solidFill>
                          <a:srgbClr val="FF0000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INTEGER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BIGINT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Any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CHAR,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VARCHAR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B1411C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181859"/>
            <a:ext cx="905065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135" dirty="0">
                <a:solidFill>
                  <a:srgbClr val="F15B2A"/>
                </a:solidFill>
              </a:rPr>
              <a:t>SQL</a:t>
            </a:r>
            <a:endParaRPr sz="360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spc="10" dirty="0">
                <a:solidFill>
                  <a:srgbClr val="F15B2A"/>
                </a:solidFill>
              </a:rPr>
              <a:t>Can</a:t>
            </a:r>
            <a:r>
              <a:rPr sz="3600" spc="-85" dirty="0">
                <a:solidFill>
                  <a:srgbClr val="F15B2A"/>
                </a:solidFill>
              </a:rPr>
              <a:t> </a:t>
            </a:r>
            <a:r>
              <a:rPr sz="3600" spc="70" dirty="0">
                <a:solidFill>
                  <a:srgbClr val="F15B2A"/>
                </a:solidFill>
              </a:rPr>
              <a:t>be</a:t>
            </a:r>
            <a:r>
              <a:rPr sz="3600" spc="-8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parameterized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368790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rs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2755265">
              <a:lnSpc>
                <a:spcPct val="162000"/>
              </a:lnSpc>
            </a:pP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times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900"/>
              </a:spcBef>
            </a:pP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depending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009" y="2538476"/>
            <a:ext cx="2906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20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572" y="3556508"/>
            <a:ext cx="8552815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71120">
              <a:lnSpc>
                <a:spcPts val="6500"/>
              </a:lnSpc>
              <a:spcBef>
                <a:spcPts val="900"/>
              </a:spcBef>
            </a:pPr>
            <a:r>
              <a:rPr sz="60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000" spc="-15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352547"/>
            <a:ext cx="8598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15B2A"/>
                </a:solidFill>
              </a:rPr>
              <a:t>Using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read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10" dirty="0">
                <a:solidFill>
                  <a:srgbClr val="F15B2A"/>
                </a:solidFill>
              </a:rPr>
              <a:t>and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40" dirty="0">
                <a:solidFill>
                  <a:srgbClr val="F15B2A"/>
                </a:solidFill>
              </a:rPr>
              <a:t>write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110" dirty="0">
                <a:solidFill>
                  <a:srgbClr val="F15B2A"/>
                </a:solidFill>
              </a:rPr>
              <a:t>the</a:t>
            </a:r>
            <a:r>
              <a:rPr sz="3600" spc="-60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788155"/>
            <a:ext cx="9099550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46150" indent="7620">
              <a:lnSpc>
                <a:spcPts val="4300"/>
              </a:lnSpc>
              <a:spcBef>
                <a:spcPts val="2845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ExecuteQuery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40"/>
              </a:spcBef>
            </a:pP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SQLException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42" y="754380"/>
            <a:ext cx="9956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29" dirty="0">
                <a:latin typeface="Lucida Sans Unicode" panose="020B0602030504020204"/>
                <a:cs typeface="Lucida Sans Unicode" panose="020B0602030504020204"/>
              </a:rPr>
              <a:t>Differe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15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2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eme</a:t>
            </a:r>
            <a:r>
              <a:rPr sz="5600" b="0" spc="-19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-4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4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75" dirty="0">
                <a:latin typeface="Lucida Sans Unicode" panose="020B0602030504020204"/>
                <a:cs typeface="Lucida Sans Unicode" panose="020B0602030504020204"/>
              </a:rPr>
              <a:t>erf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16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45" dirty="0">
                <a:latin typeface="Lucida Sans Unicode" panose="020B0602030504020204"/>
                <a:cs typeface="Lucida Sans Unicode" panose="020B0602030504020204"/>
              </a:rPr>
              <a:t>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757" y="272715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4629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690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9557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695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CallableStatement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978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695"/>
              </a:spcBef>
            </a:pP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PreparedStatement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7858" y="3818026"/>
            <a:ext cx="7519034" cy="2512695"/>
          </a:xfrm>
          <a:custGeom>
            <a:avLst/>
            <a:gdLst/>
            <a:ahLst/>
            <a:cxnLst/>
            <a:rect l="l" t="t" r="r" b="b"/>
            <a:pathLst>
              <a:path w="7519034" h="2512695">
                <a:moveTo>
                  <a:pt x="7518628" y="767346"/>
                </a:moveTo>
                <a:lnTo>
                  <a:pt x="3403828" y="767346"/>
                </a:lnTo>
                <a:lnTo>
                  <a:pt x="3403828" y="127000"/>
                </a:lnTo>
                <a:lnTo>
                  <a:pt x="3454628" y="127000"/>
                </a:lnTo>
                <a:lnTo>
                  <a:pt x="3448278" y="114300"/>
                </a:lnTo>
                <a:lnTo>
                  <a:pt x="3391128" y="0"/>
                </a:lnTo>
                <a:lnTo>
                  <a:pt x="3327628" y="127000"/>
                </a:lnTo>
                <a:lnTo>
                  <a:pt x="3378428" y="127000"/>
                </a:lnTo>
                <a:lnTo>
                  <a:pt x="3378428" y="767346"/>
                </a:lnTo>
                <a:lnTo>
                  <a:pt x="33642" y="767346"/>
                </a:lnTo>
                <a:lnTo>
                  <a:pt x="33642" y="1556918"/>
                </a:lnTo>
                <a:lnTo>
                  <a:pt x="0" y="1556918"/>
                </a:lnTo>
                <a:lnTo>
                  <a:pt x="0" y="1563268"/>
                </a:lnTo>
                <a:lnTo>
                  <a:pt x="46342" y="1563268"/>
                </a:lnTo>
                <a:lnTo>
                  <a:pt x="454025" y="1563268"/>
                </a:lnTo>
                <a:lnTo>
                  <a:pt x="454025" y="2477668"/>
                </a:lnTo>
                <a:lnTo>
                  <a:pt x="500367" y="2477668"/>
                </a:lnTo>
                <a:lnTo>
                  <a:pt x="838200" y="2477668"/>
                </a:lnTo>
                <a:lnTo>
                  <a:pt x="838200" y="2512593"/>
                </a:lnTo>
                <a:lnTo>
                  <a:pt x="884542" y="2489428"/>
                </a:lnTo>
                <a:lnTo>
                  <a:pt x="884542" y="2512593"/>
                </a:lnTo>
                <a:lnTo>
                  <a:pt x="954392" y="2477668"/>
                </a:lnTo>
                <a:lnTo>
                  <a:pt x="960742" y="2474493"/>
                </a:lnTo>
                <a:lnTo>
                  <a:pt x="954392" y="2471318"/>
                </a:lnTo>
                <a:lnTo>
                  <a:pt x="884542" y="2436393"/>
                </a:lnTo>
                <a:lnTo>
                  <a:pt x="884542" y="2459571"/>
                </a:lnTo>
                <a:lnTo>
                  <a:pt x="838200" y="2436393"/>
                </a:lnTo>
                <a:lnTo>
                  <a:pt x="838200" y="2471318"/>
                </a:lnTo>
                <a:lnTo>
                  <a:pt x="506717" y="2471318"/>
                </a:lnTo>
                <a:lnTo>
                  <a:pt x="506717" y="1563268"/>
                </a:lnTo>
                <a:lnTo>
                  <a:pt x="506717" y="1560093"/>
                </a:lnTo>
                <a:lnTo>
                  <a:pt x="506717" y="1556918"/>
                </a:lnTo>
                <a:lnTo>
                  <a:pt x="500367" y="1556918"/>
                </a:lnTo>
                <a:lnTo>
                  <a:pt x="500367" y="1563268"/>
                </a:lnTo>
                <a:lnTo>
                  <a:pt x="500367" y="2471318"/>
                </a:lnTo>
                <a:lnTo>
                  <a:pt x="460375" y="2471318"/>
                </a:lnTo>
                <a:lnTo>
                  <a:pt x="460375" y="1563268"/>
                </a:lnTo>
                <a:lnTo>
                  <a:pt x="500367" y="1563268"/>
                </a:lnTo>
                <a:lnTo>
                  <a:pt x="500367" y="1556918"/>
                </a:lnTo>
                <a:lnTo>
                  <a:pt x="460375" y="1556918"/>
                </a:lnTo>
                <a:lnTo>
                  <a:pt x="59042" y="1556918"/>
                </a:lnTo>
                <a:lnTo>
                  <a:pt x="59042" y="792746"/>
                </a:lnTo>
                <a:lnTo>
                  <a:pt x="3378428" y="792746"/>
                </a:lnTo>
                <a:lnTo>
                  <a:pt x="3403828" y="792746"/>
                </a:lnTo>
                <a:lnTo>
                  <a:pt x="7493228" y="792746"/>
                </a:lnTo>
                <a:lnTo>
                  <a:pt x="7493228" y="1560093"/>
                </a:lnTo>
                <a:lnTo>
                  <a:pt x="7518628" y="1560093"/>
                </a:lnTo>
                <a:lnTo>
                  <a:pt x="7518628" y="792746"/>
                </a:lnTo>
                <a:lnTo>
                  <a:pt x="7518628" y="76734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3516" y="4771644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23417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st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3400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207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CRUD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operation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ify  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3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-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  </a:t>
            </a:r>
            <a:r>
              <a:rPr sz="5400" spc="-5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4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14400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Like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connections, 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 </a:t>
            </a:r>
            <a:r>
              <a:rPr sz="3400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sz="3400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closed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927227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rc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ls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associated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193" y="754380"/>
            <a:ext cx="5790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'execute'</a:t>
            </a:r>
            <a:r>
              <a:rPr sz="5600" b="0" spc="-24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3179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executeUpdate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29343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executeQuery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16859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3400" b="1" spc="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325" y="5349747"/>
            <a:ext cx="573468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'execute'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methods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3400" b="1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2922365"/>
            <a:ext cx="1639887" cy="13196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5238527"/>
            <a:ext cx="1639887" cy="13196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7559452"/>
            <a:ext cx="1639887" cy="1319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queries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18" y="754380"/>
            <a:ext cx="55175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execute</a:t>
            </a:r>
            <a:r>
              <a:rPr sz="5600" b="0" spc="-26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7250" y="2750493"/>
          <a:ext cx="14020800" cy="5807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5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Return</a:t>
                      </a:r>
                      <a:r>
                        <a:rPr sz="2700" b="1" spc="-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4414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or  </a:t>
                      </a:r>
                      <a:r>
                        <a:rPr sz="2700" b="1" spc="-8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SELECT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89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or 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700" b="1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TE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  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LETE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8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4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executeQuery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-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ResultSet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9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executeUpdate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7439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rows </a:t>
                      </a:r>
                      <a:r>
                        <a:rPr sz="2700" b="1" spc="-7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changed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3516" y="4101084"/>
            <a:ext cx="493585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329055" marR="5080" indent="1891665" algn="r">
              <a:lnSpc>
                <a:spcPts val="5300"/>
              </a:lnSpc>
              <a:spcBef>
                <a:spcPts val="80"/>
              </a:spcBef>
            </a:pPr>
            <a:r>
              <a:rPr sz="4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</a:t>
            </a:r>
            <a:r>
              <a:rPr sz="4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4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parameterized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676651"/>
            <a:ext cx="73221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527044"/>
            <a:ext cx="870077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represented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'?'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query </a:t>
            </a:r>
            <a:r>
              <a:rPr sz="3400" b="1" spc="-9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6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value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position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492</Words>
  <Application>Microsoft Office PowerPoint</Application>
  <PresentationFormat>Custom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Using PreparedStatements</vt:lpstr>
      <vt:lpstr>Using a PreparedStatement to read and  write to the database</vt:lpstr>
      <vt:lpstr>Different 'Statement' Interfaces</vt:lpstr>
      <vt:lpstr>Represents a SQL statement that will be sent  to the database</vt:lpstr>
      <vt:lpstr>Like connections, prepared statements must  be closed</vt:lpstr>
      <vt:lpstr>'execute' Methods</vt:lpstr>
      <vt:lpstr>PowerPoint Presentation</vt:lpstr>
      <vt:lpstr>execute Methods</vt:lpstr>
      <vt:lpstr>Can pass parameters into the query</vt:lpstr>
      <vt:lpstr>◀ Create SQL statement</vt:lpstr>
      <vt:lpstr>Are used for all the query types</vt:lpstr>
      <vt:lpstr>◀ Create SQL statement</vt:lpstr>
      <vt:lpstr>PowerPoint Presentation</vt:lpstr>
      <vt:lpstr>preparedStatement Set Methods</vt:lpstr>
      <vt:lpstr>Use a PreparedStatement to execute SQL Can be parameterized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PreparedStatements</dc:title>
  <dc:creator/>
  <cp:lastModifiedBy>Admin</cp:lastModifiedBy>
  <cp:revision>5</cp:revision>
  <dcterms:created xsi:type="dcterms:W3CDTF">2022-10-07T18:22:00Z</dcterms:created>
  <dcterms:modified xsi:type="dcterms:W3CDTF">2023-10-07T09:01:51Z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248664A9415E45C990D01510881ABB17</vt:lpwstr>
  </property>
  <property fmtid="{D5CDD505-2E9C-101B-9397-08002B2CF9AE}" pid="5" name="KSOProductBuildVer">
    <vt:lpwstr>1033-11.2.0.11341</vt:lpwstr>
  </property>
</Properties>
</file>