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9" r:id="rId18"/>
    <p:sldId id="271" r:id="rId19"/>
    <p:sldId id="272" r:id="rId20"/>
    <p:sldId id="280" r:id="rId21"/>
    <p:sldId id="273" r:id="rId22"/>
    <p:sldId id="274" r:id="rId23"/>
    <p:sldId id="275" r:id="rId24"/>
    <p:sldId id="281" r:id="rId25"/>
    <p:sldId id="276" r:id="rId26"/>
    <p:sldId id="277" r:id="rId27"/>
    <p:sldId id="278" r:id="rId28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946" y="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6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-3" y="6345938"/>
            <a:ext cx="18288000" cy="3941445"/>
          </a:xfrm>
          <a:custGeom>
            <a:avLst/>
            <a:gdLst/>
            <a:ahLst/>
            <a:cxnLst/>
            <a:rect l="l" t="t" r="r" b="b"/>
            <a:pathLst>
              <a:path w="18288000" h="3941445">
                <a:moveTo>
                  <a:pt x="18288003" y="0"/>
                </a:moveTo>
                <a:lnTo>
                  <a:pt x="0" y="0"/>
                </a:lnTo>
                <a:lnTo>
                  <a:pt x="0" y="3941063"/>
                </a:lnTo>
                <a:lnTo>
                  <a:pt x="18288003" y="3941063"/>
                </a:lnTo>
                <a:lnTo>
                  <a:pt x="18288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62415" cy="10287000"/>
          </a:xfrm>
          <a:custGeom>
            <a:avLst/>
            <a:gdLst/>
            <a:ahLst/>
            <a:cxnLst/>
            <a:rect l="l" t="t" r="r" b="b"/>
            <a:pathLst>
              <a:path w="9162415" h="10287000">
                <a:moveTo>
                  <a:pt x="0" y="10286999"/>
                </a:moveTo>
                <a:lnTo>
                  <a:pt x="9162288" y="10286999"/>
                </a:lnTo>
                <a:lnTo>
                  <a:pt x="916228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162288" y="1"/>
            <a:ext cx="9126220" cy="10287000"/>
          </a:xfrm>
          <a:custGeom>
            <a:avLst/>
            <a:gdLst/>
            <a:ahLst/>
            <a:cxnLst/>
            <a:rect l="l" t="t" r="r" b="b"/>
            <a:pathLst>
              <a:path w="9126219" h="10287000">
                <a:moveTo>
                  <a:pt x="9125712" y="0"/>
                </a:moveTo>
                <a:lnTo>
                  <a:pt x="0" y="0"/>
                </a:lnTo>
                <a:lnTo>
                  <a:pt x="0" y="10287001"/>
                </a:lnTo>
                <a:lnTo>
                  <a:pt x="9125712" y="10287001"/>
                </a:lnTo>
                <a:lnTo>
                  <a:pt x="9125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53118" y="3074923"/>
            <a:ext cx="11581762" cy="2351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1226" y="5741923"/>
            <a:ext cx="16465547" cy="1120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623367"/>
            <a:ext cx="16459200" cy="571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25565" y="754380"/>
            <a:ext cx="5436869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32350" y="3843020"/>
            <a:ext cx="12211050" cy="2576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98055" y="754380"/>
            <a:ext cx="369189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01469" y="4157979"/>
            <a:ext cx="15085060" cy="2793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3436" y="2147316"/>
            <a:ext cx="9603105" cy="2101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75"/>
              </a:spcBef>
            </a:pPr>
            <a:r>
              <a:rPr sz="6800" spc="-25" dirty="0">
                <a:latin typeface="Tahoma" panose="020B0604030504040204"/>
                <a:cs typeface="Tahoma" panose="020B0604030504040204"/>
              </a:rPr>
              <a:t>Working</a:t>
            </a:r>
            <a:r>
              <a:rPr sz="6800" spc="-495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-40" dirty="0">
                <a:latin typeface="Tahoma" panose="020B0604030504040204"/>
                <a:cs typeface="Tahoma" panose="020B0604030504040204"/>
              </a:rPr>
              <a:t>with</a:t>
            </a:r>
            <a:r>
              <a:rPr sz="6800" spc="-490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-5" dirty="0">
                <a:latin typeface="Tahoma" panose="020B0604030504040204"/>
                <a:cs typeface="Tahoma" panose="020B0604030504040204"/>
              </a:rPr>
              <a:t>Data</a:t>
            </a:r>
            <a:r>
              <a:rPr sz="6800" spc="-495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10" dirty="0">
                <a:latin typeface="Tahoma" panose="020B0604030504040204"/>
                <a:cs typeface="Tahoma" panose="020B0604030504040204"/>
              </a:rPr>
              <a:t>from</a:t>
            </a:r>
            <a:r>
              <a:rPr sz="6800" spc="-490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5" dirty="0">
                <a:latin typeface="Tahoma" panose="020B0604030504040204"/>
                <a:cs typeface="Tahoma" panose="020B0604030504040204"/>
              </a:rPr>
              <a:t>a </a:t>
            </a:r>
            <a:r>
              <a:rPr sz="6800" spc="-2110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120" dirty="0">
                <a:latin typeface="Tahoma" panose="020B0604030504040204"/>
                <a:cs typeface="Tahoma" panose="020B0604030504040204"/>
              </a:rPr>
              <a:t>PreparedStatement</a:t>
            </a:r>
            <a:endParaRPr sz="6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ResultSet</a:t>
            </a:r>
            <a:r>
              <a:rPr spc="-245" dirty="0"/>
              <a:t> </a:t>
            </a:r>
            <a:r>
              <a:rPr spc="20" dirty="0">
                <a:latin typeface="Microsoft Sans Serif" panose="020B0604020202020204"/>
                <a:cs typeface="Microsoft Sans Serif" panose="020B0604020202020204"/>
              </a:rPr>
              <a:t>Cursor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32350" y="3843020"/>
          <a:ext cx="12192000" cy="257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975">
                <a:tc gridSpan="3">
                  <a:txBody>
                    <a:bodyPr/>
                    <a:lstStyle/>
                    <a:p>
                      <a:pPr marR="60325" algn="ctr">
                        <a:lnSpc>
                          <a:spcPts val="3945"/>
                        </a:lnSpc>
                      </a:pPr>
                      <a:r>
                        <a:rPr sz="3500" spc="-75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Table:</a:t>
                      </a:r>
                      <a:r>
                        <a:rPr sz="3500" spc="-85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3500" spc="30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venues</a:t>
                      </a:r>
                      <a:endParaRPr sz="35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0" marB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79D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Id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Name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2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Capacity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3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Arena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100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6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Bowl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150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Garage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27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200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33965" y="6452615"/>
            <a:ext cx="269367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2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rs.next()</a:t>
            </a:r>
            <a:r>
              <a:rPr sz="3500" spc="-10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false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7733" y="6710037"/>
            <a:ext cx="961390" cy="158750"/>
          </a:xfrm>
          <a:custGeom>
            <a:avLst/>
            <a:gdLst/>
            <a:ahLst/>
            <a:cxnLst/>
            <a:rect l="l" t="t" r="r" b="b"/>
            <a:pathLst>
              <a:path w="961389" h="158750">
                <a:moveTo>
                  <a:pt x="802217" y="95249"/>
                </a:moveTo>
                <a:lnTo>
                  <a:pt x="802217" y="158749"/>
                </a:lnTo>
                <a:lnTo>
                  <a:pt x="929217" y="95249"/>
                </a:lnTo>
                <a:lnTo>
                  <a:pt x="802217" y="95249"/>
                </a:lnTo>
                <a:close/>
              </a:path>
              <a:path w="961389" h="158750">
                <a:moveTo>
                  <a:pt x="802217" y="63499"/>
                </a:moveTo>
                <a:lnTo>
                  <a:pt x="802217" y="95249"/>
                </a:lnTo>
                <a:lnTo>
                  <a:pt x="818092" y="95249"/>
                </a:lnTo>
                <a:lnTo>
                  <a:pt x="818092" y="63499"/>
                </a:lnTo>
                <a:lnTo>
                  <a:pt x="802217" y="63499"/>
                </a:lnTo>
                <a:close/>
              </a:path>
              <a:path w="961389" h="158750">
                <a:moveTo>
                  <a:pt x="802217" y="0"/>
                </a:moveTo>
                <a:lnTo>
                  <a:pt x="802217" y="63499"/>
                </a:lnTo>
                <a:lnTo>
                  <a:pt x="818092" y="63499"/>
                </a:lnTo>
                <a:lnTo>
                  <a:pt x="818092" y="95249"/>
                </a:lnTo>
                <a:lnTo>
                  <a:pt x="929219" y="95248"/>
                </a:lnTo>
                <a:lnTo>
                  <a:pt x="960967" y="79374"/>
                </a:lnTo>
                <a:lnTo>
                  <a:pt x="802217" y="0"/>
                </a:lnTo>
                <a:close/>
              </a:path>
              <a:path w="961389" h="158750">
                <a:moveTo>
                  <a:pt x="0" y="63498"/>
                </a:moveTo>
                <a:lnTo>
                  <a:pt x="0" y="95248"/>
                </a:lnTo>
                <a:lnTo>
                  <a:pt x="802217" y="95249"/>
                </a:lnTo>
                <a:lnTo>
                  <a:pt x="802217" y="63499"/>
                </a:lnTo>
                <a:lnTo>
                  <a:pt x="0" y="63498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61902" y="629412"/>
            <a:ext cx="1476819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Microsoft Sans Serif" panose="020B0604020202020204"/>
                <a:cs typeface="Microsoft Sans Serif" panose="020B0604020202020204"/>
              </a:rPr>
              <a:t>Can</a:t>
            </a:r>
            <a:r>
              <a:rPr spc="-1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-150" dirty="0">
                <a:latin typeface="Microsoft Sans Serif" panose="020B0604020202020204"/>
                <a:cs typeface="Microsoft Sans Serif" panose="020B0604020202020204"/>
              </a:rPr>
              <a:t>Also</a:t>
            </a:r>
            <a:r>
              <a:rPr spc="-1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135" dirty="0">
                <a:latin typeface="Microsoft Sans Serif" panose="020B0604020202020204"/>
                <a:cs typeface="Microsoft Sans Serif" panose="020B0604020202020204"/>
              </a:rPr>
              <a:t>Get</a:t>
            </a:r>
            <a:r>
              <a:rPr spc="-1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185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pc="-1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-75" dirty="0">
                <a:latin typeface="Microsoft Sans Serif" panose="020B0604020202020204"/>
                <a:cs typeface="Microsoft Sans Serif" panose="020B0604020202020204"/>
              </a:rPr>
              <a:t>Data</a:t>
            </a:r>
            <a:r>
              <a:rPr spc="-1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-50" dirty="0"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pc="-1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40" dirty="0">
                <a:latin typeface="Microsoft Sans Serif" panose="020B0604020202020204"/>
                <a:cs typeface="Microsoft Sans Serif" panose="020B0604020202020204"/>
              </a:rPr>
              <a:t>Column</a:t>
            </a:r>
            <a:r>
              <a:rPr spc="-1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15" dirty="0">
                <a:latin typeface="Microsoft Sans Serif" panose="020B0604020202020204"/>
                <a:cs typeface="Microsoft Sans Serif" panose="020B0604020202020204"/>
              </a:rPr>
              <a:t>Numbers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022" y="2753868"/>
            <a:ext cx="8691245" cy="264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sql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"select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name,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from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venues";</a:t>
            </a:r>
            <a:endParaRPr sz="2600">
              <a:latin typeface="Arial MT"/>
              <a:cs typeface="Arial MT"/>
            </a:endParaRPr>
          </a:p>
          <a:p>
            <a:pPr marL="196850" marR="5080" indent="-184150">
              <a:lnSpc>
                <a:spcPts val="5900"/>
              </a:lnSpc>
              <a:spcBef>
                <a:spcPts val="56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try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(PreparedStatement</a:t>
            </a:r>
            <a:r>
              <a:rPr sz="26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ps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conn.prepareStatement(sql))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 </a:t>
            </a:r>
            <a:r>
              <a:rPr sz="2600" spc="-7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ps.executeQuery();</a:t>
            </a:r>
            <a:endParaRPr sz="2600">
              <a:latin typeface="Arial MT"/>
              <a:cs typeface="Arial MT"/>
            </a:endParaRPr>
          </a:p>
          <a:p>
            <a:pPr marL="196850">
              <a:lnSpc>
                <a:spcPct val="100000"/>
              </a:lnSpc>
              <a:spcBef>
                <a:spcPts val="201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while(rs.next())</a:t>
            </a:r>
            <a:r>
              <a:rPr sz="2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9323" y="5713476"/>
            <a:ext cx="168846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name</a:t>
            </a:r>
            <a:r>
              <a:rPr sz="2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16210" y="5764276"/>
            <a:ext cx="2186305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20"/>
              </a:lnSpc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s.getSt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ri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ng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1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9323" y="6451091"/>
            <a:ext cx="20745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</a:t>
            </a:r>
            <a:r>
              <a:rPr sz="2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01972" y="6500876"/>
            <a:ext cx="1691005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30"/>
              </a:lnSpc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s.getInt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2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1022" y="7185659"/>
            <a:ext cx="8911590" cy="1909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0905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System.out.println(name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+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+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capacity);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97661" y="3458971"/>
            <a:ext cx="4541520" cy="3314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12445" algn="r">
              <a:lnSpc>
                <a:spcPct val="100000"/>
              </a:lnSpc>
              <a:spcBef>
                <a:spcPts val="105"/>
              </a:spcBef>
            </a:pPr>
            <a:r>
              <a:rPr sz="5400" spc="1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5400" spc="-20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54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pp</a:t>
            </a:r>
            <a:r>
              <a:rPr sz="5400" spc="-2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400" spc="-14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se</a:t>
            </a:r>
            <a:r>
              <a:rPr sz="5400" spc="-3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400" spc="-5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5400" spc="-2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400" spc="-14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u  </a:t>
            </a:r>
            <a:r>
              <a:rPr sz="5400" spc="-3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On</a:t>
            </a:r>
            <a:r>
              <a:rPr sz="5400" spc="-1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400" spc="-14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5400" spc="-3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400" spc="1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W</a:t>
            </a:r>
            <a:r>
              <a:rPr sz="540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an</a:t>
            </a:r>
            <a:r>
              <a:rPr sz="5400" spc="-11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400" spc="-3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400" spc="-1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400" spc="-18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  </a:t>
            </a:r>
            <a:r>
              <a:rPr sz="5400" spc="-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Re</a:t>
            </a:r>
            <a:r>
              <a:rPr sz="5400" spc="-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400" spc="-1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5400" spc="-4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400" spc="-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400" spc="-2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40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400" spc="-4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4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400" spc="-1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400" spc="-25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w  </a:t>
            </a:r>
            <a:r>
              <a:rPr sz="5400" spc="-2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f</a:t>
            </a:r>
            <a:r>
              <a:rPr sz="5400" spc="-3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400" spc="-3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400" spc="-4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5400" spc="-4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4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400" spc="-4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400" spc="-8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400" spc="-1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400" spc="-1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5400" spc="-4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40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endParaRPr sz="54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4429252"/>
            <a:ext cx="8265159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Maybe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count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aggregate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function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4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'if(rs.next())'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22" y="477012"/>
            <a:ext cx="57257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sql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"select count(*)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from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venues";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1214628"/>
            <a:ext cx="5677535" cy="7075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try (PreparedStatement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ps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endParaRPr sz="2600">
              <a:latin typeface="Arial MT"/>
              <a:cs typeface="Arial MT"/>
            </a:endParaRPr>
          </a:p>
          <a:p>
            <a:pPr marL="196850" marR="785495" indent="276225">
              <a:lnSpc>
                <a:spcPct val="186000"/>
              </a:lnSpc>
              <a:spcBef>
                <a:spcPts val="10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conn.prepareStatement(sql))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 </a:t>
            </a:r>
            <a:r>
              <a:rPr sz="2600" spc="-7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ps.executeQuery();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if(rs.next())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 marL="381000" marR="5080" indent="92075">
              <a:lnSpc>
                <a:spcPct val="185000"/>
              </a:lnSpc>
              <a:spcBef>
                <a:spcPts val="2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numberOfVenues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rs.getInt(1); </a:t>
            </a:r>
            <a:r>
              <a:rPr sz="2600" spc="-7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System.out.println(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7493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"Number</a:t>
            </a:r>
            <a:r>
              <a:rPr sz="2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venues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is: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+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945640">
              <a:lnSpc>
                <a:spcPct val="100000"/>
              </a:lnSpc>
            </a:pP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numberOfVenues);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489239" y="655827"/>
            <a:ext cx="25946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F15B2A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28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query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89239" y="1847595"/>
            <a:ext cx="5918200" cy="284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PreparedStatement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query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F15B2A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Move</a:t>
            </a:r>
            <a:r>
              <a:rPr sz="28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8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check</a:t>
            </a:r>
            <a:r>
              <a:rPr sz="28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cursor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2000" spc="-195" dirty="0">
                <a:solidFill>
                  <a:srgbClr val="F15B2A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28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value</a:t>
            </a:r>
            <a:r>
              <a:rPr sz="28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28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column</a:t>
            </a:r>
            <a:r>
              <a:rPr sz="28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number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9239" y="6331203"/>
            <a:ext cx="26803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28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66531" y="629412"/>
            <a:ext cx="77552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pc="-1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185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pc="-1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45" dirty="0">
                <a:latin typeface="Microsoft Sans Serif" panose="020B0604020202020204"/>
                <a:cs typeface="Microsoft Sans Serif" panose="020B0604020202020204"/>
              </a:rPr>
              <a:t>Column</a:t>
            </a:r>
            <a:r>
              <a:rPr spc="-1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-60" dirty="0">
                <a:latin typeface="Microsoft Sans Serif" panose="020B0604020202020204"/>
                <a:cs typeface="Microsoft Sans Serif" panose="020B0604020202020204"/>
              </a:rPr>
              <a:t>Name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16247" y="2805176"/>
            <a:ext cx="2592705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count(*)</a:t>
            </a:r>
            <a:r>
              <a:rPr sz="2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count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022" y="2753868"/>
            <a:ext cx="70688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27295" algn="l"/>
              </a:tabLst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 sql 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"select	from</a:t>
            </a:r>
            <a:r>
              <a:rPr sz="26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venues";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022" y="3491484"/>
            <a:ext cx="8691245" cy="1171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try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(PreparedStatement</a:t>
            </a:r>
            <a:r>
              <a:rPr sz="26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ps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conn.prepareStatement(sql))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ps.executeQuery();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9323" y="5713476"/>
            <a:ext cx="18237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if(rs.next())</a:t>
            </a:r>
            <a:r>
              <a:rPr sz="26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7622" y="6451091"/>
            <a:ext cx="34353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numberOfVenues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31585" y="6500876"/>
            <a:ext cx="2551430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30"/>
              </a:lnSpc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rs.getInt("count");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1022" y="7185659"/>
            <a:ext cx="10120630" cy="1909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System.out.println("Number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venues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is: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+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numberOfVenues);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2383" y="2236627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72383" y="4202620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72383" y="6171728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72383" y="8140835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50336" y="754380"/>
            <a:ext cx="47898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>
                <a:latin typeface="Microsoft Sans Serif" panose="020B0604020202020204"/>
                <a:cs typeface="Microsoft Sans Serif" panose="020B0604020202020204"/>
              </a:rPr>
              <a:t>Dos</a:t>
            </a:r>
            <a:r>
              <a:rPr spc="-1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55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pc="-1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5" dirty="0">
                <a:latin typeface="Microsoft Sans Serif" panose="020B0604020202020204"/>
                <a:cs typeface="Microsoft Sans Serif" panose="020B0604020202020204"/>
              </a:rPr>
              <a:t>Don'ts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20016" y="2689860"/>
            <a:ext cx="66471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Check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return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rs.next()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0016" y="4655820"/>
            <a:ext cx="80200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Access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any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first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calling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rs.next()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20016" y="6624828"/>
            <a:ext cx="58331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invalid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column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number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20016" y="8593835"/>
            <a:ext cx="54038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invalid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column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4240225"/>
            <a:ext cx="1570711" cy="139829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6209333"/>
            <a:ext cx="1570711" cy="139829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8178441"/>
            <a:ext cx="1570711" cy="139829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8849" y="2274887"/>
            <a:ext cx="1566938" cy="1397000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44803" y="4684267"/>
            <a:ext cx="399986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Using ResultSet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713105" y="2861310"/>
            <a:ext cx="618934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Demo</a:t>
            </a:r>
            <a:endParaRPr lang="en-US" sz="5400" dirty="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1961" y="754380"/>
            <a:ext cx="72034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resultSet</a:t>
            </a:r>
            <a:r>
              <a:rPr spc="-235" dirty="0"/>
              <a:t> </a:t>
            </a:r>
            <a:r>
              <a:rPr spc="135" dirty="0">
                <a:latin typeface="Microsoft Sans Serif" panose="020B0604020202020204"/>
                <a:cs typeface="Microsoft Sans Serif" panose="020B0604020202020204"/>
              </a:rPr>
              <a:t>Get</a:t>
            </a:r>
            <a:r>
              <a:rPr spc="-1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110" dirty="0">
                <a:latin typeface="Microsoft Sans Serif" panose="020B0604020202020204"/>
                <a:cs typeface="Microsoft Sans Serif" panose="020B0604020202020204"/>
              </a:rPr>
              <a:t>Methods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17650" y="2335796"/>
          <a:ext cx="14886940" cy="6304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43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3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0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6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Method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Parameter</a:t>
                      </a:r>
                      <a:r>
                        <a:rPr sz="2700" b="1" spc="-8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Type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getBoolean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-1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boolean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2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getDouble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double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7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getInt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3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int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getLong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-2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long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0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5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getObject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4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Object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0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getString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-2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String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71443" y="629412"/>
            <a:ext cx="53447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pc="-19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125" dirty="0">
                <a:latin typeface="Microsoft Sans Serif" panose="020B0604020202020204"/>
                <a:cs typeface="Microsoft Sans Serif" panose="020B0604020202020204"/>
              </a:rPr>
              <a:t>GetObject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022" y="2237739"/>
            <a:ext cx="7314565" cy="3524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8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name</a:t>
            </a:r>
            <a:r>
              <a:rPr sz="28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"";</a:t>
            </a:r>
            <a:endParaRPr sz="2800">
              <a:latin typeface="Arial MT"/>
              <a:cs typeface="Arial MT"/>
            </a:endParaRPr>
          </a:p>
          <a:p>
            <a:pPr marL="12700" marR="4718685">
              <a:lnSpc>
                <a:spcPts val="6100"/>
              </a:lnSpc>
              <a:spcBef>
                <a:spcPts val="560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int capacity = 0; </a:t>
            </a:r>
            <a:r>
              <a:rPr sz="2800" spc="-7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while(rs.next())</a:t>
            </a:r>
            <a:r>
              <a:rPr sz="28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800">
              <a:latin typeface="Arial MT"/>
              <a:cs typeface="Arial MT"/>
            </a:endParaRPr>
          </a:p>
          <a:p>
            <a:pPr marL="406400">
              <a:lnSpc>
                <a:spcPct val="100000"/>
              </a:lnSpc>
              <a:spcBef>
                <a:spcPts val="2070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nameField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rs.getObject("name");</a:t>
            </a:r>
            <a:endParaRPr sz="2800">
              <a:latin typeface="Arial MT"/>
              <a:cs typeface="Arial MT"/>
            </a:endParaRPr>
          </a:p>
          <a:p>
            <a:pPr marL="406400">
              <a:lnSpc>
                <a:spcPct val="100000"/>
              </a:lnSpc>
              <a:spcBef>
                <a:spcPts val="2640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capacityField</a:t>
            </a:r>
            <a:r>
              <a:rPr sz="2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8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rs.getObject("capacity");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3722" y="6136385"/>
            <a:ext cx="10086975" cy="393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393700">
              <a:lnSpc>
                <a:spcPts val="3050"/>
              </a:lnSpc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if(nameField instanceof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String)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{ name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= (String)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nameField;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722" y="6898385"/>
            <a:ext cx="10857230" cy="393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393700">
              <a:lnSpc>
                <a:spcPts val="3050"/>
              </a:lnSpc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if(capacityField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instanceof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Integer) {capacity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(int) capacityField;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022" y="7623555"/>
            <a:ext cx="9044940" cy="1226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System.out.println(name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+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capacity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+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capacity);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35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44803" y="4684267"/>
            <a:ext cx="399986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Using GetObject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713105" y="2861310"/>
            <a:ext cx="618934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Demo</a:t>
            </a:r>
            <a:endParaRPr lang="en-US" sz="5400" dirty="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44801" y="2901188"/>
            <a:ext cx="7369809" cy="146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Processing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using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ResultSet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Modifying</a:t>
            </a:r>
            <a:r>
              <a:rPr sz="36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data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1" y="4681220"/>
            <a:ext cx="9264650" cy="146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Setting</a:t>
            </a:r>
            <a:r>
              <a:rPr sz="3600" b="1" spc="-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null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values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600" b="1" spc="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Getting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column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name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position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3236" y="2656839"/>
            <a:ext cx="2886710" cy="103441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647700" marR="5080" indent="-635635">
              <a:lnSpc>
                <a:spcPct val="79000"/>
              </a:lnSpc>
              <a:spcBef>
                <a:spcPts val="1035"/>
              </a:spcBef>
            </a:pPr>
            <a:r>
              <a:rPr sz="3700" spc="-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What's</a:t>
            </a:r>
            <a:r>
              <a:rPr sz="3700" spc="-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3700" spc="-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-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This </a:t>
            </a:r>
            <a:r>
              <a:rPr sz="3700" spc="-969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endParaRPr sz="37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4651" y="3870452"/>
            <a:ext cx="4744085" cy="24885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2382520" algn="r">
              <a:lnSpc>
                <a:spcPct val="100000"/>
              </a:lnSpc>
              <a:spcBef>
                <a:spcPts val="75"/>
              </a:spcBef>
            </a:pPr>
            <a:r>
              <a:rPr sz="5400" spc="-10" dirty="0"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5400" spc="-15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400" spc="-245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400" spc="-190" dirty="0"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5400" spc="-415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400" spc="-245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400" spc="-150" dirty="0">
                <a:latin typeface="Lucida Sans Unicode" panose="020B0602030504020204"/>
                <a:cs typeface="Lucida Sans Unicode" panose="020B0602030504020204"/>
              </a:rPr>
              <a:t>g  </a:t>
            </a:r>
            <a:r>
              <a:rPr sz="5400" spc="140" dirty="0"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5400" spc="-15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400" spc="-340" dirty="0"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400" spc="-15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400" spc="-560" dirty="0"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5400" spc="15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400" spc="-155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400" spc="15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400" spc="-340" dirty="0"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400" spc="-295" dirty="0"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5400" spc="-40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400" spc="-420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400" spc="-240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400" spc="-40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400" spc="-145" dirty="0">
                <a:latin typeface="Lucida Sans Unicode" panose="020B0602030504020204"/>
                <a:cs typeface="Lucida Sans Unicode" panose="020B0602030504020204"/>
              </a:rPr>
              <a:t>a</a:t>
            </a:r>
            <a:endParaRPr sz="5400">
              <a:latin typeface="Lucida Sans Unicode" panose="020B0602030504020204"/>
              <a:cs typeface="Lucida Sans Unicode" panose="020B0602030504020204"/>
            </a:endParaRPr>
          </a:p>
          <a:p>
            <a:pPr marR="5080" algn="r">
              <a:lnSpc>
                <a:spcPts val="6410"/>
              </a:lnSpc>
            </a:pPr>
            <a:r>
              <a:rPr sz="5400" spc="-25" dirty="0">
                <a:latin typeface="Lucida Sans Unicode" panose="020B0602030504020204"/>
                <a:cs typeface="Lucida Sans Unicode" panose="020B0602030504020204"/>
              </a:rPr>
              <a:t>Select</a:t>
            </a:r>
            <a:endParaRPr sz="54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2865" y="4599940"/>
            <a:ext cx="9435465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indent="3175">
              <a:lnSpc>
                <a:spcPts val="4010"/>
              </a:lnSpc>
              <a:spcBef>
                <a:spcPts val="265"/>
              </a:spcBef>
            </a:pPr>
            <a:r>
              <a:rPr sz="3400" b="1" spc="-229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shown </a:t>
            </a:r>
            <a:r>
              <a:rPr sz="34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previously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also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bind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parameters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SELECT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statement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62415" cy="10287000"/>
          </a:xfrm>
          <a:custGeom>
            <a:avLst/>
            <a:gdLst/>
            <a:ahLst/>
            <a:cxnLst/>
            <a:rect l="l" t="t" r="r" b="b"/>
            <a:pathLst>
              <a:path w="9162415" h="10287000">
                <a:moveTo>
                  <a:pt x="0" y="10286999"/>
                </a:moveTo>
                <a:lnTo>
                  <a:pt x="9162288" y="10286999"/>
                </a:lnTo>
                <a:lnTo>
                  <a:pt x="916228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162288" y="1"/>
            <a:ext cx="9126220" cy="10287000"/>
            <a:chOff x="9162288" y="1"/>
            <a:chExt cx="912622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27295" y="9223247"/>
              <a:ext cx="676655" cy="6766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62288" y="1"/>
              <a:ext cx="9126220" cy="10287000"/>
            </a:xfrm>
            <a:custGeom>
              <a:avLst/>
              <a:gdLst/>
              <a:ahLst/>
              <a:cxnLst/>
              <a:rect l="l" t="t" r="r" b="b"/>
              <a:pathLst>
                <a:path w="9126219" h="10287000">
                  <a:moveTo>
                    <a:pt x="9125712" y="0"/>
                  </a:moveTo>
                  <a:lnTo>
                    <a:pt x="0" y="0"/>
                  </a:lnTo>
                  <a:lnTo>
                    <a:pt x="0" y="10287001"/>
                  </a:lnTo>
                  <a:lnTo>
                    <a:pt x="9125712" y="10287001"/>
                  </a:lnTo>
                  <a:lnTo>
                    <a:pt x="9125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81022" y="440436"/>
            <a:ext cx="7575550" cy="77533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2780"/>
              </a:lnSpc>
              <a:spcBef>
                <a:spcPts val="47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sql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"select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name,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from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venues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where </a:t>
            </a:r>
            <a:r>
              <a:rPr sz="2600" spc="-7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&gt;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?";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022" y="1491995"/>
            <a:ext cx="8488680" cy="77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65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try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(PreparedStatement</a:t>
            </a:r>
            <a:r>
              <a:rPr sz="26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ps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conn.prepareStatement(sql))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ts val="2965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5172" y="2546604"/>
            <a:ext cx="25076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ps.setInt(1,</a:t>
            </a:r>
            <a:r>
              <a:rPr sz="2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120);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5172" y="3259835"/>
            <a:ext cx="40379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ps.executeQuery();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5172" y="3957828"/>
            <a:ext cx="24110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while(rs.next())</a:t>
            </a:r>
            <a:r>
              <a:rPr sz="2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3471" y="4655820"/>
            <a:ext cx="48431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name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=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rs.getString("name");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3471" y="5353811"/>
            <a:ext cx="5120005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rs.getInt("capacity");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37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System.out.println(name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+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82896" y="6749795"/>
            <a:ext cx="25679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r>
              <a:rPr sz="2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+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1022" y="7450835"/>
            <a:ext cx="3742054" cy="1818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394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capacity);</a:t>
            </a:r>
            <a:endParaRPr sz="26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237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37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489239" y="655827"/>
            <a:ext cx="25946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30303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4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2800" b="1" spc="-100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query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89239" y="1676907"/>
            <a:ext cx="5588000" cy="3609975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5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30303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4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2800" b="1" spc="-5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5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PreparedStatement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30303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60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Bind</a:t>
            </a:r>
            <a:r>
              <a:rPr sz="2800" b="1" spc="-9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8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value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30303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1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2800" b="1" spc="-7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70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query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2000" spc="-195" dirty="0">
                <a:solidFill>
                  <a:srgbClr val="30303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40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Move</a:t>
            </a:r>
            <a:r>
              <a:rPr sz="2800" b="1" spc="-70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800" b="1" spc="-70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check</a:t>
            </a:r>
            <a:r>
              <a:rPr sz="2800" b="1" spc="-70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cursor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30303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9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2800" b="1" spc="-8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80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0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values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89239" y="6636003"/>
            <a:ext cx="28524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68218" y="629412"/>
            <a:ext cx="61544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Microsoft Sans Serif" panose="020B0604020202020204"/>
                <a:cs typeface="Microsoft Sans Serif" panose="020B0604020202020204"/>
              </a:rPr>
              <a:t>Can</a:t>
            </a:r>
            <a:r>
              <a:rPr spc="-1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-150" dirty="0">
                <a:latin typeface="Microsoft Sans Serif" panose="020B0604020202020204"/>
                <a:cs typeface="Microsoft Sans Serif" panose="020B0604020202020204"/>
              </a:rPr>
              <a:t>Also</a:t>
            </a:r>
            <a:r>
              <a:rPr spc="-1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30" dirty="0">
                <a:latin typeface="Microsoft Sans Serif" panose="020B0604020202020204"/>
                <a:cs typeface="Microsoft Sans Serif" panose="020B0604020202020204"/>
              </a:rPr>
              <a:t>Bind</a:t>
            </a:r>
            <a:r>
              <a:rPr spc="-1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-75" dirty="0">
                <a:latin typeface="Microsoft Sans Serif" panose="020B0604020202020204"/>
                <a:cs typeface="Microsoft Sans Serif" panose="020B0604020202020204"/>
              </a:rPr>
              <a:t>Nulls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022" y="2237739"/>
            <a:ext cx="9298305" cy="2762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sql = "insert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2800" spc="-1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Acts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 (name, recordlabel)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values(?,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?)";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try</a:t>
            </a:r>
            <a:r>
              <a:rPr sz="28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(PreparedStatement</a:t>
            </a:r>
            <a:endParaRPr sz="2800">
              <a:latin typeface="Arial MT"/>
              <a:cs typeface="Arial MT"/>
            </a:endParaRPr>
          </a:p>
          <a:p>
            <a:pPr marL="406400" marR="2462530" indent="885825">
              <a:lnSpc>
                <a:spcPct val="181000"/>
              </a:lnSpc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ps</a:t>
            </a:r>
            <a:r>
              <a:rPr sz="2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conn.prepareStatement(sql))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{ </a:t>
            </a:r>
            <a:r>
              <a:rPr sz="2800" spc="-7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ps.setString(1,</a:t>
            </a:r>
            <a:r>
              <a:rPr sz="2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name);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3722" y="5361685"/>
            <a:ext cx="3862704" cy="393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393700">
              <a:lnSpc>
                <a:spcPts val="3055"/>
              </a:lnSpc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if(recordLabel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==</a:t>
            </a:r>
            <a:r>
              <a:rPr sz="2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null)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722" y="6136385"/>
            <a:ext cx="5146040" cy="393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786765" algn="ctr">
              <a:lnSpc>
                <a:spcPts val="3050"/>
              </a:lnSpc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ps.setNull(2,</a:t>
            </a:r>
            <a:r>
              <a:rPr sz="2800" spc="-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Arial MT"/>
                <a:cs typeface="Arial MT"/>
              </a:rPr>
              <a:t>Types.CHAR);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022" y="6846316"/>
            <a:ext cx="5309870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else</a:t>
            </a:r>
            <a:endParaRPr sz="2800">
              <a:latin typeface="Arial MT"/>
              <a:cs typeface="Arial MT"/>
            </a:endParaRPr>
          </a:p>
          <a:p>
            <a:pPr marL="406400" marR="5080" indent="393700">
              <a:lnSpc>
                <a:spcPct val="181000"/>
              </a:lnSpc>
              <a:spcBef>
                <a:spcPts val="25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ps.setString(2,</a:t>
            </a:r>
            <a:r>
              <a:rPr sz="2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recordLabel); </a:t>
            </a:r>
            <a:r>
              <a:rPr sz="2800" spc="-7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return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ps.executeUpdate();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45120" y="4684395"/>
            <a:ext cx="89903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Binding JDBC Parameters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713105" y="2861310"/>
            <a:ext cx="618934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Demo</a:t>
            </a:r>
            <a:endParaRPr lang="en-US" sz="5400" dirty="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86711" y="4281932"/>
            <a:ext cx="3251200" cy="1674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937895">
              <a:lnSpc>
                <a:spcPct val="100000"/>
              </a:lnSpc>
              <a:spcBef>
                <a:spcPts val="75"/>
              </a:spcBef>
            </a:pPr>
            <a:r>
              <a:rPr sz="5400" spc="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400" spc="-4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400" spc="-2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400" spc="-4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5400" spc="-2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400" spc="-2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400" spc="-1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g  </a:t>
            </a:r>
            <a:r>
              <a:rPr sz="5400" spc="-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40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400" spc="-2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5400" spc="-3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400" spc="-20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5400" spc="-34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400" spc="1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40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400" spc="-2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endParaRPr sz="54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2865" y="3481323"/>
            <a:ext cx="8789035" cy="104965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indent="3175">
              <a:lnSpc>
                <a:spcPts val="3980"/>
              </a:lnSpc>
              <a:spcBef>
                <a:spcPts val="305"/>
              </a:spcBef>
            </a:pP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Like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connections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prepared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statements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result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sets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must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closed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2865" y="4852923"/>
            <a:ext cx="8876030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try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resources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5080" indent="3175">
              <a:lnSpc>
                <a:spcPct val="101000"/>
              </a:lnSpc>
              <a:spcBef>
                <a:spcPts val="2685"/>
              </a:spcBef>
            </a:pPr>
            <a:r>
              <a:rPr sz="34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Note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closing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prepared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statement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will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also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close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any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associated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result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sets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6863" y="2526283"/>
            <a:ext cx="8277225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7620">
              <a:lnSpc>
                <a:spcPts val="4300"/>
              </a:lnSpc>
              <a:spcBef>
                <a:spcPts val="215"/>
              </a:spcBef>
            </a:pPr>
            <a:r>
              <a:rPr sz="36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Executing </a:t>
            </a:r>
            <a:r>
              <a:rPr sz="36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queries </a:t>
            </a:r>
            <a:r>
              <a:rPr sz="36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6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PrepareStatement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returns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ResultSet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6863" y="3958844"/>
            <a:ext cx="9248775" cy="345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z="36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ResultSets</a:t>
            </a:r>
            <a:r>
              <a:rPr sz="36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have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cursor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635635" indent="7620">
              <a:lnSpc>
                <a:spcPts val="4300"/>
              </a:lnSpc>
              <a:spcBef>
                <a:spcPts val="2845"/>
              </a:spcBef>
            </a:pPr>
            <a:r>
              <a:rPr sz="36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Must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move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cursor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before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accessing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data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 indent="7620">
              <a:lnSpc>
                <a:spcPts val="4300"/>
              </a:lnSpc>
              <a:spcBef>
                <a:spcPts val="2755"/>
              </a:spcBef>
            </a:pP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Access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column,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either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indexed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(1-based)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9161" y="2928619"/>
            <a:ext cx="2574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4800" spc="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48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mm</a:t>
            </a:r>
            <a:r>
              <a:rPr sz="4800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ar</a:t>
            </a:r>
            <a:r>
              <a:rPr sz="480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y</a:t>
            </a:r>
            <a:endParaRPr sz="4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623367"/>
            <a:ext cx="16459200" cy="571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2009" y="3257803"/>
            <a:ext cx="11426190" cy="206184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6000" spc="25" dirty="0">
                <a:latin typeface="Microsoft Sans Serif" panose="020B0604020202020204"/>
                <a:cs typeface="Microsoft Sans Serif" panose="020B0604020202020204"/>
              </a:rPr>
              <a:t>Up</a:t>
            </a:r>
            <a:r>
              <a:rPr sz="6000" spc="-1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000" spc="-110" dirty="0">
                <a:latin typeface="Microsoft Sans Serif" panose="020B0604020202020204"/>
                <a:cs typeface="Microsoft Sans Serif" panose="020B0604020202020204"/>
              </a:rPr>
              <a:t>Next:</a:t>
            </a:r>
            <a:endParaRPr sz="6000">
              <a:latin typeface="Microsoft Sans Serif" panose="020B0604020202020204"/>
              <a:cs typeface="Microsoft Sans Serif" panose="020B0604020202020204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6000" spc="-50" dirty="0">
                <a:latin typeface="Microsoft Sans Serif" panose="020B0604020202020204"/>
                <a:cs typeface="Microsoft Sans Serif" panose="020B0604020202020204"/>
              </a:rPr>
              <a:t>Working</a:t>
            </a:r>
            <a:r>
              <a:rPr sz="6000" spc="-1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000" spc="85" dirty="0">
                <a:latin typeface="Microsoft Sans Serif" panose="020B0604020202020204"/>
                <a:cs typeface="Microsoft Sans Serif" panose="020B0604020202020204"/>
              </a:rPr>
              <a:t>with</a:t>
            </a:r>
            <a:r>
              <a:rPr sz="6000" spc="-1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000" spc="-185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6000" spc="-1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000" spc="10" dirty="0">
                <a:latin typeface="Microsoft Sans Serif" panose="020B0604020202020204"/>
                <a:cs typeface="Microsoft Sans Serif" panose="020B0604020202020204"/>
              </a:rPr>
              <a:t>CallableStatement</a:t>
            </a:r>
            <a:endParaRPr sz="6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26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46898" y="4693411"/>
            <a:ext cx="42906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29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Th</a:t>
            </a:r>
            <a:r>
              <a:rPr sz="5400" spc="-2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400" spc="-3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400" spc="-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40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400" spc="-2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su</a:t>
            </a:r>
            <a:r>
              <a:rPr sz="5400" spc="-4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400" spc="-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400" spc="1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540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400" spc="-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endParaRPr sz="54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2935731"/>
            <a:ext cx="7573009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query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ResultSet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Has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'cursor'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6040" y="4529835"/>
            <a:ext cx="8891905" cy="279654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Call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'next'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move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cursor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2640" indent="-433705">
              <a:lnSpc>
                <a:spcPct val="100000"/>
              </a:lnSpc>
              <a:spcBef>
                <a:spcPts val="935"/>
              </a:spcBef>
              <a:buFont typeface="Lucida Sans Unicode" panose="020B0602030504020204"/>
              <a:buChar char="-"/>
              <a:tabLst>
                <a:tab pos="802640" algn="l"/>
              </a:tabLst>
            </a:pPr>
            <a:r>
              <a:rPr sz="34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Returns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true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if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there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row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process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2640" indent="-433705">
              <a:lnSpc>
                <a:spcPct val="100000"/>
              </a:lnSpc>
              <a:spcBef>
                <a:spcPts val="910"/>
              </a:spcBef>
              <a:buFont typeface="Lucida Sans Unicode" panose="020B0602030504020204"/>
              <a:buChar char="-"/>
              <a:tabLst>
                <a:tab pos="802640" algn="l"/>
              </a:tabLst>
            </a:pPr>
            <a:r>
              <a:rPr sz="34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false</a:t>
            </a:r>
            <a:r>
              <a:rPr sz="34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otherwise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15"/>
              </a:spcBef>
            </a:pPr>
            <a:r>
              <a:rPr sz="3400" b="1" spc="114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values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rows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22" y="477012"/>
            <a:ext cx="67932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sql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"select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name,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from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venues";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1214628"/>
            <a:ext cx="5488305" cy="781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try (PreparedStatement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ps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endParaRPr sz="2600">
              <a:latin typeface="Arial MT"/>
              <a:cs typeface="Arial MT"/>
            </a:endParaRPr>
          </a:p>
          <a:p>
            <a:pPr marL="196850" marR="412115" indent="460375">
              <a:lnSpc>
                <a:spcPct val="186000"/>
              </a:lnSpc>
              <a:spcBef>
                <a:spcPts val="10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conn.prepareStatement(sql))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 </a:t>
            </a:r>
            <a:r>
              <a:rPr sz="2600" spc="-7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ps.executeQuery();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while(rs.next())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 marL="381000" marR="5080">
              <a:lnSpc>
                <a:spcPct val="185000"/>
              </a:lnSpc>
              <a:spcBef>
                <a:spcPts val="2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name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rs.getString("name");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var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rs.getInt("capacity");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890905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System.out.println(name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+</a:t>
            </a:r>
            <a:endParaRPr sz="2600">
              <a:latin typeface="Arial MT"/>
              <a:cs typeface="Arial MT"/>
            </a:endParaRPr>
          </a:p>
          <a:p>
            <a:pPr marL="2129790" marR="807085">
              <a:lnSpc>
                <a:spcPct val="185000"/>
              </a:lnSpc>
              <a:spcBef>
                <a:spcPts val="2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r>
              <a:rPr sz="2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+ </a:t>
            </a:r>
            <a:r>
              <a:rPr sz="2600" spc="-7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capacity);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489239" y="655827"/>
            <a:ext cx="25946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45" dirty="0">
                <a:latin typeface="Arial" panose="020B0604020202020204"/>
                <a:cs typeface="Arial" panose="020B0604020202020204"/>
              </a:rPr>
              <a:t>Create</a:t>
            </a:r>
            <a:r>
              <a:rPr sz="28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latin typeface="Arial" panose="020B0604020202020204"/>
                <a:cs typeface="Arial" panose="020B0604020202020204"/>
              </a:rPr>
              <a:t>query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89239" y="2152395"/>
            <a:ext cx="5588000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PreparedStatement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query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Move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check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cursor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2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values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9239" y="6636003"/>
            <a:ext cx="28524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ResultSet</a:t>
            </a:r>
            <a:r>
              <a:rPr spc="-245" dirty="0"/>
              <a:t> </a:t>
            </a:r>
            <a:r>
              <a:rPr spc="20" dirty="0">
                <a:latin typeface="Microsoft Sans Serif" panose="020B0604020202020204"/>
                <a:cs typeface="Microsoft Sans Serif" panose="020B0604020202020204"/>
              </a:rPr>
              <a:t>Cursor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32350" y="3843020"/>
          <a:ext cx="12192000" cy="257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975">
                <a:tc gridSpan="3">
                  <a:txBody>
                    <a:bodyPr/>
                    <a:lstStyle/>
                    <a:p>
                      <a:pPr marR="60325" algn="ctr">
                        <a:lnSpc>
                          <a:spcPts val="3945"/>
                        </a:lnSpc>
                      </a:pPr>
                      <a:r>
                        <a:rPr sz="3500" spc="-75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Table:</a:t>
                      </a:r>
                      <a:r>
                        <a:rPr sz="3500" spc="-85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3500" spc="30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venues</a:t>
                      </a:r>
                      <a:endParaRPr sz="35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0" marB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79D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Id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Name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2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Capacity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3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Arena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100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6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Bowl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150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Garage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27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200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ResultSet</a:t>
            </a:r>
            <a:r>
              <a:rPr spc="-245" dirty="0"/>
              <a:t> </a:t>
            </a:r>
            <a:r>
              <a:rPr spc="20" dirty="0">
                <a:latin typeface="Microsoft Sans Serif" panose="020B0604020202020204"/>
                <a:cs typeface="Microsoft Sans Serif" panose="020B0604020202020204"/>
              </a:rPr>
              <a:t>Cursor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32350" y="3843020"/>
          <a:ext cx="12192000" cy="257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975">
                <a:tc gridSpan="3">
                  <a:txBody>
                    <a:bodyPr/>
                    <a:lstStyle/>
                    <a:p>
                      <a:pPr marR="60325" algn="ctr">
                        <a:lnSpc>
                          <a:spcPts val="3945"/>
                        </a:lnSpc>
                      </a:pPr>
                      <a:r>
                        <a:rPr sz="3500" spc="-75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Table:</a:t>
                      </a:r>
                      <a:r>
                        <a:rPr sz="3500" spc="-85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3500" spc="30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venues</a:t>
                      </a:r>
                      <a:endParaRPr sz="35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0" marB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79D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Id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Name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2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Capacity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3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Arena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100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6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Bowl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150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Garage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27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200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33965" y="4267200"/>
            <a:ext cx="286829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7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Initial</a:t>
            </a:r>
            <a:r>
              <a:rPr sz="3500" spc="-114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7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position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7733" y="4525642"/>
            <a:ext cx="961390" cy="158750"/>
          </a:xfrm>
          <a:custGeom>
            <a:avLst/>
            <a:gdLst/>
            <a:ahLst/>
            <a:cxnLst/>
            <a:rect l="l" t="t" r="r" b="b"/>
            <a:pathLst>
              <a:path w="961389" h="158750">
                <a:moveTo>
                  <a:pt x="802217" y="0"/>
                </a:moveTo>
                <a:lnTo>
                  <a:pt x="802217" y="158750"/>
                </a:lnTo>
                <a:lnTo>
                  <a:pt x="929217" y="95250"/>
                </a:lnTo>
                <a:lnTo>
                  <a:pt x="818092" y="95250"/>
                </a:lnTo>
                <a:lnTo>
                  <a:pt x="818092" y="63500"/>
                </a:lnTo>
                <a:lnTo>
                  <a:pt x="929217" y="63500"/>
                </a:lnTo>
                <a:lnTo>
                  <a:pt x="802217" y="0"/>
                </a:lnTo>
                <a:close/>
              </a:path>
              <a:path w="961389" h="158750">
                <a:moveTo>
                  <a:pt x="802217" y="63500"/>
                </a:moveTo>
                <a:lnTo>
                  <a:pt x="0" y="63500"/>
                </a:lnTo>
                <a:lnTo>
                  <a:pt x="0" y="95250"/>
                </a:lnTo>
                <a:lnTo>
                  <a:pt x="802217" y="95250"/>
                </a:lnTo>
                <a:lnTo>
                  <a:pt x="802217" y="63500"/>
                </a:lnTo>
                <a:close/>
              </a:path>
              <a:path w="961389" h="158750">
                <a:moveTo>
                  <a:pt x="929217" y="63500"/>
                </a:moveTo>
                <a:lnTo>
                  <a:pt x="818092" y="63500"/>
                </a:lnTo>
                <a:lnTo>
                  <a:pt x="818092" y="95250"/>
                </a:lnTo>
                <a:lnTo>
                  <a:pt x="929217" y="95250"/>
                </a:lnTo>
                <a:lnTo>
                  <a:pt x="960967" y="79375"/>
                </a:lnTo>
                <a:lnTo>
                  <a:pt x="929217" y="63500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ResultSet</a:t>
            </a:r>
            <a:r>
              <a:rPr spc="-245" dirty="0"/>
              <a:t> </a:t>
            </a:r>
            <a:r>
              <a:rPr spc="20" dirty="0">
                <a:latin typeface="Microsoft Sans Serif" panose="020B0604020202020204"/>
                <a:cs typeface="Microsoft Sans Serif" panose="020B0604020202020204"/>
              </a:rPr>
              <a:t>Cursor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32350" y="3843020"/>
          <a:ext cx="12192000" cy="257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975">
                <a:tc gridSpan="3">
                  <a:txBody>
                    <a:bodyPr/>
                    <a:lstStyle/>
                    <a:p>
                      <a:pPr marR="60325" algn="ctr">
                        <a:lnSpc>
                          <a:spcPts val="3945"/>
                        </a:lnSpc>
                      </a:pPr>
                      <a:r>
                        <a:rPr sz="3500" spc="-75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Table:</a:t>
                      </a:r>
                      <a:r>
                        <a:rPr sz="3500" spc="-85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3500" spc="30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venues</a:t>
                      </a:r>
                      <a:endParaRPr sz="35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0" marB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79D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Id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Name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2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Capacity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3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Arena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100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6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Bowl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150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Garage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27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200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33965" y="4794503"/>
            <a:ext cx="258000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2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rs.next()</a:t>
            </a:r>
            <a:r>
              <a:rPr sz="3500" spc="-9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12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true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7733" y="5050574"/>
            <a:ext cx="961390" cy="158750"/>
          </a:xfrm>
          <a:custGeom>
            <a:avLst/>
            <a:gdLst/>
            <a:ahLst/>
            <a:cxnLst/>
            <a:rect l="l" t="t" r="r" b="b"/>
            <a:pathLst>
              <a:path w="961389" h="158750">
                <a:moveTo>
                  <a:pt x="802217" y="0"/>
                </a:moveTo>
                <a:lnTo>
                  <a:pt x="802217" y="158750"/>
                </a:lnTo>
                <a:lnTo>
                  <a:pt x="929217" y="95250"/>
                </a:lnTo>
                <a:lnTo>
                  <a:pt x="818092" y="95250"/>
                </a:lnTo>
                <a:lnTo>
                  <a:pt x="818092" y="63500"/>
                </a:lnTo>
                <a:lnTo>
                  <a:pt x="929217" y="63500"/>
                </a:lnTo>
                <a:lnTo>
                  <a:pt x="802217" y="0"/>
                </a:lnTo>
                <a:close/>
              </a:path>
              <a:path w="961389" h="158750">
                <a:moveTo>
                  <a:pt x="802217" y="63500"/>
                </a:moveTo>
                <a:lnTo>
                  <a:pt x="0" y="63500"/>
                </a:lnTo>
                <a:lnTo>
                  <a:pt x="0" y="95250"/>
                </a:lnTo>
                <a:lnTo>
                  <a:pt x="802217" y="95250"/>
                </a:lnTo>
                <a:lnTo>
                  <a:pt x="802217" y="63500"/>
                </a:lnTo>
                <a:close/>
              </a:path>
              <a:path w="961389" h="158750">
                <a:moveTo>
                  <a:pt x="929217" y="63500"/>
                </a:moveTo>
                <a:lnTo>
                  <a:pt x="818092" y="63500"/>
                </a:lnTo>
                <a:lnTo>
                  <a:pt x="818092" y="95250"/>
                </a:lnTo>
                <a:lnTo>
                  <a:pt x="929217" y="95250"/>
                </a:lnTo>
                <a:lnTo>
                  <a:pt x="960967" y="79375"/>
                </a:lnTo>
                <a:lnTo>
                  <a:pt x="929217" y="63500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ResultSet</a:t>
            </a:r>
            <a:r>
              <a:rPr spc="-245" dirty="0"/>
              <a:t> </a:t>
            </a:r>
            <a:r>
              <a:rPr spc="20" dirty="0">
                <a:latin typeface="Microsoft Sans Serif" panose="020B0604020202020204"/>
                <a:cs typeface="Microsoft Sans Serif" panose="020B0604020202020204"/>
              </a:rPr>
              <a:t>Cursor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32350" y="3843020"/>
          <a:ext cx="12192000" cy="257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975">
                <a:tc gridSpan="3">
                  <a:txBody>
                    <a:bodyPr/>
                    <a:lstStyle/>
                    <a:p>
                      <a:pPr marR="60325" algn="ctr">
                        <a:lnSpc>
                          <a:spcPts val="3945"/>
                        </a:lnSpc>
                      </a:pPr>
                      <a:r>
                        <a:rPr sz="3500" spc="-75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Table:</a:t>
                      </a:r>
                      <a:r>
                        <a:rPr sz="3500" spc="-85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3500" spc="30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venues</a:t>
                      </a:r>
                      <a:endParaRPr sz="35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0" marB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79D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Id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Name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2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Capacity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3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Arena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100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6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Bowl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150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Garage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27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200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33965" y="5285232"/>
            <a:ext cx="258000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2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rs.next()</a:t>
            </a:r>
            <a:r>
              <a:rPr sz="3500" spc="-9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12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true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7733" y="5541640"/>
            <a:ext cx="961390" cy="158750"/>
          </a:xfrm>
          <a:custGeom>
            <a:avLst/>
            <a:gdLst/>
            <a:ahLst/>
            <a:cxnLst/>
            <a:rect l="l" t="t" r="r" b="b"/>
            <a:pathLst>
              <a:path w="961389" h="158750">
                <a:moveTo>
                  <a:pt x="802217" y="95249"/>
                </a:moveTo>
                <a:lnTo>
                  <a:pt x="802217" y="158750"/>
                </a:lnTo>
                <a:lnTo>
                  <a:pt x="929217" y="95250"/>
                </a:lnTo>
                <a:lnTo>
                  <a:pt x="802217" y="95249"/>
                </a:lnTo>
                <a:close/>
              </a:path>
              <a:path w="961389" h="158750">
                <a:moveTo>
                  <a:pt x="802217" y="63499"/>
                </a:moveTo>
                <a:lnTo>
                  <a:pt x="802217" y="95249"/>
                </a:lnTo>
                <a:lnTo>
                  <a:pt x="818092" y="95250"/>
                </a:lnTo>
                <a:lnTo>
                  <a:pt x="818092" y="63500"/>
                </a:lnTo>
                <a:lnTo>
                  <a:pt x="802217" y="63499"/>
                </a:lnTo>
                <a:close/>
              </a:path>
              <a:path w="961389" h="158750">
                <a:moveTo>
                  <a:pt x="802217" y="0"/>
                </a:moveTo>
                <a:lnTo>
                  <a:pt x="802217" y="63499"/>
                </a:lnTo>
                <a:lnTo>
                  <a:pt x="818092" y="63500"/>
                </a:lnTo>
                <a:lnTo>
                  <a:pt x="818092" y="95250"/>
                </a:lnTo>
                <a:lnTo>
                  <a:pt x="929219" y="95248"/>
                </a:lnTo>
                <a:lnTo>
                  <a:pt x="960967" y="79375"/>
                </a:lnTo>
                <a:lnTo>
                  <a:pt x="802217" y="0"/>
                </a:lnTo>
                <a:close/>
              </a:path>
              <a:path w="961389" h="158750">
                <a:moveTo>
                  <a:pt x="0" y="63498"/>
                </a:moveTo>
                <a:lnTo>
                  <a:pt x="0" y="95248"/>
                </a:lnTo>
                <a:lnTo>
                  <a:pt x="802217" y="95249"/>
                </a:lnTo>
                <a:lnTo>
                  <a:pt x="802217" y="63499"/>
                </a:lnTo>
                <a:lnTo>
                  <a:pt x="0" y="63498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ResultSet</a:t>
            </a:r>
            <a:r>
              <a:rPr spc="-245" dirty="0"/>
              <a:t> </a:t>
            </a:r>
            <a:r>
              <a:rPr spc="20" dirty="0">
                <a:latin typeface="Microsoft Sans Serif" panose="020B0604020202020204"/>
                <a:cs typeface="Microsoft Sans Serif" panose="020B0604020202020204"/>
              </a:rPr>
              <a:t>Cursor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32350" y="3843020"/>
          <a:ext cx="12192000" cy="257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975">
                <a:tc gridSpan="3">
                  <a:txBody>
                    <a:bodyPr/>
                    <a:lstStyle/>
                    <a:p>
                      <a:pPr marR="60325" algn="ctr">
                        <a:lnSpc>
                          <a:spcPts val="3945"/>
                        </a:lnSpc>
                      </a:pPr>
                      <a:r>
                        <a:rPr sz="3500" spc="-75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Table:</a:t>
                      </a:r>
                      <a:r>
                        <a:rPr sz="3500" spc="-85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3500" spc="30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venues</a:t>
                      </a:r>
                      <a:endParaRPr sz="35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0" marB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79D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Id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Name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2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Capacity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3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Arena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100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6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Bowl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150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Garage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27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200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33965" y="5791200"/>
            <a:ext cx="258000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2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rs.next()</a:t>
            </a:r>
            <a:r>
              <a:rPr sz="3500" spc="-9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12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true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7733" y="6049638"/>
            <a:ext cx="961390" cy="158750"/>
          </a:xfrm>
          <a:custGeom>
            <a:avLst/>
            <a:gdLst/>
            <a:ahLst/>
            <a:cxnLst/>
            <a:rect l="l" t="t" r="r" b="b"/>
            <a:pathLst>
              <a:path w="961389" h="158750">
                <a:moveTo>
                  <a:pt x="802217" y="95249"/>
                </a:moveTo>
                <a:lnTo>
                  <a:pt x="802217" y="158750"/>
                </a:lnTo>
                <a:lnTo>
                  <a:pt x="929217" y="95250"/>
                </a:lnTo>
                <a:lnTo>
                  <a:pt x="802217" y="95249"/>
                </a:lnTo>
                <a:close/>
              </a:path>
              <a:path w="961389" h="158750">
                <a:moveTo>
                  <a:pt x="802217" y="63499"/>
                </a:moveTo>
                <a:lnTo>
                  <a:pt x="802217" y="95249"/>
                </a:lnTo>
                <a:lnTo>
                  <a:pt x="818092" y="95250"/>
                </a:lnTo>
                <a:lnTo>
                  <a:pt x="818092" y="63500"/>
                </a:lnTo>
                <a:lnTo>
                  <a:pt x="802217" y="63499"/>
                </a:lnTo>
                <a:close/>
              </a:path>
              <a:path w="961389" h="158750">
                <a:moveTo>
                  <a:pt x="802217" y="0"/>
                </a:moveTo>
                <a:lnTo>
                  <a:pt x="802217" y="63499"/>
                </a:lnTo>
                <a:lnTo>
                  <a:pt x="818092" y="63500"/>
                </a:lnTo>
                <a:lnTo>
                  <a:pt x="818092" y="95250"/>
                </a:lnTo>
                <a:lnTo>
                  <a:pt x="929219" y="95248"/>
                </a:lnTo>
                <a:lnTo>
                  <a:pt x="960967" y="79375"/>
                </a:lnTo>
                <a:lnTo>
                  <a:pt x="802217" y="0"/>
                </a:lnTo>
                <a:close/>
              </a:path>
              <a:path w="961389" h="158750">
                <a:moveTo>
                  <a:pt x="0" y="63498"/>
                </a:moveTo>
                <a:lnTo>
                  <a:pt x="0" y="95248"/>
                </a:lnTo>
                <a:lnTo>
                  <a:pt x="802217" y="95249"/>
                </a:lnTo>
                <a:lnTo>
                  <a:pt x="802217" y="63499"/>
                </a:lnTo>
                <a:lnTo>
                  <a:pt x="0" y="63498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1025</Words>
  <Application>Microsoft Office PowerPoint</Application>
  <PresentationFormat>Custom</PresentationFormat>
  <Paragraphs>277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MT</vt:lpstr>
      <vt:lpstr>Calibri</vt:lpstr>
      <vt:lpstr>Lucida Sans Unicode</vt:lpstr>
      <vt:lpstr>Microsoft Sans Serif</vt:lpstr>
      <vt:lpstr>Tahoma</vt:lpstr>
      <vt:lpstr>Office Theme</vt:lpstr>
      <vt:lpstr>1_Office Theme</vt:lpstr>
      <vt:lpstr>Working with Data from a  PreparedStatement</vt:lpstr>
      <vt:lpstr>Processing data using a ResultSet Modifying data</vt:lpstr>
      <vt:lpstr>Execute the query to get a ResultSet Has a 'cursor'</vt:lpstr>
      <vt:lpstr>◀ Create query</vt:lpstr>
      <vt:lpstr>ResultSet Cursor</vt:lpstr>
      <vt:lpstr>ResultSet Cursor</vt:lpstr>
      <vt:lpstr>ResultSet Cursor</vt:lpstr>
      <vt:lpstr>ResultSet Cursor</vt:lpstr>
      <vt:lpstr>ResultSet Cursor</vt:lpstr>
      <vt:lpstr>ResultSet Cursor</vt:lpstr>
      <vt:lpstr>Can Also Get the Data Using Column Numbers</vt:lpstr>
      <vt:lpstr>Maybe a count or an aggregate function Can use 'if(rs.next())'</vt:lpstr>
      <vt:lpstr>◀ Create query</vt:lpstr>
      <vt:lpstr>Using the Column Name</vt:lpstr>
      <vt:lpstr>Dos and Don'ts</vt:lpstr>
      <vt:lpstr>PowerPoint Presentation</vt:lpstr>
      <vt:lpstr>resultSet Get Methods</vt:lpstr>
      <vt:lpstr>Using GetObject</vt:lpstr>
      <vt:lpstr>PowerPoint Presentation</vt:lpstr>
      <vt:lpstr>Binding  Parameters in a Select</vt:lpstr>
      <vt:lpstr>◀ Create query</vt:lpstr>
      <vt:lpstr>Can Also Bind Nulls</vt:lpstr>
      <vt:lpstr>PowerPoint Presentation</vt:lpstr>
      <vt:lpstr>Like connections and prepared statements  result sets must be closed</vt:lpstr>
      <vt:lpstr>Executing queries with a  PrepareStatement returns a ResultSet</vt:lpstr>
      <vt:lpstr>Up Next: Working with a CallableStatement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Data from a  PreparedStatement</dc:title>
  <dc:creator/>
  <cp:lastModifiedBy>Admin</cp:lastModifiedBy>
  <cp:revision>5</cp:revision>
  <dcterms:created xsi:type="dcterms:W3CDTF">2022-10-08T14:28:22Z</dcterms:created>
  <dcterms:modified xsi:type="dcterms:W3CDTF">2023-10-07T17:12:06Z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2021-04-01T05:30:00Z</vt:filetime>
  </property>
  <property fmtid="{D5CDD505-2E9C-101B-9397-08002B2CF9AE}" pid="3" name="LastSaved">
    <vt:filetime>2022-10-06T05:30:00Z</vt:filetime>
  </property>
  <property fmtid="{D5CDD505-2E9C-101B-9397-08002B2CF9AE}" pid="4" name="ICV">
    <vt:lpwstr>C9A91650043E44E9B73CEA46732DE435</vt:lpwstr>
  </property>
  <property fmtid="{D5CDD505-2E9C-101B-9397-08002B2CF9AE}" pid="5" name="KSOProductBuildVer">
    <vt:lpwstr>1033-11.2.0.11341</vt:lpwstr>
  </property>
</Properties>
</file>