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8" r:id="rId22"/>
    <p:sldId id="290" r:id="rId23"/>
    <p:sldId id="292" r:id="rId24"/>
    <p:sldId id="272" r:id="rId2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784" y="4170171"/>
            <a:ext cx="1207643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1022" y="2699004"/>
            <a:ext cx="5322570" cy="632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0425" y="363219"/>
            <a:ext cx="146871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128" y="3617467"/>
            <a:ext cx="15739742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29393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55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-2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800" b="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5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4970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GigReport(?,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cs.setDate("startdate",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...);</a:t>
            </a:r>
            <a:endParaRPr sz="2600">
              <a:latin typeface="Arial MT"/>
              <a:cs typeface="Arial MT"/>
            </a:endParaRPr>
          </a:p>
          <a:p>
            <a:pPr marL="381000" marR="3182620">
              <a:lnSpc>
                <a:spcPts val="5810"/>
              </a:lnSpc>
              <a:spcBef>
                <a:spcPts val="41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cs.setDate("enddate",...);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908803"/>
            <a:ext cx="504952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rs.getDate("date");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...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61315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944620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5733796"/>
            <a:ext cx="7801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6038596"/>
            <a:ext cx="1786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5997" y="4373371"/>
            <a:ext cx="312229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84785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3048507"/>
            <a:ext cx="4544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" dirty="0">
                <a:solidFill>
                  <a:srgbClr val="F15B2A"/>
                </a:solidFill>
              </a:rPr>
              <a:t>C</a:t>
            </a:r>
            <a:r>
              <a:rPr sz="3400" spc="1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35" dirty="0">
                <a:solidFill>
                  <a:srgbClr val="F15B2A"/>
                </a:solidFill>
              </a:rPr>
              <a:t>Us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20" dirty="0">
                <a:solidFill>
                  <a:srgbClr val="F15B2A"/>
                </a:solidFill>
              </a:rPr>
              <a:t>h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320" dirty="0">
                <a:solidFill>
                  <a:srgbClr val="F15B2A"/>
                </a:solidFill>
              </a:rPr>
              <a:t>?</a:t>
            </a:r>
            <a:r>
              <a:rPr sz="3400" spc="-185" dirty="0">
                <a:solidFill>
                  <a:srgbClr val="F15B2A"/>
                </a:solidFill>
              </a:rPr>
              <a:t>=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r>
              <a:rPr sz="3400" spc="-35" dirty="0">
                <a:solidFill>
                  <a:srgbClr val="F15B2A"/>
                </a:solidFill>
              </a:rPr>
              <a:t>yn</a:t>
            </a:r>
            <a:r>
              <a:rPr sz="3400" spc="175" dirty="0">
                <a:solidFill>
                  <a:srgbClr val="F15B2A"/>
                </a:solidFill>
              </a:rPr>
              <a:t>t</a:t>
            </a:r>
            <a:r>
              <a:rPr sz="3400" spc="-35" dirty="0">
                <a:solidFill>
                  <a:srgbClr val="F15B2A"/>
                </a:solidFill>
              </a:rPr>
              <a:t>a</a:t>
            </a:r>
            <a:r>
              <a:rPr sz="3400" spc="-125" dirty="0">
                <a:solidFill>
                  <a:srgbClr val="F15B2A"/>
                </a:solidFill>
              </a:rPr>
              <a:t>x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551427"/>
            <a:ext cx="749236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802640" indent="-433705">
              <a:lnSpc>
                <a:spcPct val="100000"/>
              </a:lnSpc>
              <a:spcBef>
                <a:spcPts val="10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-1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7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-1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optional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 JDBC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4571" y="1154719"/>
            <a:ext cx="3666490" cy="368300"/>
          </a:xfrm>
          <a:custGeom>
            <a:avLst/>
            <a:gdLst/>
            <a:ahLst/>
            <a:cxnLst/>
            <a:rect l="l" t="t" r="r" b="b"/>
            <a:pathLst>
              <a:path w="3666490" h="368300">
                <a:moveTo>
                  <a:pt x="3665918" y="0"/>
                </a:moveTo>
                <a:lnTo>
                  <a:pt x="0" y="0"/>
                </a:lnTo>
                <a:lnTo>
                  <a:pt x="0" y="368300"/>
                </a:lnTo>
                <a:lnTo>
                  <a:pt x="3665918" y="368300"/>
                </a:lnTo>
                <a:lnTo>
                  <a:pt x="3665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22" y="1104900"/>
            <a:ext cx="8880475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GetTotalSales(OUT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2))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sum(currentvalue)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'totalsales'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  <a:p>
            <a:pPr marL="840740" marR="5080" indent="-92075">
              <a:lnSpc>
                <a:spcPts val="5810"/>
              </a:lnSpc>
              <a:spcBef>
                <a:spcPts val="4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ticketssold,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price,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ticketssold*price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'currentvalue'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gigs) salestable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23" y="4850418"/>
            <a:ext cx="14890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06" y="5536691"/>
            <a:ext cx="9275445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</a:t>
            </a:r>
            <a:r>
              <a:rPr sz="30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06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GetTotalSales(?)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699004"/>
            <a:ext cx="509270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cs.registerOutParameter(1,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39925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Types.DECIMAL);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System.out.println("Total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sales is: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39319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cs.getDouble(1));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7130795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4367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5248" y="4373371"/>
            <a:ext cx="3522979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3385" marR="5080" indent="-401320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7140" y="2707131"/>
            <a:ext cx="618934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20" dirty="0">
                <a:solidFill>
                  <a:srgbClr val="F15B2A"/>
                </a:solidFill>
              </a:rPr>
              <a:t>A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75" dirty="0">
                <a:solidFill>
                  <a:srgbClr val="F15B2A"/>
                </a:solidFill>
              </a:rPr>
              <a:t>m</a:t>
            </a:r>
            <a:r>
              <a:rPr sz="3400" spc="-65" dirty="0">
                <a:solidFill>
                  <a:srgbClr val="F15B2A"/>
                </a:solidFill>
              </a:rPr>
              <a:t>i</a:t>
            </a:r>
            <a:r>
              <a:rPr sz="3400" spc="-135" dirty="0">
                <a:solidFill>
                  <a:srgbClr val="F15B2A"/>
                </a:solidFill>
              </a:rPr>
              <a:t>x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10" dirty="0">
                <a:solidFill>
                  <a:srgbClr val="F15B2A"/>
                </a:solidFill>
              </a:rPr>
              <a:t>u</a:t>
            </a:r>
            <a:r>
              <a:rPr sz="3400" spc="25" dirty="0">
                <a:solidFill>
                  <a:srgbClr val="F15B2A"/>
                </a:solidFill>
              </a:rPr>
              <a:t>r</a:t>
            </a:r>
            <a:r>
              <a:rPr sz="3400" spc="30" dirty="0">
                <a:solidFill>
                  <a:srgbClr val="F15B2A"/>
                </a:solidFill>
              </a:rPr>
              <a:t>e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45" dirty="0">
                <a:solidFill>
                  <a:srgbClr val="F15B2A"/>
                </a:solidFill>
              </a:rPr>
              <a:t>o</a:t>
            </a:r>
            <a:r>
              <a:rPr sz="3400" spc="60" dirty="0">
                <a:solidFill>
                  <a:srgbClr val="F15B2A"/>
                </a:solidFill>
              </a:rPr>
              <a:t>f</a:t>
            </a:r>
            <a:r>
              <a:rPr sz="3400" spc="-55" dirty="0">
                <a:solidFill>
                  <a:srgbClr val="F15B2A"/>
                </a:solidFill>
              </a:rPr>
              <a:t> </a:t>
            </a:r>
            <a:r>
              <a:rPr sz="3400" spc="35" dirty="0">
                <a:solidFill>
                  <a:srgbClr val="F15B2A"/>
                </a:solidFill>
              </a:rPr>
              <a:t>IN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20" dirty="0">
                <a:solidFill>
                  <a:srgbClr val="F15B2A"/>
                </a:solidFill>
              </a:rPr>
              <a:t>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O</a:t>
            </a:r>
            <a:r>
              <a:rPr sz="3400" spc="-25" dirty="0">
                <a:solidFill>
                  <a:srgbClr val="F15B2A"/>
                </a:solidFill>
              </a:rPr>
              <a:t>U</a:t>
            </a:r>
            <a:r>
              <a:rPr sz="3400" spc="-35" dirty="0">
                <a:solidFill>
                  <a:srgbClr val="F15B2A"/>
                </a:solidFill>
              </a:rPr>
              <a:t>T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70" dirty="0">
                <a:solidFill>
                  <a:srgbClr val="F15B2A"/>
                </a:solidFill>
              </a:rPr>
              <a:t>c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65" dirty="0">
                <a:solidFill>
                  <a:srgbClr val="F15B2A"/>
                </a:solidFill>
              </a:rPr>
              <a:t>ll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55" dirty="0">
                <a:solidFill>
                  <a:srgbClr val="F15B2A"/>
                </a:solidFill>
              </a:rPr>
              <a:t>Use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125" dirty="0">
                <a:solidFill>
                  <a:srgbClr val="F15B2A"/>
                </a:solidFill>
              </a:rPr>
              <a:t>'?'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for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30" dirty="0">
                <a:solidFill>
                  <a:srgbClr val="F15B2A"/>
                </a:solidFill>
              </a:rPr>
              <a:t>each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20" dirty="0">
                <a:solidFill>
                  <a:srgbClr val="F15B2A"/>
                </a:solidFill>
              </a:rPr>
              <a:t>parameter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597140" y="4420108"/>
            <a:ext cx="688911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spcBef>
                <a:spcPts val="2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266" y="754380"/>
            <a:ext cx="9950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5" dirty="0">
                <a:latin typeface="Arial MT"/>
                <a:cs typeface="Arial MT"/>
              </a:rPr>
              <a:t>N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5" dirty="0">
                <a:latin typeface="Arial MT"/>
                <a:cs typeface="Arial MT"/>
              </a:rPr>
              <a:t>w</a:t>
            </a:r>
            <a:r>
              <a:rPr sz="5600" b="0" dirty="0">
                <a:latin typeface="Arial MT"/>
                <a:cs typeface="Arial MT"/>
              </a:rPr>
              <a:t>P</a:t>
            </a:r>
            <a:r>
              <a:rPr sz="5600" b="0" spc="-5" dirty="0">
                <a:latin typeface="Arial MT"/>
                <a:cs typeface="Arial MT"/>
              </a:rPr>
              <a:t>r</a:t>
            </a:r>
            <a:r>
              <a:rPr sz="5600" b="0" spc="5" dirty="0">
                <a:latin typeface="Arial MT"/>
                <a:cs typeface="Arial MT"/>
              </a:rPr>
              <a:t>i</a:t>
            </a:r>
            <a:r>
              <a:rPr sz="5600" b="0" dirty="0">
                <a:latin typeface="Arial MT"/>
                <a:cs typeface="Arial MT"/>
              </a:rPr>
              <a:t>ce</a:t>
            </a:r>
            <a:r>
              <a:rPr sz="5600" b="0" spc="-195" dirty="0">
                <a:latin typeface="Arial MT"/>
                <a:cs typeface="Arial MT"/>
              </a:rPr>
              <a:t> </a:t>
            </a:r>
            <a:r>
              <a:rPr sz="5600" b="0" spc="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3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9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6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204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83" y="2340356"/>
            <a:ext cx="94011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tries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gig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4467860">
              <a:lnSpc>
                <a:spcPct val="162000"/>
              </a:lnSpc>
              <a:spcBef>
                <a:spcPts val="20"/>
              </a:spcBef>
            </a:pPr>
            <a:r>
              <a:rPr sz="3600" b="1" spc="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6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0472" y="4073058"/>
            <a:ext cx="1376680" cy="368300"/>
          </a:xfrm>
          <a:custGeom>
            <a:avLst/>
            <a:gdLst/>
            <a:ahLst/>
            <a:cxnLst/>
            <a:rect l="l" t="t" r="r" b="b"/>
            <a:pathLst>
              <a:path w="1376679" h="368300">
                <a:moveTo>
                  <a:pt x="1376362" y="0"/>
                </a:moveTo>
                <a:lnTo>
                  <a:pt x="0" y="0"/>
                </a:lnTo>
                <a:lnTo>
                  <a:pt x="0" y="368300"/>
                </a:lnTo>
                <a:lnTo>
                  <a:pt x="1376362" y="368300"/>
                </a:lnTo>
                <a:lnTo>
                  <a:pt x="13763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3610" y="771058"/>
            <a:ext cx="41814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inout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 decimal(8,2))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720852"/>
            <a:ext cx="1046353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int,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decimal(8,2),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323" y="2040636"/>
            <a:ext cx="1164145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4445" algn="l"/>
              </a:tabLst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0.0;	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decimal(8,2);</a:t>
            </a:r>
            <a:endParaRPr sz="2600">
              <a:latin typeface="Arial MT"/>
              <a:cs typeface="Arial MT"/>
            </a:endParaRPr>
          </a:p>
          <a:p>
            <a:pPr marL="12700" marR="2861310">
              <a:lnSpc>
                <a:spcPct val="166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max(price)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gigid);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(gigprice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percentage);</a:t>
            </a:r>
            <a:endParaRPr sz="2600">
              <a:latin typeface="Arial MT"/>
              <a:cs typeface="Arial MT"/>
            </a:endParaRPr>
          </a:p>
          <a:p>
            <a:pPr marL="12700" marR="7295515">
              <a:lnSpc>
                <a:spcPct val="167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(proposedprice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&lt;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2" y="5393858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947" y="5341620"/>
            <a:ext cx="2496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323" y="6003035"/>
            <a:ext cx="842645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set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22" y="7375059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947" y="7322820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7984235"/>
            <a:ext cx="1294765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649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?,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cs.setInt(1,</a:t>
            </a:r>
            <a:r>
              <a:rPr spc="-20" dirty="0"/>
              <a:t> </a:t>
            </a:r>
            <a:r>
              <a:rPr spc="-5" dirty="0"/>
              <a:t>1);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196850">
              <a:lnSpc>
                <a:spcPct val="100000"/>
              </a:lnSpc>
            </a:pPr>
            <a:r>
              <a:rPr spc="-5" dirty="0"/>
              <a:t>cs.setDouble(2,</a:t>
            </a:r>
            <a:r>
              <a:rPr spc="-15" dirty="0"/>
              <a:t> </a:t>
            </a:r>
            <a:r>
              <a:rPr spc="-5" dirty="0"/>
              <a:t>0.1);</a:t>
            </a:r>
          </a:p>
          <a:p>
            <a:pPr marL="196850" marR="1131570">
              <a:lnSpc>
                <a:spcPct val="185000"/>
              </a:lnSpc>
              <a:spcBef>
                <a:spcPts val="25"/>
              </a:spcBef>
            </a:pPr>
            <a:r>
              <a:rPr spc="-5" dirty="0"/>
              <a:t>cs.setDouble(3, 12.0); </a:t>
            </a:r>
            <a:r>
              <a:rPr dirty="0"/>
              <a:t> </a:t>
            </a:r>
            <a:r>
              <a:rPr spc="-5" dirty="0"/>
              <a:t>cs.registerOutParameter(3,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/>
          </a:p>
          <a:p>
            <a:pPr marL="2400300">
              <a:lnSpc>
                <a:spcPct val="100000"/>
              </a:lnSpc>
            </a:pPr>
            <a:r>
              <a:rPr spc="-15" dirty="0"/>
              <a:t>Types.DECIMAL);</a:t>
            </a: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dirty="0"/>
              <a:t>var </a:t>
            </a:r>
            <a:r>
              <a:rPr spc="-5" dirty="0"/>
              <a:t>result </a:t>
            </a:r>
            <a:r>
              <a:rPr dirty="0"/>
              <a:t>= </a:t>
            </a:r>
            <a:r>
              <a:rPr spc="-5" dirty="0"/>
              <a:t>cs.execute(); </a:t>
            </a:r>
            <a:r>
              <a:rPr dirty="0"/>
              <a:t> </a:t>
            </a:r>
            <a:r>
              <a:rPr spc="-5" dirty="0"/>
              <a:t>System.out.println("New</a:t>
            </a:r>
            <a:r>
              <a:rPr dirty="0"/>
              <a:t> </a:t>
            </a:r>
            <a:r>
              <a:rPr spc="-5" dirty="0"/>
              <a:t>price:</a:t>
            </a:r>
            <a:r>
              <a:rPr spc="5" dirty="0"/>
              <a:t> </a:t>
            </a:r>
            <a:r>
              <a:rPr dirty="0"/>
              <a:t>" +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2221865">
              <a:lnSpc>
                <a:spcPct val="100000"/>
              </a:lnSpc>
            </a:pPr>
            <a:r>
              <a:rPr spc="-5" dirty="0"/>
              <a:t>cs.getDouble(3));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042411"/>
            <a:ext cx="690753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636003"/>
            <a:ext cx="65436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18642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0" dirty="0">
                <a:solidFill>
                  <a:srgbClr val="F15B2A"/>
                </a:solidFill>
              </a:rPr>
              <a:t>procedure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6675120" marR="1277620" indent="762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Show </a:t>
            </a:r>
            <a:r>
              <a:rPr spc="-10" dirty="0"/>
              <a:t>how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5" dirty="0"/>
              <a:t>pass</a:t>
            </a:r>
            <a:r>
              <a:rPr spc="-65" dirty="0"/>
              <a:t> </a:t>
            </a:r>
            <a:r>
              <a:rPr spc="25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</a:p>
          <a:p>
            <a:pPr marL="6675120" marR="5080" indent="7620">
              <a:lnSpc>
                <a:spcPct val="102000"/>
              </a:lnSpc>
              <a:spcBef>
                <a:spcPts val="2565"/>
              </a:spcBef>
            </a:pPr>
            <a:r>
              <a:rPr spc="-70" dirty="0"/>
              <a:t>Show</a:t>
            </a:r>
            <a:r>
              <a:rPr spc="-75" dirty="0"/>
              <a:t> </a:t>
            </a:r>
            <a:r>
              <a:rPr spc="-10" dirty="0"/>
              <a:t>how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45" dirty="0"/>
              <a:t>retrieve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283" y="647953"/>
            <a:ext cx="11581762" cy="110744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Declaring a Handler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1" y="1638553"/>
            <a:ext cx="16465547" cy="55372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DECLARE </a:t>
            </a:r>
            <a:r>
              <a:rPr lang="en-US" i="1">
                <a:solidFill>
                  <a:srgbClr val="FF0000"/>
                </a:solidFill>
              </a:rPr>
              <a:t>action HANDLER</a:t>
            </a:r>
            <a:r>
              <a:rPr lang="en-US">
                <a:solidFill>
                  <a:srgbClr val="FF0000"/>
                </a:solidFill>
              </a:rPr>
              <a:t> FOR </a:t>
            </a:r>
            <a:r>
              <a:rPr lang="en-US" i="1">
                <a:solidFill>
                  <a:srgbClr val="FF0000"/>
                </a:solidFill>
              </a:rPr>
              <a:t>condition_value</a:t>
            </a:r>
            <a:r>
              <a:rPr lang="en-US">
                <a:solidFill>
                  <a:srgbClr val="FF0000"/>
                </a:solidFill>
              </a:rPr>
              <a:t> statement;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609601" y="265709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DECLARE CONTINUE HANDLER FOR SQLEXCEPTION </a:t>
            </a: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SET hasError = 1;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609601" y="3924553"/>
            <a:ext cx="16465547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DECLARE EXIT HANDLER FOR SQLEXCEPTION</a:t>
            </a: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BEGIN</a:t>
            </a: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ROLLBACK;</a:t>
            </a: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SELECT 'An error has occurred, operation rollbacked and the stored procedure was terminated';</a:t>
            </a: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END;</a:t>
            </a: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609601" y="740816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DECLARE CONTINUE HANDLER FOR NOT FOUND </a:t>
            </a:r>
          </a:p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SET RowNotFound = 1;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609601" y="910615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DECLARE CONTINUE HANDLER FOR 1062</a:t>
            </a:r>
          </a:p>
          <a:p>
            <a:r>
              <a:rPr lang="en-US"/>
              <a:t>SELECT 'Error, duplicate key occurred';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1019175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JDBC Stored Procedures with Exception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181859"/>
            <a:ext cx="93332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procedures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4445" y="3617595"/>
            <a:ext cx="16578580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27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Have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50" dirty="0"/>
              <a:t>syntax</a:t>
            </a:r>
            <a:r>
              <a:rPr spc="-75" dirty="0"/>
              <a:t> </a:t>
            </a:r>
            <a:r>
              <a:rPr spc="35" dirty="0"/>
              <a:t>–</a:t>
            </a:r>
            <a:r>
              <a:rPr spc="-65" dirty="0"/>
              <a:t> </a:t>
            </a:r>
            <a:r>
              <a:rPr spc="-55" dirty="0"/>
              <a:t>{</a:t>
            </a:r>
            <a:r>
              <a:rPr spc="-70" dirty="0"/>
              <a:t> </a:t>
            </a:r>
            <a:r>
              <a:rPr spc="-25" dirty="0"/>
              <a:t>call</a:t>
            </a:r>
            <a:r>
              <a:rPr spc="-65" dirty="0"/>
              <a:t> </a:t>
            </a:r>
            <a:r>
              <a:rPr spc="-170" dirty="0"/>
              <a:t>...</a:t>
            </a:r>
            <a:r>
              <a:rPr spc="-65" dirty="0"/>
              <a:t> </a:t>
            </a:r>
            <a:r>
              <a:rPr spc="-55" dirty="0"/>
              <a:t>}</a:t>
            </a:r>
          </a:p>
          <a:p>
            <a:pPr marL="668274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Can</a:t>
            </a:r>
            <a:r>
              <a:rPr spc="-60" dirty="0"/>
              <a:t> </a:t>
            </a:r>
            <a:r>
              <a:rPr spc="-5" dirty="0"/>
              <a:t>have</a:t>
            </a:r>
            <a:r>
              <a:rPr spc="-60" dirty="0"/>
              <a:t> </a:t>
            </a:r>
            <a:r>
              <a:rPr spc="-35" dirty="0"/>
              <a:t>IN,</a:t>
            </a:r>
            <a:r>
              <a:rPr spc="-55" dirty="0"/>
              <a:t> </a:t>
            </a:r>
            <a:r>
              <a:rPr spc="-30" dirty="0"/>
              <a:t>OUT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85" dirty="0"/>
              <a:t>IN/OUT</a:t>
            </a:r>
            <a:r>
              <a:rPr spc="-60" dirty="0"/>
              <a:t> </a:t>
            </a:r>
            <a:r>
              <a:rPr spc="-10" dirty="0"/>
              <a:t>parameters </a:t>
            </a:r>
            <a:r>
              <a:rPr spc="-985" dirty="0"/>
              <a:t> </a:t>
            </a:r>
            <a:r>
              <a:rPr spc="10" dirty="0"/>
              <a:t>Can</a:t>
            </a:r>
            <a:r>
              <a:rPr spc="-65" dirty="0"/>
              <a:t> </a:t>
            </a:r>
            <a:r>
              <a:rPr spc="30" dirty="0"/>
              <a:t>set</a:t>
            </a:r>
            <a:r>
              <a:rPr spc="-60" dirty="0"/>
              <a:t> </a:t>
            </a:r>
            <a:r>
              <a:rPr spc="-10" dirty="0"/>
              <a:t>parameters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70" dirty="0"/>
              <a:t> </a:t>
            </a:r>
            <a:r>
              <a:rPr spc="-5" dirty="0"/>
              <a:t>name</a:t>
            </a:r>
            <a:r>
              <a:rPr spc="-60" dirty="0"/>
              <a:t> </a:t>
            </a:r>
            <a:r>
              <a:rPr spc="-50" dirty="0"/>
              <a:t>or</a:t>
            </a:r>
            <a:r>
              <a:rPr spc="-65" dirty="0"/>
              <a:t> </a:t>
            </a:r>
            <a:r>
              <a:rPr spc="-25" dirty="0"/>
              <a:t>column</a:t>
            </a:r>
          </a:p>
          <a:p>
            <a:pPr marL="6682740">
              <a:lnSpc>
                <a:spcPct val="100000"/>
              </a:lnSpc>
              <a:spcBef>
                <a:spcPts val="2785"/>
              </a:spcBef>
            </a:pPr>
            <a:r>
              <a:rPr spc="85" dirty="0"/>
              <a:t>C</a:t>
            </a:r>
            <a:r>
              <a:rPr spc="-45" dirty="0"/>
              <a:t>o</a:t>
            </a:r>
            <a:r>
              <a:rPr spc="-65" dirty="0"/>
              <a:t>l</a:t>
            </a:r>
            <a:r>
              <a:rPr spc="-5" dirty="0"/>
              <a:t>u</a:t>
            </a:r>
            <a:r>
              <a:rPr spc="-90" dirty="0"/>
              <a:t>m</a:t>
            </a:r>
            <a:r>
              <a:rPr spc="-15" dirty="0"/>
              <a:t>n</a:t>
            </a:r>
            <a:r>
              <a:rPr spc="-260" dirty="0"/>
              <a:t>s</a:t>
            </a:r>
            <a:r>
              <a:rPr spc="-60" dirty="0"/>
              <a:t> </a:t>
            </a:r>
            <a:r>
              <a:rPr spc="-35" dirty="0"/>
              <a:t>a</a:t>
            </a:r>
            <a:r>
              <a:rPr spc="30" dirty="0"/>
              <a:t>re</a:t>
            </a:r>
            <a:r>
              <a:rPr spc="-60" dirty="0"/>
              <a:t> </a:t>
            </a:r>
            <a:r>
              <a:rPr spc="-610" dirty="0"/>
              <a:t>1</a:t>
            </a:r>
            <a:r>
              <a:rPr spc="-70" dirty="0"/>
              <a:t> </a:t>
            </a:r>
            <a:r>
              <a:rPr spc="25" dirty="0"/>
              <a:t>b</a:t>
            </a:r>
            <a:r>
              <a:rPr spc="-35" dirty="0"/>
              <a:t>a</a:t>
            </a:r>
            <a:r>
              <a:rPr spc="-260" dirty="0"/>
              <a:t>s</a:t>
            </a:r>
            <a:r>
              <a:rPr spc="114" dirty="0"/>
              <a:t>e</a:t>
            </a:r>
            <a:r>
              <a:rPr spc="25" dirty="0"/>
              <a:t>d</a:t>
            </a:r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spc="70" dirty="0"/>
              <a:t>Out</a:t>
            </a:r>
            <a:r>
              <a:rPr spc="-70" dirty="0"/>
              <a:t> </a:t>
            </a:r>
            <a:r>
              <a:rPr spc="-10" dirty="0"/>
              <a:t>parameters</a:t>
            </a:r>
            <a:r>
              <a:rPr spc="-65" dirty="0"/>
              <a:t> </a:t>
            </a:r>
            <a:r>
              <a:rPr spc="-30" dirty="0"/>
              <a:t>must</a:t>
            </a:r>
            <a:r>
              <a:rPr spc="-65" dirty="0"/>
              <a:t> </a:t>
            </a:r>
            <a:r>
              <a:rPr spc="70" dirty="0"/>
              <a:t>be</a:t>
            </a:r>
            <a:r>
              <a:rPr spc="-65" dirty="0"/>
              <a:t> </a:t>
            </a:r>
            <a:r>
              <a:rPr spc="15" dirty="0"/>
              <a:t>registered</a:t>
            </a:r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lang="en-US" spc="15" dirty="0"/>
              <a:t>D</a:t>
            </a:r>
            <a:r>
              <a:rPr spc="15" dirty="0"/>
              <a:t>eclare a handler</a:t>
            </a:r>
            <a:r>
              <a:rPr lang="en-US" spc="15" dirty="0"/>
              <a:t> for Callable Exceptions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5298" y="4693411"/>
            <a:ext cx="1852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018283"/>
            <a:ext cx="8425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15B2A"/>
                </a:solidFill>
              </a:rPr>
              <a:t>Our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database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0" dirty="0">
                <a:solidFill>
                  <a:srgbClr val="F15B2A"/>
                </a:solidFill>
              </a:rPr>
              <a:t>has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lang="en-US" sz="3400" spc="-10" dirty="0">
                <a:solidFill>
                  <a:srgbClr val="F15B2A"/>
                </a:solidFill>
              </a:rPr>
              <a:t>five </a:t>
            </a:r>
            <a:r>
              <a:rPr sz="3400" spc="-5" dirty="0">
                <a:solidFill>
                  <a:srgbClr val="F15B2A"/>
                </a:solidFill>
              </a:rPr>
              <a:t>stored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procedures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114" dirty="0">
                <a:solidFill>
                  <a:srgbClr val="F15B2A"/>
                </a:solidFill>
              </a:rPr>
              <a:t>Get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a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40" dirty="0">
                <a:solidFill>
                  <a:srgbClr val="F15B2A"/>
                </a:solidFill>
              </a:rPr>
              <a:t>list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10" dirty="0">
                <a:solidFill>
                  <a:srgbClr val="F15B2A"/>
                </a:solidFill>
              </a:rPr>
              <a:t>of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all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100" dirty="0">
                <a:solidFill>
                  <a:srgbClr val="F15B2A"/>
                </a:solidFill>
              </a:rPr>
              <a:t>the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acts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731260"/>
            <a:ext cx="9459595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gigs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running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Tell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sales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raise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ticket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price</a:t>
            </a:r>
          </a:p>
          <a:p>
            <a:pPr marL="12700" algn="l">
              <a:lnSpc>
                <a:spcPct val="100000"/>
              </a:lnSpc>
              <a:spcBef>
                <a:spcPts val="2735"/>
              </a:spcBef>
              <a:buClrTx/>
              <a:buSzTx/>
              <a:buFontTx/>
            </a:pP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 an Exit Handler for exceptions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2865" y="7172452"/>
            <a:ext cx="8937625" cy="1064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IN,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693" y="4373371"/>
            <a:ext cx="5043170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48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608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F15B2A"/>
                </a:solidFill>
              </a:rPr>
              <a:t>Called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dirty="0">
                <a:solidFill>
                  <a:srgbClr val="F15B2A"/>
                </a:solidFill>
              </a:rPr>
              <a:t>Procedure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Syntax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220" dirty="0">
                <a:solidFill>
                  <a:srgbClr val="F15B2A"/>
                </a:solidFill>
              </a:rPr>
              <a:t>is: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2865" y="4157979"/>
            <a:ext cx="94932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procedure_name()</a:t>
            </a:r>
            <a:r>
              <a:rPr sz="3400" b="1" spc="-6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procedure_name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stored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722" y="694471"/>
            <a:ext cx="398780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342643"/>
            <a:ext cx="834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beg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040636"/>
            <a:ext cx="889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697" y="2091470"/>
            <a:ext cx="4056379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2738628"/>
            <a:ext cx="51460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IS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6" y="4847844"/>
            <a:ext cx="716407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acts.name;</a:t>
            </a:r>
            <a:endParaRPr sz="26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record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label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087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1964436"/>
            <a:ext cx="4018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23" y="2699004"/>
            <a:ext cx="2503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622" y="3436619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622" y="4174235"/>
            <a:ext cx="2607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622" y="4908803"/>
            <a:ext cx="43116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rs.getString("recordlabel");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+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7" y="6396228"/>
            <a:ext cx="2256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130795"/>
            <a:ext cx="50419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6841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105" dirty="0"/>
              <a:t>SQL</a:t>
            </a:r>
            <a:r>
              <a:rPr spc="-60" dirty="0"/>
              <a:t> </a:t>
            </a:r>
            <a:r>
              <a:rPr spc="35" dirty="0"/>
              <a:t>statement</a:t>
            </a:r>
            <a:r>
              <a:rPr spc="-60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40" dirty="0"/>
              <a:t>{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-10" dirty="0"/>
              <a:t>})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2274316"/>
            <a:ext cx="4681855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9239" y="4237228"/>
            <a:ext cx="2846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239" y="63312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Callable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572" y="4373371"/>
            <a:ext cx="512635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82550">
              <a:lnSpc>
                <a:spcPct val="101000"/>
              </a:lnSpc>
              <a:spcBef>
                <a:spcPts val="5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Parameters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589780" marR="5080" indent="3175">
              <a:lnSpc>
                <a:spcPts val="3980"/>
              </a:lnSpc>
              <a:spcBef>
                <a:spcPts val="30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15" dirty="0"/>
              <a:t>CallableStatement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20" dirty="0"/>
              <a:t>call</a:t>
            </a:r>
            <a:r>
              <a:rPr spc="-55" dirty="0"/>
              <a:t> </a:t>
            </a:r>
            <a:r>
              <a:rPr spc="-5" dirty="0"/>
              <a:t>stored </a:t>
            </a:r>
            <a:r>
              <a:rPr spc="-930" dirty="0"/>
              <a:t> </a:t>
            </a:r>
            <a:r>
              <a:rPr spc="-10" dirty="0"/>
              <a:t>procedures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95040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just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96315"/>
            <a:ext cx="233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4497" y="545627"/>
            <a:ext cx="628650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GigReport(IN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startdate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Date,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enddate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130300"/>
            <a:ext cx="1176464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400">
              <a:latin typeface="Arial MT"/>
              <a:cs typeface="Arial MT"/>
            </a:endParaRPr>
          </a:p>
          <a:p>
            <a:pPr marL="937895" marR="5080" indent="-589280">
              <a:lnSpc>
                <a:spcPts val="5020"/>
              </a:lnSpc>
              <a:spcBef>
                <a:spcPts val="49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'Act',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acts.recordlabel,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'Venue',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ticketssold,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venues.capacity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58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gigs.actid</a:t>
            </a:r>
            <a:endParaRPr sz="2400">
              <a:latin typeface="Arial MT"/>
              <a:cs typeface="Arial MT"/>
            </a:endParaRPr>
          </a:p>
          <a:p>
            <a:pPr marL="1106170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venues.id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gigs.venueid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60" y="4355626"/>
            <a:ext cx="118618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72" y="4306315"/>
            <a:ext cx="495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597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date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&gt;=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&lt;=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185" y="4355626"/>
            <a:ext cx="110363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306" y="4940300"/>
            <a:ext cx="799973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gigs.date;</a:t>
            </a:r>
            <a:endParaRPr sz="24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'Gig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Report'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1097</Words>
  <Application>Microsoft Office PowerPoint</Application>
  <PresentationFormat>Custom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Lucida Sans Unicode</vt:lpstr>
      <vt:lpstr>Microsoft Sans Serif</vt:lpstr>
      <vt:lpstr>Office Theme</vt:lpstr>
      <vt:lpstr>1_Office Theme</vt:lpstr>
      <vt:lpstr>Working with a CallableStatement</vt:lpstr>
      <vt:lpstr>Use a CallableStatement to execute a  stored procedure</vt:lpstr>
      <vt:lpstr>Our database has five stored procedures Get a list of all the acts</vt:lpstr>
      <vt:lpstr>Called Procedure Syntax is:</vt:lpstr>
      <vt:lpstr>PowerPoint Presentation</vt:lpstr>
      <vt:lpstr>◀ Create the SQL statement (note the { call })</vt:lpstr>
      <vt:lpstr>PowerPoint Presentation</vt:lpstr>
      <vt:lpstr>Use CallableStatement to call stored  procedures</vt:lpstr>
      <vt:lpstr>PowerPoint Presentation</vt:lpstr>
      <vt:lpstr>◀ Create the SQL statement (note the '?')</vt:lpstr>
      <vt:lpstr>PowerPoint Presentation</vt:lpstr>
      <vt:lpstr>Can Use the ?= syntax</vt:lpstr>
      <vt:lpstr>PowerPoint Presentation</vt:lpstr>
      <vt:lpstr>◀ Create the SQL statement (note the '?')</vt:lpstr>
      <vt:lpstr>PowerPoint Presentation</vt:lpstr>
      <vt:lpstr>A 'mixture' of IN and OUT calls Use '?' for each parameter</vt:lpstr>
      <vt:lpstr>SetNewPrice Stored Procedure</vt:lpstr>
      <vt:lpstr>PowerPoint Presentation</vt:lpstr>
      <vt:lpstr>◀ Create the SQL statement (note the '?')</vt:lpstr>
      <vt:lpstr>PowerPoint Presentation</vt:lpstr>
      <vt:lpstr>Declaring a Handler </vt:lpstr>
      <vt:lpstr>PowerPoint Presentation</vt:lpstr>
      <vt:lpstr>Use a CallableStatement to execute stored 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CallableStatement</dc:title>
  <dc:creator/>
  <cp:lastModifiedBy>Admin</cp:lastModifiedBy>
  <cp:revision>11</cp:revision>
  <dcterms:created xsi:type="dcterms:W3CDTF">2022-10-08T16:21:00Z</dcterms:created>
  <dcterms:modified xsi:type="dcterms:W3CDTF">2023-10-07T18:48:11Z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2021-04-01T22:00:00Z</vt:filetime>
  </property>
  <property fmtid="{D5CDD505-2E9C-101B-9397-08002B2CF9AE}" pid="3" name="LastSaved">
    <vt:filetime>2022-10-06T22:00:00Z</vt:filetime>
  </property>
  <property fmtid="{D5CDD505-2E9C-101B-9397-08002B2CF9AE}" pid="4" name="ICV">
    <vt:lpwstr>260C7DC0AE4C44CFBBFF71B5111AA2CF</vt:lpwstr>
  </property>
  <property fmtid="{D5CDD505-2E9C-101B-9397-08002B2CF9AE}" pid="5" name="KSOProductBuildVer">
    <vt:lpwstr>1033-11.2.0.11341</vt:lpwstr>
  </property>
</Properties>
</file>