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1" r:id="rId39"/>
    <p:sldId id="302" r:id="rId40"/>
    <p:sldId id="303" r:id="rId41"/>
    <p:sldId id="304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9" r:id="rId66"/>
    <p:sldId id="32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1958"/>
            <a:ext cx="9144000" cy="1655762"/>
          </a:xfrm>
        </p:spPr>
        <p:txBody>
          <a:bodyPr/>
          <a:lstStyle/>
          <a:p>
            <a:r>
              <a:rPr lang="en-US" sz="3200"/>
              <a:t>Setup and Installation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Agree to the license terms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175" y="2035175"/>
            <a:ext cx="6514465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Installation of requirements should proceed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6020" y="2643505"/>
            <a:ext cx="4505325" cy="2714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4465" y="2648585"/>
            <a:ext cx="45053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Installation Completes for Each Reuirement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8465" y="1558290"/>
            <a:ext cx="809879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1101705" cy="1325880"/>
          </a:xfrm>
        </p:spPr>
        <p:txBody>
          <a:bodyPr>
            <a:normAutofit fontScale="90000"/>
          </a:bodyPr>
          <a:p>
            <a:pPr algn="ctr"/>
            <a:r>
              <a:rPr lang="en-US"/>
              <a:t>Press ‘Yes’ if only the Visual Studio Requirement has not been satisfied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2189480"/>
            <a:ext cx="10078085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Press Execute to install the listed packages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00" y="1607185"/>
            <a:ext cx="6963410" cy="5169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Packages being installed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925" y="1590040"/>
            <a:ext cx="6788150" cy="5131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Press Next for Product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4980" y="1673225"/>
            <a:ext cx="6776085" cy="5170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Product Configuration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7490" y="1691005"/>
            <a:ext cx="6643370" cy="5030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Leave the Defaults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7065" y="1825625"/>
            <a:ext cx="6661150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Choose Recommended Authentication Method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1854200"/>
            <a:ext cx="6391910" cy="4780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299210" y="365125"/>
          <a:ext cx="9090025" cy="647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896350" imgH="6657975" progId="Paint.Picture">
                  <p:embed/>
                </p:oleObj>
              </mc:Choice>
              <mc:Fallback>
                <p:oleObj name="" r:id="rId1" imgW="8896350" imgH="66579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9210" y="365125"/>
                        <a:ext cx="9090025" cy="647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Set Your Root password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065" y="1691005"/>
            <a:ext cx="6705600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Choose the Defaults to prevent start up issues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9740" y="1691005"/>
            <a:ext cx="69361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Click Execute to Apply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5105" y="1854835"/>
            <a:ext cx="6702425" cy="50031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Applying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7650" y="1553210"/>
            <a:ext cx="691578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The Log of the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8335" y="1825625"/>
            <a:ext cx="654177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Configuration is Successful!!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5775" y="1691005"/>
            <a:ext cx="6797675" cy="50787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Product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090" y="1691005"/>
            <a:ext cx="653605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Click Finish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9585" y="1774825"/>
            <a:ext cx="6547485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Configure ‘Samples and Examples’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0555" y="1825625"/>
            <a:ext cx="6565265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Enter Password for root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4125" y="1868805"/>
            <a:ext cx="645477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Sign in to your Oracle Account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2392045" y="1231265"/>
          <a:ext cx="7163435" cy="512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686300" imgH="3352800" progId="Paint.Picture">
                  <p:embed/>
                </p:oleObj>
              </mc:Choice>
              <mc:Fallback>
                <p:oleObj name="" r:id="rId1" imgW="4686300" imgH="3352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2045" y="1231265"/>
                        <a:ext cx="7163435" cy="512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Connection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4170" y="1750060"/>
            <a:ext cx="6650990" cy="49714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Click Execute to apply Configuration for ‘Samples and Examples’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9995" y="1774825"/>
            <a:ext cx="6762115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Scripts being run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8175" y="1825625"/>
            <a:ext cx="6492875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Sample Database Schema/Data being created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1990" y="1825625"/>
            <a:ext cx="6390640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Configuration completed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9730" y="1839595"/>
            <a:ext cx="6352540" cy="47828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Success!! Installation Complete!!</a:t>
            </a:r>
            <a:br>
              <a:rPr lang="en-US"/>
            </a:br>
            <a:r>
              <a:rPr lang="en-US"/>
              <a:t>Press Finish.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030" y="1643380"/>
            <a:ext cx="6805295" cy="50780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MySQL Shell starts 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785" y="2353310"/>
            <a:ext cx="1111631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Connect to MySQL from MySQL 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835" y="2188845"/>
            <a:ext cx="10280650" cy="27647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40585"/>
            <a:ext cx="10548620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Disconnect the global session.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2295" y="2604135"/>
            <a:ext cx="8304530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80645"/>
            <a:ext cx="10281920" cy="67633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Exit MySQL Shell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1290" y="2713355"/>
            <a:ext cx="7397750" cy="21882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MySQl Workbench starts 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0305" y="1825625"/>
            <a:ext cx="9850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Create a Database Connection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361565" y="1746250"/>
          <a:ext cx="719645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81640" imgH="7315200" progId="Paint.Picture">
                  <p:embed/>
                </p:oleObj>
              </mc:Choice>
              <mc:Fallback>
                <p:oleObj name="" r:id="rId1" imgW="10581640" imgH="7315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1565" y="1746250"/>
                        <a:ext cx="7196455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Choose Local instance from dropdown and Store password in Vault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5290" y="1825625"/>
            <a:ext cx="693864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SQL Editor opens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2535" y="1854200"/>
            <a:ext cx="9383395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Select Schemas Tab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76070" y="1825625"/>
          <a:ext cx="891032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753090" imgH="5800725" progId="Paint.Picture">
                  <p:embed/>
                </p:oleObj>
              </mc:Choice>
              <mc:Fallback>
                <p:oleObj name="" r:id="rId1" imgW="10753090" imgH="5800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070" y="1825625"/>
                        <a:ext cx="8910320" cy="480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Write a Test Query and Execute it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1"/>
          </p:nvPr>
        </p:nvGraphicFramePr>
        <p:xfrm>
          <a:off x="838200" y="2548255"/>
          <a:ext cx="42672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448675" imgH="3409950" progId="Paint.Picture">
                  <p:embed/>
                </p:oleObj>
              </mc:Choice>
              <mc:Fallback>
                <p:oleObj name="" r:id="rId1" imgW="8448675" imgH="34099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48255"/>
                        <a:ext cx="426720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1430" y="2548255"/>
            <a:ext cx="42672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out the Administration tab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1425575" y="1842135"/>
          <a:ext cx="8961120" cy="48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714990" imgH="5848350" progId="Paint.Picture">
                  <p:embed/>
                </p:oleObj>
              </mc:Choice>
              <mc:Fallback>
                <p:oleObj name="" r:id="rId1" imgW="10714990" imgH="58483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5575" y="1842135"/>
                        <a:ext cx="8961120" cy="489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Startup/Shutdown the MySQL Server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715645" y="1541780"/>
          <a:ext cx="3592195" cy="470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647950" imgH="3467100" progId="Paint.Picture">
                  <p:embed/>
                </p:oleObj>
              </mc:Choice>
              <mc:Fallback>
                <p:oleObj name="" r:id="rId1" imgW="2647950" imgH="34671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5645" y="1541780"/>
                        <a:ext cx="3592195" cy="470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62855" y="2555875"/>
            <a:ext cx="6290945" cy="26752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When Done, close Connection Tab then choose</a:t>
            </a:r>
            <a:br>
              <a:rPr lang="en-US"/>
            </a:br>
            <a:r>
              <a:rPr lang="en-US"/>
              <a:t>Exit on the next screen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4267835" y="1562100"/>
          <a:ext cx="365696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343150" imgH="3305175" progId="Paint.Picture">
                  <p:embed/>
                </p:oleObj>
              </mc:Choice>
              <mc:Fallback>
                <p:oleObj name="" r:id="rId1" imgW="2343150" imgH="3305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835" y="1562100"/>
                        <a:ext cx="3656965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ym typeface="+mn-ea"/>
              </a:rPr>
              <a:t>Double Click .msi installer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43705" y="1596390"/>
            <a:ext cx="3705225" cy="922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3705" y="2906395"/>
            <a:ext cx="37052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5" y="5032375"/>
            <a:ext cx="37052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New Entries in Windows Start Menu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97020" y="1953895"/>
            <a:ext cx="4427855" cy="47675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Select MySQL 8.0 Command Line Client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4438015" y="1691005"/>
          <a:ext cx="4483735" cy="486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391025" imgH="4762500" progId="Paint.Picture">
                  <p:embed/>
                </p:oleObj>
              </mc:Choice>
              <mc:Fallback>
                <p:oleObj name="" r:id="rId1" imgW="4391025" imgH="4762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8015" y="1691005"/>
                        <a:ext cx="4483735" cy="486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Enter password to get the ‘mysql’ prompt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26590" y="1988820"/>
            <a:ext cx="8588375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Version and Current Date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31160" y="2933065"/>
            <a:ext cx="6635750" cy="256413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mysql as a simple calculator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68830" y="2332355"/>
            <a:ext cx="8053705" cy="333819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Simple multiple-line statement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78530" y="2919730"/>
            <a:ext cx="5969000" cy="3257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1825625"/>
            <a:ext cx="725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Press Enter after each line</a:t>
            </a:r>
            <a:endParaRPr 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Creating and Using a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9065" y="1691005"/>
            <a:ext cx="3650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 the SHOW statement to find out what databases currently exist on the server:</a:t>
            </a:r>
            <a:endParaRPr 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5935" y="2805430"/>
            <a:ext cx="2701290" cy="28492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350" y="1691005"/>
            <a:ext cx="5661660" cy="795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4899025"/>
            <a:ext cx="5661660" cy="10731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101715" y="3521075"/>
            <a:ext cx="5662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Your database needs to be created only once, but you must select it for use each time you begin a mysql session. </a:t>
            </a:r>
            <a:endParaRPr lang="en-US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Creating a Table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065" y="1591310"/>
            <a:ext cx="3213735" cy="10629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8335" y="1505585"/>
            <a:ext cx="5116830" cy="1062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30" y="2891155"/>
            <a:ext cx="2510790" cy="1544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95" y="4561840"/>
            <a:ext cx="457200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Add a new record using an INSERT statement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2595" y="2926715"/>
            <a:ext cx="11306175" cy="11874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Insert the following records into your table</a:t>
            </a:r>
            <a:br>
              <a:rPr lang="en-US"/>
            </a:br>
            <a:r>
              <a:rPr lang="en-US"/>
              <a:t>as in the previous slide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" y="1452880"/>
            <a:ext cx="5181600" cy="1116330"/>
          </a:xfrm>
        </p:spPr>
        <p:txBody>
          <a:bodyPr>
            <a:normAutofit/>
          </a:bodyPr>
          <a:p>
            <a:r>
              <a:rPr lang="en-US" sz="1555" b="1"/>
              <a:t>Observe that MySQL expects dates in 'YYYY-MM-DD' format; this may differ from what you are used to.</a:t>
            </a:r>
            <a:endParaRPr lang="en-US" sz="1555" b="1"/>
          </a:p>
          <a:p>
            <a:r>
              <a:rPr lang="en-US" sz="1555" b="1"/>
              <a:t>Use Null for missing values as hown in the previous slide.</a:t>
            </a:r>
            <a:endParaRPr lang="en-US" sz="1555" b="1"/>
          </a:p>
          <a:p>
            <a:endParaRPr lang="en-US" sz="1555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98370" y="2846705"/>
            <a:ext cx="8244840" cy="3330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Allow the installation to proceed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240" y="2150745"/>
            <a:ext cx="3724275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4243070"/>
            <a:ext cx="37242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3555"/>
              <a:t>The SELECT statement is used to pull information from a table. </a:t>
            </a:r>
            <a:endParaRPr lang="en-US" sz="355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905" y="2546350"/>
            <a:ext cx="4943475" cy="11906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7540" y="1640840"/>
            <a:ext cx="4179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simplest form of SELECT retrieves everything from a table: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6396355" y="1917700"/>
            <a:ext cx="542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Selecting Particular Rows</a:t>
            </a:r>
            <a:endParaRPr lang="en-US" b="1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6355" y="2369820"/>
            <a:ext cx="4810125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5" y="3863975"/>
            <a:ext cx="4486275" cy="1266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5130800"/>
            <a:ext cx="5219700" cy="1590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30" y="5257800"/>
            <a:ext cx="48196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785"/>
            <a:ext cx="10515600" cy="1325563"/>
          </a:xfrm>
        </p:spPr>
        <p:txBody>
          <a:bodyPr/>
          <a:p>
            <a:pPr algn="ctr"/>
            <a:r>
              <a:rPr lang="en-US"/>
              <a:t>Selecting Particular Columns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041400"/>
            <a:ext cx="2733675" cy="2619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787140"/>
            <a:ext cx="3000375" cy="301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95" y="1484630"/>
            <a:ext cx="3038475" cy="17335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283835" y="925195"/>
            <a:ext cx="7121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retrieve each unique output record just once by adding the keyword DISTINCT: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210" y="3540125"/>
            <a:ext cx="797179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Sorting Rows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2300" y="856615"/>
            <a:ext cx="4495800" cy="30670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25" y="4091305"/>
            <a:ext cx="4629150" cy="257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65" y="1146810"/>
            <a:ext cx="684593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the Update Statement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88235" y="1968500"/>
            <a:ext cx="799782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Delete particular row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9015" y="2546350"/>
            <a:ext cx="10173970" cy="211264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Empty the table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4879975"/>
            <a:ext cx="11552555" cy="901700"/>
          </a:xfrm>
        </p:spPr>
        <p:txBody>
          <a:bodyPr/>
          <a:p>
            <a:pPr marL="0" indent="0">
              <a:buNone/>
            </a:pPr>
            <a:r>
              <a:rPr lang="en-US"/>
              <a:t>Once data has been deleted, it cannot be recovered, it is therefore strongly recommend make backups before deleting data.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7930" y="2227580"/>
            <a:ext cx="8115300" cy="24028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26000" y="25520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Once data has been deleted, it cannot be recovered, it is therefore strongly recommend make backups before deleting data.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780"/>
            <a:ext cx="10515600" cy="1325563"/>
          </a:xfrm>
        </p:spPr>
        <p:txBody>
          <a:bodyPr/>
          <a:p>
            <a:pPr algn="ctr"/>
            <a:r>
              <a:rPr lang="en-US"/>
              <a:t>Choose ‘Developer Default’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9235" y="1341755"/>
            <a:ext cx="7024370" cy="5250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27940"/>
            <a:ext cx="10515600" cy="1325563"/>
          </a:xfrm>
        </p:spPr>
        <p:txBody>
          <a:bodyPr/>
          <a:p>
            <a:pPr algn="ctr"/>
            <a:r>
              <a:rPr lang="en-US"/>
              <a:t>Check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5235" y="1291590"/>
            <a:ext cx="7162165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Press Execute to install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1410" y="1596390"/>
            <a:ext cx="6864985" cy="5146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Application>WPS Presentation</Application>
  <PresentationFormat>Widescreen</PresentationFormat>
  <Paragraphs>278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MySQL</vt:lpstr>
      <vt:lpstr>PowerPoint 演示文稿</vt:lpstr>
      <vt:lpstr>Sign in to your Oracle Account </vt:lpstr>
      <vt:lpstr>PowerPoint 演示文稿</vt:lpstr>
      <vt:lpstr>Double Click .msi installer</vt:lpstr>
      <vt:lpstr>Allow the installation to proceed</vt:lpstr>
      <vt:lpstr>Choose ‘Developer Default’</vt:lpstr>
      <vt:lpstr>Check Requirements</vt:lpstr>
      <vt:lpstr>Press Execute to install Requirements</vt:lpstr>
      <vt:lpstr>Agree to the license terms</vt:lpstr>
      <vt:lpstr>Installation of reuirements should proceed</vt:lpstr>
      <vt:lpstr>Installation Completes for Each Reuirement</vt:lpstr>
      <vt:lpstr>Press ‘Yes’ if only the Visual Studio Requirement has not been satisfied</vt:lpstr>
      <vt:lpstr>Press Execute to install the listed packages </vt:lpstr>
      <vt:lpstr>Packages being installed</vt:lpstr>
      <vt:lpstr>Press Next for Product Configuration</vt:lpstr>
      <vt:lpstr>Product Configuration Screen</vt:lpstr>
      <vt:lpstr>Leave the Defaults</vt:lpstr>
      <vt:lpstr>Choose Recommended Authentication Method</vt:lpstr>
      <vt:lpstr>Set Your Root password</vt:lpstr>
      <vt:lpstr>Choose the Defaults to prevent start up issues</vt:lpstr>
      <vt:lpstr>Click Execute to Apply Configuration</vt:lpstr>
      <vt:lpstr>Applying Configuration</vt:lpstr>
      <vt:lpstr>The Log of the Configuration</vt:lpstr>
      <vt:lpstr>Configuration is Successful!!</vt:lpstr>
      <vt:lpstr>Product Configuration</vt:lpstr>
      <vt:lpstr>Click Finish</vt:lpstr>
      <vt:lpstr>Configure ‘Sampleas and Examples’</vt:lpstr>
      <vt:lpstr>Enter Password for root</vt:lpstr>
      <vt:lpstr>Check Connection</vt:lpstr>
      <vt:lpstr>Click Execute to apply Configuration for ‘Samples and Examples’</vt:lpstr>
      <vt:lpstr>Scripts being run</vt:lpstr>
      <vt:lpstr>Sample Database Schema/Data being created</vt:lpstr>
      <vt:lpstr>PowerPoint 演示文稿</vt:lpstr>
      <vt:lpstr>Success!! Installation Complete!! Press Finish.</vt:lpstr>
      <vt:lpstr>MySQL Shell starts up</vt:lpstr>
      <vt:lpstr>Connect to MySQL from MySQL Shell</vt:lpstr>
      <vt:lpstr>Check Status</vt:lpstr>
      <vt:lpstr>Disconnect the global session.</vt:lpstr>
      <vt:lpstr>Exit MySQL Shell</vt:lpstr>
      <vt:lpstr>MySQl Workbench starts up</vt:lpstr>
      <vt:lpstr>Create a Database Connection</vt:lpstr>
      <vt:lpstr>Choose Local instance from dropdown and Store password in vault</vt:lpstr>
      <vt:lpstr>SQL Editor opens</vt:lpstr>
      <vt:lpstr>Select Schemas Tab</vt:lpstr>
      <vt:lpstr>Write a Test Query and Execute it </vt:lpstr>
      <vt:lpstr>Check out the Administration tab</vt:lpstr>
      <vt:lpstr>Startup/Shutdown the MySQL Server</vt:lpstr>
      <vt:lpstr>When Done, close Connection Tab then choose Exit on the next screen</vt:lpstr>
      <vt:lpstr>PowerPoint 演示文稿</vt:lpstr>
      <vt:lpstr>New Entries in Windows Start Menu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75</cp:revision>
  <dcterms:created xsi:type="dcterms:W3CDTF">2021-08-09T07:24:00Z</dcterms:created>
  <dcterms:modified xsi:type="dcterms:W3CDTF">2021-08-09T11:31:41Z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E283EF11DAA04383BFDF152DA6A09998</vt:lpwstr>
  </property>
  <property fmtid="{D5CDD505-2E9C-101B-9397-08002B2CF9AE}" pid="3" name="KSOProductBuildVer">
    <vt:lpwstr>1033-11.2.0.10258</vt:lpwstr>
  </property>
</Properties>
</file>