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3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4684" y="647700"/>
            <a:ext cx="47866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772985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330" dirty="0">
                <a:solidFill>
                  <a:srgbClr val="171717"/>
                </a:solidFill>
              </a:rPr>
              <a:t>F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285" dirty="0">
                <a:solidFill>
                  <a:srgbClr val="171717"/>
                </a:solidFill>
              </a:rPr>
              <a:t>am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50" dirty="0">
                <a:solidFill>
                  <a:srgbClr val="171717"/>
                </a:solidFill>
              </a:rPr>
              <a:t>w</a:t>
            </a:r>
            <a:r>
              <a:rPr sz="6000" spc="-430" dirty="0">
                <a:solidFill>
                  <a:srgbClr val="171717"/>
                </a:solidFill>
              </a:rPr>
              <a:t>ork: 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Fundamentals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358900" y="4356100"/>
            <a:ext cx="405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Demo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00" y="3873500"/>
            <a:ext cx="582358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Conference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registration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Model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Wiring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3086100"/>
            <a:ext cx="32543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Spring?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43840">
              <a:lnSpc>
                <a:spcPts val="6200"/>
              </a:lnSpc>
              <a:spcBef>
                <a:spcPts val="4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problem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solution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focus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490" dirty="0"/>
              <a:t>W</a:t>
            </a:r>
            <a:r>
              <a:rPr spc="-114" dirty="0"/>
              <a:t>h</a:t>
            </a:r>
            <a:r>
              <a:rPr spc="-135" dirty="0"/>
              <a:t>a</a:t>
            </a:r>
            <a:r>
              <a:rPr spc="25" dirty="0"/>
              <a:t>t</a:t>
            </a:r>
            <a:r>
              <a:rPr spc="-250" dirty="0"/>
              <a:t> </a:t>
            </a:r>
            <a:r>
              <a:rPr spc="-415" dirty="0"/>
              <a:t>Is</a:t>
            </a:r>
            <a:r>
              <a:rPr spc="-250" dirty="0"/>
              <a:t> </a:t>
            </a:r>
            <a:r>
              <a:rPr spc="-40" dirty="0"/>
              <a:t>Spring?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2006600" y="6502400"/>
            <a:ext cx="299021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20700">
              <a:lnSpc>
                <a:spcPts val="3100"/>
              </a:lnSpc>
              <a:spcBef>
                <a:spcPts val="22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Inversion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of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Control</a:t>
            </a:r>
            <a:r>
              <a:rPr sz="2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800" y="6502400"/>
            <a:ext cx="211772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30200" marR="5080" indent="-317500">
              <a:lnSpc>
                <a:spcPts val="3100"/>
              </a:lnSpc>
              <a:spcBef>
                <a:spcPts val="22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Dependen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y 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Injection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2749" y="3049388"/>
            <a:ext cx="2708605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7288" y="3053491"/>
            <a:ext cx="3045223" cy="3037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0134" y="3049388"/>
            <a:ext cx="3045223" cy="30452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88700" y="6502400"/>
            <a:ext cx="2973705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0" algn="ctr">
              <a:lnSpc>
                <a:spcPts val="3100"/>
              </a:lnSpc>
              <a:spcBef>
                <a:spcPts val="22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without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Enterprise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JavaBeans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(EJBs)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800" y="6311900"/>
            <a:ext cx="82683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Dependen</a:t>
            </a: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Injection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8243" y="2102397"/>
            <a:ext cx="3739512" cy="3729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490" dirty="0"/>
              <a:t>W</a:t>
            </a:r>
            <a:r>
              <a:rPr spc="-114" dirty="0"/>
              <a:t>h</a:t>
            </a:r>
            <a:r>
              <a:rPr spc="-135" dirty="0"/>
              <a:t>a</a:t>
            </a:r>
            <a:r>
              <a:rPr spc="25" dirty="0"/>
              <a:t>t</a:t>
            </a:r>
            <a:r>
              <a:rPr spc="-250" dirty="0"/>
              <a:t> </a:t>
            </a:r>
            <a:r>
              <a:rPr spc="-415" dirty="0"/>
              <a:t>Is</a:t>
            </a:r>
            <a:r>
              <a:rPr spc="-250" dirty="0"/>
              <a:t> </a:t>
            </a:r>
            <a:r>
              <a:rPr spc="-40" dirty="0"/>
              <a:t>Spring?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JEE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9525" algn="ctr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POJO-based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17600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Unobtrusive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16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AOP/Proxies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988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Practices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312674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Testability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Maintainability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Scalability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Complexity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Focus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10300" y="647700"/>
            <a:ext cx="383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The</a:t>
            </a:r>
            <a:r>
              <a:rPr spc="-330" dirty="0"/>
              <a:t> </a:t>
            </a:r>
            <a:r>
              <a:rPr spc="15" dirty="0"/>
              <a:t>Problem</a:t>
            </a:r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3139" y="2722576"/>
            <a:ext cx="4405858" cy="42902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600" y="457200"/>
            <a:ext cx="4612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Business</a:t>
            </a:r>
            <a:r>
              <a:rPr spc="-330" dirty="0">
                <a:solidFill>
                  <a:srgbClr val="FFFFFF"/>
                </a:solidFill>
              </a:rPr>
              <a:t> </a:t>
            </a:r>
            <a:r>
              <a:rPr spc="100" dirty="0">
                <a:solidFill>
                  <a:srgbClr val="FFFFFF"/>
                </a:solidFill>
              </a:rPr>
              <a:t>Focus</a:t>
            </a:r>
            <a:endParaRPr spc="1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635760"/>
            <a:ext cx="7021830" cy="702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342640" indent="-457200">
              <a:lnSpc>
                <a:spcPct val="113000"/>
              </a:lnSpc>
              <a:spcBef>
                <a:spcPts val="100"/>
              </a:spcBef>
            </a:pP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getById(String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{ </a:t>
            </a:r>
            <a:r>
              <a:rPr sz="1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Connection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con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1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PreparedStatement</a:t>
            </a:r>
            <a:r>
              <a:rPr sz="1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400" spc="-3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1400" spc="-8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ResultSet</a:t>
            </a:r>
            <a:r>
              <a:rPr sz="1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400" spc="-1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400" spc="-6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4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"select</a:t>
            </a:r>
            <a:r>
              <a:rPr sz="1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?"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13000"/>
              </a:lnSpc>
            </a:pP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400" spc="7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DriverManager.getConnection(</a:t>
            </a:r>
            <a:r>
              <a:rPr sz="1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"localhost:3306/cars"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1400" spc="-8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4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.prepareStatement(</a:t>
            </a:r>
            <a:r>
              <a:rPr sz="14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.setString(1,</a:t>
            </a:r>
            <a:r>
              <a:rPr sz="1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 marR="3418840">
              <a:lnSpc>
                <a:spcPct val="113000"/>
              </a:lnSpc>
            </a:pP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400" spc="-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.executeQuery(); </a:t>
            </a:r>
            <a:r>
              <a:rPr sz="1400" spc="-8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4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.next())</a:t>
            </a:r>
            <a:r>
              <a:rPr sz="1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4300" marR="2534920">
              <a:lnSpc>
                <a:spcPct val="113000"/>
              </a:lnSpc>
            </a:pP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Car(); </a:t>
            </a:r>
            <a:r>
              <a:rPr sz="1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.setMake(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.getString(1)); 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4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400" spc="-6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4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 marR="1422400">
              <a:lnSpc>
                <a:spcPct val="113000"/>
              </a:lnSpc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4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(SQLException</a:t>
            </a:r>
            <a:r>
              <a:rPr sz="1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.printStackTrace();} </a:t>
            </a:r>
            <a:r>
              <a:rPr sz="1400" spc="-8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1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400" spc="-6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841500" marR="2001520" indent="-457200">
              <a:lnSpc>
                <a:spcPct val="113000"/>
              </a:lnSpc>
            </a:pP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&amp;&amp; !</a:t>
            </a:r>
            <a:r>
              <a:rPr sz="14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.isClosed())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400" spc="-8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.close();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4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1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4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3378" y="2770824"/>
            <a:ext cx="3733800" cy="859790"/>
          </a:xfrm>
          <a:custGeom>
            <a:avLst/>
            <a:gdLst/>
            <a:ahLst/>
            <a:cxnLst/>
            <a:rect l="l" t="t" r="r" b="b"/>
            <a:pathLst>
              <a:path w="3733800" h="859789">
                <a:moveTo>
                  <a:pt x="3186924" y="125840"/>
                </a:moveTo>
                <a:lnTo>
                  <a:pt x="3247637" y="140478"/>
                </a:lnTo>
                <a:lnTo>
                  <a:pt x="3304779" y="155597"/>
                </a:lnTo>
                <a:lnTo>
                  <a:pt x="3358350" y="171168"/>
                </a:lnTo>
                <a:lnTo>
                  <a:pt x="3408349" y="187163"/>
                </a:lnTo>
                <a:lnTo>
                  <a:pt x="3454777" y="203552"/>
                </a:lnTo>
                <a:lnTo>
                  <a:pt x="3497634" y="220305"/>
                </a:lnTo>
                <a:lnTo>
                  <a:pt x="3536919" y="237395"/>
                </a:lnTo>
                <a:lnTo>
                  <a:pt x="3572632" y="254790"/>
                </a:lnTo>
                <a:lnTo>
                  <a:pt x="3633346" y="290384"/>
                </a:lnTo>
                <a:lnTo>
                  <a:pt x="3679774" y="326854"/>
                </a:lnTo>
                <a:lnTo>
                  <a:pt x="3711916" y="363966"/>
                </a:lnTo>
                <a:lnTo>
                  <a:pt x="3729773" y="401487"/>
                </a:lnTo>
                <a:lnTo>
                  <a:pt x="3733344" y="420327"/>
                </a:lnTo>
                <a:lnTo>
                  <a:pt x="3733344" y="439182"/>
                </a:lnTo>
                <a:lnTo>
                  <a:pt x="3722630" y="476820"/>
                </a:lnTo>
                <a:lnTo>
                  <a:pt x="3697630" y="514165"/>
                </a:lnTo>
                <a:lnTo>
                  <a:pt x="3658345" y="550985"/>
                </a:lnTo>
                <a:lnTo>
                  <a:pt x="3604775" y="587046"/>
                </a:lnTo>
                <a:lnTo>
                  <a:pt x="3536919" y="622115"/>
                </a:lnTo>
                <a:lnTo>
                  <a:pt x="3497634" y="639204"/>
                </a:lnTo>
                <a:lnTo>
                  <a:pt x="3454777" y="655958"/>
                </a:lnTo>
                <a:lnTo>
                  <a:pt x="3408349" y="672347"/>
                </a:lnTo>
                <a:lnTo>
                  <a:pt x="3358350" y="688342"/>
                </a:lnTo>
                <a:lnTo>
                  <a:pt x="3304779" y="703913"/>
                </a:lnTo>
                <a:lnTo>
                  <a:pt x="3247637" y="719032"/>
                </a:lnTo>
                <a:lnTo>
                  <a:pt x="3186924" y="733669"/>
                </a:lnTo>
                <a:lnTo>
                  <a:pt x="3145173" y="742991"/>
                </a:lnTo>
                <a:lnTo>
                  <a:pt x="3102492" y="751954"/>
                </a:lnTo>
                <a:lnTo>
                  <a:pt x="3058915" y="760559"/>
                </a:lnTo>
                <a:lnTo>
                  <a:pt x="3014480" y="768805"/>
                </a:lnTo>
                <a:lnTo>
                  <a:pt x="2969224" y="776692"/>
                </a:lnTo>
                <a:lnTo>
                  <a:pt x="2923183" y="784221"/>
                </a:lnTo>
                <a:lnTo>
                  <a:pt x="2876393" y="791391"/>
                </a:lnTo>
                <a:lnTo>
                  <a:pt x="2828891" y="798203"/>
                </a:lnTo>
                <a:lnTo>
                  <a:pt x="2780713" y="804657"/>
                </a:lnTo>
                <a:lnTo>
                  <a:pt x="2731896" y="810751"/>
                </a:lnTo>
                <a:lnTo>
                  <a:pt x="2682477" y="816488"/>
                </a:lnTo>
                <a:lnTo>
                  <a:pt x="2632492" y="821866"/>
                </a:lnTo>
                <a:lnTo>
                  <a:pt x="2581977" y="826885"/>
                </a:lnTo>
                <a:lnTo>
                  <a:pt x="2530970" y="831546"/>
                </a:lnTo>
                <a:lnTo>
                  <a:pt x="2479506" y="835848"/>
                </a:lnTo>
                <a:lnTo>
                  <a:pt x="2427622" y="839792"/>
                </a:lnTo>
                <a:lnTo>
                  <a:pt x="2375354" y="843377"/>
                </a:lnTo>
                <a:lnTo>
                  <a:pt x="2322740" y="846604"/>
                </a:lnTo>
                <a:lnTo>
                  <a:pt x="2269815" y="849472"/>
                </a:lnTo>
                <a:lnTo>
                  <a:pt x="2216616" y="851981"/>
                </a:lnTo>
                <a:lnTo>
                  <a:pt x="2163180" y="854133"/>
                </a:lnTo>
                <a:lnTo>
                  <a:pt x="2109544" y="855925"/>
                </a:lnTo>
                <a:lnTo>
                  <a:pt x="2055742" y="857359"/>
                </a:lnTo>
                <a:lnTo>
                  <a:pt x="2001814" y="858435"/>
                </a:lnTo>
                <a:lnTo>
                  <a:pt x="1947793" y="859152"/>
                </a:lnTo>
                <a:lnTo>
                  <a:pt x="1893718" y="859510"/>
                </a:lnTo>
                <a:lnTo>
                  <a:pt x="1839625" y="859510"/>
                </a:lnTo>
                <a:lnTo>
                  <a:pt x="1785550" y="859152"/>
                </a:lnTo>
                <a:lnTo>
                  <a:pt x="1731530" y="858435"/>
                </a:lnTo>
                <a:lnTo>
                  <a:pt x="1677601" y="857359"/>
                </a:lnTo>
                <a:lnTo>
                  <a:pt x="1623800" y="855925"/>
                </a:lnTo>
                <a:lnTo>
                  <a:pt x="1570163" y="854133"/>
                </a:lnTo>
                <a:lnTo>
                  <a:pt x="1516727" y="851981"/>
                </a:lnTo>
                <a:lnTo>
                  <a:pt x="1463528" y="849472"/>
                </a:lnTo>
                <a:lnTo>
                  <a:pt x="1410603" y="846604"/>
                </a:lnTo>
                <a:lnTo>
                  <a:pt x="1357989" y="843377"/>
                </a:lnTo>
                <a:lnTo>
                  <a:pt x="1305722" y="839792"/>
                </a:lnTo>
                <a:lnTo>
                  <a:pt x="1253838" y="835848"/>
                </a:lnTo>
                <a:lnTo>
                  <a:pt x="1202374" y="831546"/>
                </a:lnTo>
                <a:lnTo>
                  <a:pt x="1151366" y="826885"/>
                </a:lnTo>
                <a:lnTo>
                  <a:pt x="1100851" y="821866"/>
                </a:lnTo>
                <a:lnTo>
                  <a:pt x="1050866" y="816488"/>
                </a:lnTo>
                <a:lnTo>
                  <a:pt x="1001447" y="810751"/>
                </a:lnTo>
                <a:lnTo>
                  <a:pt x="952630" y="804657"/>
                </a:lnTo>
                <a:lnTo>
                  <a:pt x="904453" y="798203"/>
                </a:lnTo>
                <a:lnTo>
                  <a:pt x="856951" y="791391"/>
                </a:lnTo>
                <a:lnTo>
                  <a:pt x="810161" y="784221"/>
                </a:lnTo>
                <a:lnTo>
                  <a:pt x="764119" y="776692"/>
                </a:lnTo>
                <a:lnTo>
                  <a:pt x="718863" y="768805"/>
                </a:lnTo>
                <a:lnTo>
                  <a:pt x="674429" y="760559"/>
                </a:lnTo>
                <a:lnTo>
                  <a:pt x="630852" y="751954"/>
                </a:lnTo>
                <a:lnTo>
                  <a:pt x="588170" y="742991"/>
                </a:lnTo>
                <a:lnTo>
                  <a:pt x="546420" y="733669"/>
                </a:lnTo>
                <a:lnTo>
                  <a:pt x="485706" y="719032"/>
                </a:lnTo>
                <a:lnTo>
                  <a:pt x="428564" y="703913"/>
                </a:lnTo>
                <a:lnTo>
                  <a:pt x="374994" y="688342"/>
                </a:lnTo>
                <a:lnTo>
                  <a:pt x="324994" y="672347"/>
                </a:lnTo>
                <a:lnTo>
                  <a:pt x="278567" y="655958"/>
                </a:lnTo>
                <a:lnTo>
                  <a:pt x="235710" y="639204"/>
                </a:lnTo>
                <a:lnTo>
                  <a:pt x="196425" y="622115"/>
                </a:lnTo>
                <a:lnTo>
                  <a:pt x="160711" y="604719"/>
                </a:lnTo>
                <a:lnTo>
                  <a:pt x="99998" y="569125"/>
                </a:lnTo>
                <a:lnTo>
                  <a:pt x="53570" y="532656"/>
                </a:lnTo>
                <a:lnTo>
                  <a:pt x="21428" y="495544"/>
                </a:lnTo>
                <a:lnTo>
                  <a:pt x="3571" y="458023"/>
                </a:lnTo>
                <a:lnTo>
                  <a:pt x="0" y="439182"/>
                </a:lnTo>
                <a:lnTo>
                  <a:pt x="0" y="420327"/>
                </a:lnTo>
                <a:lnTo>
                  <a:pt x="10714" y="382690"/>
                </a:lnTo>
                <a:lnTo>
                  <a:pt x="35713" y="345345"/>
                </a:lnTo>
                <a:lnTo>
                  <a:pt x="74998" y="308524"/>
                </a:lnTo>
                <a:lnTo>
                  <a:pt x="128569" y="272463"/>
                </a:lnTo>
                <a:lnTo>
                  <a:pt x="196425" y="237395"/>
                </a:lnTo>
                <a:lnTo>
                  <a:pt x="235710" y="220305"/>
                </a:lnTo>
                <a:lnTo>
                  <a:pt x="278567" y="203552"/>
                </a:lnTo>
                <a:lnTo>
                  <a:pt x="324994" y="187163"/>
                </a:lnTo>
                <a:lnTo>
                  <a:pt x="374994" y="171168"/>
                </a:lnTo>
                <a:lnTo>
                  <a:pt x="428564" y="155597"/>
                </a:lnTo>
                <a:lnTo>
                  <a:pt x="485706" y="140478"/>
                </a:lnTo>
                <a:lnTo>
                  <a:pt x="546420" y="125840"/>
                </a:lnTo>
                <a:lnTo>
                  <a:pt x="588170" y="116519"/>
                </a:lnTo>
                <a:lnTo>
                  <a:pt x="630852" y="107556"/>
                </a:lnTo>
                <a:lnTo>
                  <a:pt x="674429" y="98951"/>
                </a:lnTo>
                <a:lnTo>
                  <a:pt x="718863" y="90705"/>
                </a:lnTo>
                <a:lnTo>
                  <a:pt x="764119" y="82818"/>
                </a:lnTo>
                <a:lnTo>
                  <a:pt x="810161" y="75289"/>
                </a:lnTo>
                <a:lnTo>
                  <a:pt x="856951" y="68118"/>
                </a:lnTo>
                <a:lnTo>
                  <a:pt x="904453" y="61307"/>
                </a:lnTo>
                <a:lnTo>
                  <a:pt x="952630" y="54853"/>
                </a:lnTo>
                <a:lnTo>
                  <a:pt x="1001447" y="48758"/>
                </a:lnTo>
                <a:lnTo>
                  <a:pt x="1050866" y="43022"/>
                </a:lnTo>
                <a:lnTo>
                  <a:pt x="1100851" y="37644"/>
                </a:lnTo>
                <a:lnTo>
                  <a:pt x="1151366" y="32625"/>
                </a:lnTo>
                <a:lnTo>
                  <a:pt x="1202374" y="27964"/>
                </a:lnTo>
                <a:lnTo>
                  <a:pt x="1253838" y="23662"/>
                </a:lnTo>
                <a:lnTo>
                  <a:pt x="1305722" y="19718"/>
                </a:lnTo>
                <a:lnTo>
                  <a:pt x="1357989" y="16133"/>
                </a:lnTo>
                <a:lnTo>
                  <a:pt x="1410603" y="12906"/>
                </a:lnTo>
                <a:lnTo>
                  <a:pt x="1463528" y="10038"/>
                </a:lnTo>
                <a:lnTo>
                  <a:pt x="1516727" y="7528"/>
                </a:lnTo>
                <a:lnTo>
                  <a:pt x="1570163" y="5377"/>
                </a:lnTo>
                <a:lnTo>
                  <a:pt x="1623800" y="3585"/>
                </a:lnTo>
                <a:lnTo>
                  <a:pt x="1677601" y="2151"/>
                </a:lnTo>
                <a:lnTo>
                  <a:pt x="1731530" y="1075"/>
                </a:lnTo>
                <a:lnTo>
                  <a:pt x="1785550" y="358"/>
                </a:lnTo>
                <a:lnTo>
                  <a:pt x="1839625" y="0"/>
                </a:lnTo>
                <a:lnTo>
                  <a:pt x="1893718" y="0"/>
                </a:lnTo>
                <a:lnTo>
                  <a:pt x="1947793" y="358"/>
                </a:lnTo>
                <a:lnTo>
                  <a:pt x="2001814" y="1075"/>
                </a:lnTo>
                <a:lnTo>
                  <a:pt x="2055742" y="2151"/>
                </a:lnTo>
                <a:lnTo>
                  <a:pt x="2109544" y="3585"/>
                </a:lnTo>
                <a:lnTo>
                  <a:pt x="2163180" y="5377"/>
                </a:lnTo>
                <a:lnTo>
                  <a:pt x="2216616" y="7528"/>
                </a:lnTo>
                <a:lnTo>
                  <a:pt x="2269815" y="10038"/>
                </a:lnTo>
                <a:lnTo>
                  <a:pt x="2322740" y="12906"/>
                </a:lnTo>
                <a:lnTo>
                  <a:pt x="2375354" y="16133"/>
                </a:lnTo>
                <a:lnTo>
                  <a:pt x="2427622" y="19718"/>
                </a:lnTo>
                <a:lnTo>
                  <a:pt x="2479506" y="23662"/>
                </a:lnTo>
                <a:lnTo>
                  <a:pt x="2530970" y="27964"/>
                </a:lnTo>
                <a:lnTo>
                  <a:pt x="2581977" y="32625"/>
                </a:lnTo>
                <a:lnTo>
                  <a:pt x="2632492" y="37644"/>
                </a:lnTo>
                <a:lnTo>
                  <a:pt x="2682477" y="43022"/>
                </a:lnTo>
                <a:lnTo>
                  <a:pt x="2731896" y="48758"/>
                </a:lnTo>
                <a:lnTo>
                  <a:pt x="2780713" y="54853"/>
                </a:lnTo>
                <a:lnTo>
                  <a:pt x="2828891" y="61307"/>
                </a:lnTo>
                <a:lnTo>
                  <a:pt x="2876393" y="68118"/>
                </a:lnTo>
                <a:lnTo>
                  <a:pt x="2923183" y="75289"/>
                </a:lnTo>
                <a:lnTo>
                  <a:pt x="2969224" y="82818"/>
                </a:lnTo>
                <a:lnTo>
                  <a:pt x="3014480" y="90705"/>
                </a:lnTo>
                <a:lnTo>
                  <a:pt x="3058915" y="98951"/>
                </a:lnTo>
                <a:lnTo>
                  <a:pt x="3102492" y="107556"/>
                </a:lnTo>
                <a:lnTo>
                  <a:pt x="3145173" y="116519"/>
                </a:lnTo>
                <a:lnTo>
                  <a:pt x="3186924" y="125840"/>
                </a:lnTo>
                <a:close/>
              </a:path>
            </a:pathLst>
          </a:custGeom>
          <a:ln w="25400">
            <a:solidFill>
              <a:srgbClr val="CF93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4036" y="4589729"/>
            <a:ext cx="3733800" cy="859790"/>
          </a:xfrm>
          <a:custGeom>
            <a:avLst/>
            <a:gdLst/>
            <a:ahLst/>
            <a:cxnLst/>
            <a:rect l="l" t="t" r="r" b="b"/>
            <a:pathLst>
              <a:path w="3733800" h="859789">
                <a:moveTo>
                  <a:pt x="3186924" y="125840"/>
                </a:moveTo>
                <a:lnTo>
                  <a:pt x="3247637" y="140478"/>
                </a:lnTo>
                <a:lnTo>
                  <a:pt x="3304779" y="155597"/>
                </a:lnTo>
                <a:lnTo>
                  <a:pt x="3358350" y="171168"/>
                </a:lnTo>
                <a:lnTo>
                  <a:pt x="3408349" y="187163"/>
                </a:lnTo>
                <a:lnTo>
                  <a:pt x="3454777" y="203552"/>
                </a:lnTo>
                <a:lnTo>
                  <a:pt x="3497634" y="220305"/>
                </a:lnTo>
                <a:lnTo>
                  <a:pt x="3536919" y="237395"/>
                </a:lnTo>
                <a:lnTo>
                  <a:pt x="3572632" y="254790"/>
                </a:lnTo>
                <a:lnTo>
                  <a:pt x="3633346" y="290384"/>
                </a:lnTo>
                <a:lnTo>
                  <a:pt x="3679774" y="326854"/>
                </a:lnTo>
                <a:lnTo>
                  <a:pt x="3711916" y="363966"/>
                </a:lnTo>
                <a:lnTo>
                  <a:pt x="3729773" y="401487"/>
                </a:lnTo>
                <a:lnTo>
                  <a:pt x="3733344" y="420327"/>
                </a:lnTo>
                <a:lnTo>
                  <a:pt x="3733344" y="439182"/>
                </a:lnTo>
                <a:lnTo>
                  <a:pt x="3722630" y="476820"/>
                </a:lnTo>
                <a:lnTo>
                  <a:pt x="3697630" y="514165"/>
                </a:lnTo>
                <a:lnTo>
                  <a:pt x="3658345" y="550985"/>
                </a:lnTo>
                <a:lnTo>
                  <a:pt x="3604775" y="587046"/>
                </a:lnTo>
                <a:lnTo>
                  <a:pt x="3536919" y="622115"/>
                </a:lnTo>
                <a:lnTo>
                  <a:pt x="3497634" y="639204"/>
                </a:lnTo>
                <a:lnTo>
                  <a:pt x="3454777" y="655958"/>
                </a:lnTo>
                <a:lnTo>
                  <a:pt x="3408349" y="672347"/>
                </a:lnTo>
                <a:lnTo>
                  <a:pt x="3358350" y="688342"/>
                </a:lnTo>
                <a:lnTo>
                  <a:pt x="3304779" y="703913"/>
                </a:lnTo>
                <a:lnTo>
                  <a:pt x="3247637" y="719032"/>
                </a:lnTo>
                <a:lnTo>
                  <a:pt x="3186924" y="733669"/>
                </a:lnTo>
                <a:lnTo>
                  <a:pt x="3145173" y="742991"/>
                </a:lnTo>
                <a:lnTo>
                  <a:pt x="3102492" y="751954"/>
                </a:lnTo>
                <a:lnTo>
                  <a:pt x="3058915" y="760559"/>
                </a:lnTo>
                <a:lnTo>
                  <a:pt x="3014480" y="768805"/>
                </a:lnTo>
                <a:lnTo>
                  <a:pt x="2969224" y="776692"/>
                </a:lnTo>
                <a:lnTo>
                  <a:pt x="2923183" y="784221"/>
                </a:lnTo>
                <a:lnTo>
                  <a:pt x="2876393" y="791391"/>
                </a:lnTo>
                <a:lnTo>
                  <a:pt x="2828891" y="798203"/>
                </a:lnTo>
                <a:lnTo>
                  <a:pt x="2780713" y="804657"/>
                </a:lnTo>
                <a:lnTo>
                  <a:pt x="2731896" y="810751"/>
                </a:lnTo>
                <a:lnTo>
                  <a:pt x="2682477" y="816488"/>
                </a:lnTo>
                <a:lnTo>
                  <a:pt x="2632492" y="821866"/>
                </a:lnTo>
                <a:lnTo>
                  <a:pt x="2581977" y="826885"/>
                </a:lnTo>
                <a:lnTo>
                  <a:pt x="2530970" y="831546"/>
                </a:lnTo>
                <a:lnTo>
                  <a:pt x="2479506" y="835848"/>
                </a:lnTo>
                <a:lnTo>
                  <a:pt x="2427622" y="839792"/>
                </a:lnTo>
                <a:lnTo>
                  <a:pt x="2375354" y="843377"/>
                </a:lnTo>
                <a:lnTo>
                  <a:pt x="2322740" y="846604"/>
                </a:lnTo>
                <a:lnTo>
                  <a:pt x="2269815" y="849472"/>
                </a:lnTo>
                <a:lnTo>
                  <a:pt x="2216616" y="851981"/>
                </a:lnTo>
                <a:lnTo>
                  <a:pt x="2163180" y="854133"/>
                </a:lnTo>
                <a:lnTo>
                  <a:pt x="2109544" y="855925"/>
                </a:lnTo>
                <a:lnTo>
                  <a:pt x="2055742" y="857359"/>
                </a:lnTo>
                <a:lnTo>
                  <a:pt x="2001814" y="858435"/>
                </a:lnTo>
                <a:lnTo>
                  <a:pt x="1947793" y="859152"/>
                </a:lnTo>
                <a:lnTo>
                  <a:pt x="1893718" y="859510"/>
                </a:lnTo>
                <a:lnTo>
                  <a:pt x="1839625" y="859510"/>
                </a:lnTo>
                <a:lnTo>
                  <a:pt x="1785550" y="859152"/>
                </a:lnTo>
                <a:lnTo>
                  <a:pt x="1731530" y="858435"/>
                </a:lnTo>
                <a:lnTo>
                  <a:pt x="1677601" y="857359"/>
                </a:lnTo>
                <a:lnTo>
                  <a:pt x="1623800" y="855925"/>
                </a:lnTo>
                <a:lnTo>
                  <a:pt x="1570163" y="854133"/>
                </a:lnTo>
                <a:lnTo>
                  <a:pt x="1516727" y="851981"/>
                </a:lnTo>
                <a:lnTo>
                  <a:pt x="1463528" y="849472"/>
                </a:lnTo>
                <a:lnTo>
                  <a:pt x="1410603" y="846604"/>
                </a:lnTo>
                <a:lnTo>
                  <a:pt x="1357989" y="843377"/>
                </a:lnTo>
                <a:lnTo>
                  <a:pt x="1305722" y="839792"/>
                </a:lnTo>
                <a:lnTo>
                  <a:pt x="1253838" y="835848"/>
                </a:lnTo>
                <a:lnTo>
                  <a:pt x="1202374" y="831546"/>
                </a:lnTo>
                <a:lnTo>
                  <a:pt x="1151366" y="826885"/>
                </a:lnTo>
                <a:lnTo>
                  <a:pt x="1100851" y="821866"/>
                </a:lnTo>
                <a:lnTo>
                  <a:pt x="1050866" y="816488"/>
                </a:lnTo>
                <a:lnTo>
                  <a:pt x="1001447" y="810751"/>
                </a:lnTo>
                <a:lnTo>
                  <a:pt x="952630" y="804657"/>
                </a:lnTo>
                <a:lnTo>
                  <a:pt x="904453" y="798203"/>
                </a:lnTo>
                <a:lnTo>
                  <a:pt x="856951" y="791391"/>
                </a:lnTo>
                <a:lnTo>
                  <a:pt x="810161" y="784221"/>
                </a:lnTo>
                <a:lnTo>
                  <a:pt x="764119" y="776692"/>
                </a:lnTo>
                <a:lnTo>
                  <a:pt x="718863" y="768805"/>
                </a:lnTo>
                <a:lnTo>
                  <a:pt x="674429" y="760559"/>
                </a:lnTo>
                <a:lnTo>
                  <a:pt x="630852" y="751954"/>
                </a:lnTo>
                <a:lnTo>
                  <a:pt x="588170" y="742991"/>
                </a:lnTo>
                <a:lnTo>
                  <a:pt x="546420" y="733669"/>
                </a:lnTo>
                <a:lnTo>
                  <a:pt x="485706" y="719032"/>
                </a:lnTo>
                <a:lnTo>
                  <a:pt x="428564" y="703913"/>
                </a:lnTo>
                <a:lnTo>
                  <a:pt x="374994" y="688342"/>
                </a:lnTo>
                <a:lnTo>
                  <a:pt x="324994" y="672347"/>
                </a:lnTo>
                <a:lnTo>
                  <a:pt x="278567" y="655958"/>
                </a:lnTo>
                <a:lnTo>
                  <a:pt x="235710" y="639204"/>
                </a:lnTo>
                <a:lnTo>
                  <a:pt x="196425" y="622115"/>
                </a:lnTo>
                <a:lnTo>
                  <a:pt x="160711" y="604719"/>
                </a:lnTo>
                <a:lnTo>
                  <a:pt x="99998" y="569125"/>
                </a:lnTo>
                <a:lnTo>
                  <a:pt x="53570" y="532656"/>
                </a:lnTo>
                <a:lnTo>
                  <a:pt x="21428" y="495544"/>
                </a:lnTo>
                <a:lnTo>
                  <a:pt x="3571" y="458023"/>
                </a:lnTo>
                <a:lnTo>
                  <a:pt x="0" y="439182"/>
                </a:lnTo>
                <a:lnTo>
                  <a:pt x="0" y="420327"/>
                </a:lnTo>
                <a:lnTo>
                  <a:pt x="10714" y="382690"/>
                </a:lnTo>
                <a:lnTo>
                  <a:pt x="35713" y="345345"/>
                </a:lnTo>
                <a:lnTo>
                  <a:pt x="74998" y="308524"/>
                </a:lnTo>
                <a:lnTo>
                  <a:pt x="128569" y="272463"/>
                </a:lnTo>
                <a:lnTo>
                  <a:pt x="196425" y="237395"/>
                </a:lnTo>
                <a:lnTo>
                  <a:pt x="235710" y="220305"/>
                </a:lnTo>
                <a:lnTo>
                  <a:pt x="278567" y="203552"/>
                </a:lnTo>
                <a:lnTo>
                  <a:pt x="324994" y="187163"/>
                </a:lnTo>
                <a:lnTo>
                  <a:pt x="374994" y="171168"/>
                </a:lnTo>
                <a:lnTo>
                  <a:pt x="428564" y="155597"/>
                </a:lnTo>
                <a:lnTo>
                  <a:pt x="485706" y="140478"/>
                </a:lnTo>
                <a:lnTo>
                  <a:pt x="546420" y="125840"/>
                </a:lnTo>
                <a:lnTo>
                  <a:pt x="588170" y="116519"/>
                </a:lnTo>
                <a:lnTo>
                  <a:pt x="630852" y="107556"/>
                </a:lnTo>
                <a:lnTo>
                  <a:pt x="674429" y="98951"/>
                </a:lnTo>
                <a:lnTo>
                  <a:pt x="718863" y="90705"/>
                </a:lnTo>
                <a:lnTo>
                  <a:pt x="764119" y="82818"/>
                </a:lnTo>
                <a:lnTo>
                  <a:pt x="810161" y="75289"/>
                </a:lnTo>
                <a:lnTo>
                  <a:pt x="856951" y="68118"/>
                </a:lnTo>
                <a:lnTo>
                  <a:pt x="904453" y="61307"/>
                </a:lnTo>
                <a:lnTo>
                  <a:pt x="952630" y="54853"/>
                </a:lnTo>
                <a:lnTo>
                  <a:pt x="1001447" y="48758"/>
                </a:lnTo>
                <a:lnTo>
                  <a:pt x="1050866" y="43022"/>
                </a:lnTo>
                <a:lnTo>
                  <a:pt x="1100851" y="37644"/>
                </a:lnTo>
                <a:lnTo>
                  <a:pt x="1151366" y="32625"/>
                </a:lnTo>
                <a:lnTo>
                  <a:pt x="1202374" y="27964"/>
                </a:lnTo>
                <a:lnTo>
                  <a:pt x="1253838" y="23662"/>
                </a:lnTo>
                <a:lnTo>
                  <a:pt x="1305722" y="19718"/>
                </a:lnTo>
                <a:lnTo>
                  <a:pt x="1357989" y="16133"/>
                </a:lnTo>
                <a:lnTo>
                  <a:pt x="1410603" y="12906"/>
                </a:lnTo>
                <a:lnTo>
                  <a:pt x="1463528" y="10038"/>
                </a:lnTo>
                <a:lnTo>
                  <a:pt x="1516727" y="7528"/>
                </a:lnTo>
                <a:lnTo>
                  <a:pt x="1570163" y="5377"/>
                </a:lnTo>
                <a:lnTo>
                  <a:pt x="1623800" y="3585"/>
                </a:lnTo>
                <a:lnTo>
                  <a:pt x="1677601" y="2151"/>
                </a:lnTo>
                <a:lnTo>
                  <a:pt x="1731530" y="1075"/>
                </a:lnTo>
                <a:lnTo>
                  <a:pt x="1785550" y="358"/>
                </a:lnTo>
                <a:lnTo>
                  <a:pt x="1839625" y="0"/>
                </a:lnTo>
                <a:lnTo>
                  <a:pt x="1893718" y="0"/>
                </a:lnTo>
                <a:lnTo>
                  <a:pt x="1947793" y="358"/>
                </a:lnTo>
                <a:lnTo>
                  <a:pt x="2001814" y="1075"/>
                </a:lnTo>
                <a:lnTo>
                  <a:pt x="2055742" y="2151"/>
                </a:lnTo>
                <a:lnTo>
                  <a:pt x="2109544" y="3585"/>
                </a:lnTo>
                <a:lnTo>
                  <a:pt x="2163180" y="5377"/>
                </a:lnTo>
                <a:lnTo>
                  <a:pt x="2216616" y="7528"/>
                </a:lnTo>
                <a:lnTo>
                  <a:pt x="2269815" y="10038"/>
                </a:lnTo>
                <a:lnTo>
                  <a:pt x="2322740" y="12906"/>
                </a:lnTo>
                <a:lnTo>
                  <a:pt x="2375354" y="16133"/>
                </a:lnTo>
                <a:lnTo>
                  <a:pt x="2427622" y="19718"/>
                </a:lnTo>
                <a:lnTo>
                  <a:pt x="2479506" y="23662"/>
                </a:lnTo>
                <a:lnTo>
                  <a:pt x="2530970" y="27964"/>
                </a:lnTo>
                <a:lnTo>
                  <a:pt x="2581977" y="32625"/>
                </a:lnTo>
                <a:lnTo>
                  <a:pt x="2632492" y="37644"/>
                </a:lnTo>
                <a:lnTo>
                  <a:pt x="2682477" y="43022"/>
                </a:lnTo>
                <a:lnTo>
                  <a:pt x="2731896" y="48758"/>
                </a:lnTo>
                <a:lnTo>
                  <a:pt x="2780713" y="54853"/>
                </a:lnTo>
                <a:lnTo>
                  <a:pt x="2828891" y="61307"/>
                </a:lnTo>
                <a:lnTo>
                  <a:pt x="2876393" y="68118"/>
                </a:lnTo>
                <a:lnTo>
                  <a:pt x="2923183" y="75289"/>
                </a:lnTo>
                <a:lnTo>
                  <a:pt x="2969224" y="82818"/>
                </a:lnTo>
                <a:lnTo>
                  <a:pt x="3014480" y="90705"/>
                </a:lnTo>
                <a:lnTo>
                  <a:pt x="3058915" y="98951"/>
                </a:lnTo>
                <a:lnTo>
                  <a:pt x="3102492" y="107556"/>
                </a:lnTo>
                <a:lnTo>
                  <a:pt x="3145173" y="116519"/>
                </a:lnTo>
                <a:lnTo>
                  <a:pt x="3186924" y="125840"/>
                </a:lnTo>
                <a:close/>
              </a:path>
            </a:pathLst>
          </a:custGeom>
          <a:ln w="25400">
            <a:solidFill>
              <a:srgbClr val="CF93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528320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793490">
              <a:lnSpc>
                <a:spcPts val="6200"/>
              </a:lnSpc>
              <a:spcBef>
                <a:spcPts val="6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Focus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XML-based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Interface-based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5700" y="647700"/>
            <a:ext cx="37865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The</a:t>
            </a:r>
            <a:r>
              <a:rPr spc="-320" dirty="0"/>
              <a:t> </a:t>
            </a:r>
            <a:r>
              <a:rPr spc="-40" dirty="0"/>
              <a:t>Solution</a:t>
            </a:r>
            <a:endParaRPr spc="-4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2945" y="3007136"/>
            <a:ext cx="3746500" cy="3721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5" y="1662884"/>
            <a:ext cx="8128000" cy="7481570"/>
          </a:xfrm>
          <a:custGeom>
            <a:avLst/>
            <a:gdLst/>
            <a:ahLst/>
            <a:cxnLst/>
            <a:rect l="l" t="t" r="r" b="b"/>
            <a:pathLst>
              <a:path w="8128000" h="7481570">
                <a:moveTo>
                  <a:pt x="0" y="0"/>
                </a:moveTo>
                <a:lnTo>
                  <a:pt x="8128000" y="0"/>
                </a:lnTo>
                <a:lnTo>
                  <a:pt x="8128000" y="7481115"/>
                </a:lnTo>
                <a:lnTo>
                  <a:pt x="0" y="748111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100" y="1990089"/>
            <a:ext cx="3569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1000"/>
              </a:lnSpc>
              <a:spcBef>
                <a:spcPts val="100"/>
              </a:spcBef>
            </a:pP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Car getById(String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 { </a:t>
            </a:r>
            <a:r>
              <a:rPr sz="13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Connection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con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3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PreparedStatement</a:t>
            </a:r>
            <a:r>
              <a:rPr sz="135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350" spc="-3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350" spc="-7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ResultSet</a:t>
            </a:r>
            <a:r>
              <a:rPr sz="135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3133089"/>
            <a:ext cx="6084570" cy="57404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350" spc="-6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135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"select</a:t>
            </a:r>
            <a:r>
              <a:rPr sz="135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35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35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35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35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35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?"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350" spc="-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DriverManager.getConnection(</a:t>
            </a:r>
            <a:r>
              <a:rPr sz="13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"localhost:3306/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cars"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 marR="1753870">
              <a:lnSpc>
                <a:spcPct val="111000"/>
              </a:lnSpc>
            </a:pP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350" spc="1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.prepareStatement(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); </a:t>
            </a:r>
            <a:r>
              <a:rPr sz="1350" spc="-7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.setString(1,</a:t>
            </a:r>
            <a:r>
              <a:rPr sz="135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 marR="2576830">
              <a:lnSpc>
                <a:spcPct val="111000"/>
              </a:lnSpc>
            </a:pP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350" spc="-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35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.executeQuery(); </a:t>
            </a:r>
            <a:r>
              <a:rPr sz="1350" spc="-7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.next())</a:t>
            </a:r>
            <a:r>
              <a:rPr sz="135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384300" marR="1708150">
              <a:lnSpc>
                <a:spcPct val="111000"/>
              </a:lnSpc>
            </a:pPr>
            <a:r>
              <a:rPr sz="1350" spc="-5" dirty="0">
                <a:latin typeface="Courier New" panose="02070309020205020404"/>
                <a:cs typeface="Courier New" panose="02070309020205020404"/>
              </a:rPr>
              <a:t>Car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Car(); </a:t>
            </a:r>
            <a:r>
              <a:rPr sz="13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.setMake(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.getString(1)); 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35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350" spc="-6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350" spc="-7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469900" marR="668020">
              <a:lnSpc>
                <a:spcPct val="111000"/>
              </a:lnSpc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35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(SQLException</a:t>
            </a:r>
            <a:r>
              <a:rPr sz="1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.printStackTrace();} </a:t>
            </a:r>
            <a:r>
              <a:rPr sz="1350" spc="-7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135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350" spc="-6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841500" marR="1193800" indent="-457200">
              <a:lnSpc>
                <a:spcPct val="111000"/>
              </a:lnSpc>
            </a:pPr>
            <a:r>
              <a:rPr sz="135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!=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&amp;&amp; !</a:t>
            </a:r>
            <a:r>
              <a:rPr sz="135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.isClosed())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350" spc="-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.close();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3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35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1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3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{}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350" spc="-7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7900" y="5038090"/>
            <a:ext cx="5215890" cy="711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350" spc="-2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Car</a:t>
            </a:r>
            <a:r>
              <a:rPr sz="13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findCar(String</a:t>
            </a:r>
            <a:r>
              <a:rPr sz="13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3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{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350" spc="3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50" u="heavy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getEntityManager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().find(Car.</a:t>
            </a:r>
            <a:r>
              <a:rPr sz="135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35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35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350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350" dirty="0">
                <a:latin typeface="Courier New" panose="02070309020205020404"/>
                <a:cs typeface="Courier New" panose="02070309020205020404"/>
              </a:rPr>
              <a:t>);</a:t>
            </a:r>
            <a:endParaRPr sz="13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Courier New" panose="02070309020205020404"/>
                <a:cs typeface="Courier New" panose="02070309020205020404"/>
              </a:rPr>
              <a:t>}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68800" y="444500"/>
            <a:ext cx="752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Business</a:t>
            </a:r>
            <a:r>
              <a:rPr spc="-280" dirty="0"/>
              <a:t> </a:t>
            </a:r>
            <a:r>
              <a:rPr spc="100" dirty="0"/>
              <a:t>Focus</a:t>
            </a:r>
            <a:r>
              <a:rPr spc="-280" dirty="0"/>
              <a:t> </a:t>
            </a:r>
            <a:r>
              <a:rPr spc="-50" dirty="0"/>
              <a:t>Revisited</a:t>
            </a:r>
            <a:endParaRPr spc="-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0" y="647700"/>
            <a:ext cx="4076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</a:t>
            </a:r>
            <a:r>
              <a:rPr spc="35" dirty="0"/>
              <a:t>o</a:t>
            </a:r>
            <a:r>
              <a:rPr spc="200" dirty="0"/>
              <a:t>w</a:t>
            </a:r>
            <a:r>
              <a:rPr spc="-250" dirty="0"/>
              <a:t> </a:t>
            </a:r>
            <a:r>
              <a:rPr spc="-340" dirty="0"/>
              <a:t>It</a:t>
            </a:r>
            <a:r>
              <a:rPr spc="-250" dirty="0"/>
              <a:t> </a:t>
            </a:r>
            <a:r>
              <a:rPr spc="225" dirty="0"/>
              <a:t>W</a:t>
            </a:r>
            <a:r>
              <a:rPr spc="-60" dirty="0"/>
              <a:t>orks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spc="13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POJOS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1430" algn="ctr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HashMap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7620" algn="ctr">
              <a:lnSpc>
                <a:spcPct val="100000"/>
              </a:lnSpc>
              <a:spcBef>
                <a:spcPts val="5"/>
              </a:spcBef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Registry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Presentation</Application>
  <PresentationFormat>Custom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Courier New</vt:lpstr>
      <vt:lpstr>Microsoft YaHei</vt:lpstr>
      <vt:lpstr>Arial Unicode MS</vt:lpstr>
      <vt:lpstr>Calibri</vt:lpstr>
      <vt:lpstr>Office Theme</vt:lpstr>
      <vt:lpstr>Spring Framework:  Spring Fundamentals</vt:lpstr>
      <vt:lpstr>What Is Spring?</vt:lpstr>
      <vt:lpstr>PowerPoint 演示文稿</vt:lpstr>
      <vt:lpstr>What Is Spring?</vt:lpstr>
      <vt:lpstr>The Problem</vt:lpstr>
      <vt:lpstr>Business Focus</vt:lpstr>
      <vt:lpstr>The Solution</vt:lpstr>
      <vt:lpstr>Business Focus Revisited</vt:lpstr>
      <vt:lpstr>How It Works</vt:lpstr>
      <vt:lpstr>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Framework:  Spring Fundamentals</dc:title>
  <dc:creator/>
  <cp:lastModifiedBy>Steve Sam</cp:lastModifiedBy>
  <cp:revision>3</cp:revision>
  <dcterms:created xsi:type="dcterms:W3CDTF">2021-05-19T13:32:00Z</dcterms:created>
  <dcterms:modified xsi:type="dcterms:W3CDTF">2021-10-19T16:29:59Z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4B725BEC8E384E66ABC224E0CFA800BB</vt:lpwstr>
  </property>
  <property fmtid="{D5CDD505-2E9C-101B-9397-08002B2CF9AE}" pid="3" name="KSOProductBuildVer">
    <vt:lpwstr>1033-11.2.0.10323</vt:lpwstr>
  </property>
</Properties>
</file>