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3859" y="647700"/>
            <a:ext cx="27482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1940" y="3136900"/>
            <a:ext cx="13152119" cy="339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" TargetMode="External"/><Relationship Id="rId3" Type="http://schemas.openxmlformats.org/officeDocument/2006/relationships/hyperlink" Target="http://www.springframework.org/schema/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www.springframework.org/schema/bea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16008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-105" dirty="0">
                <a:solidFill>
                  <a:srgbClr val="171717"/>
                </a:solidFill>
              </a:rPr>
              <a:t>onfigu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30" dirty="0">
                <a:solidFill>
                  <a:srgbClr val="171717"/>
                </a:solidFill>
              </a:rPr>
              <a:t>tio</a:t>
            </a:r>
            <a:r>
              <a:rPr sz="6000" spc="4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00" dirty="0">
                <a:solidFill>
                  <a:srgbClr val="171717"/>
                </a:solidFill>
              </a:rPr>
              <a:t>XML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692400"/>
            <a:ext cx="47701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applicationContext.xml</a:t>
            </a:r>
            <a:endParaRPr sz="3200"/>
          </a:p>
          <a:p>
            <a:pPr marL="12700" marR="435610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Bean </a:t>
            </a:r>
            <a:r>
              <a:rPr sz="3200" spc="45" dirty="0">
                <a:solidFill>
                  <a:srgbClr val="000000"/>
                </a:solidFill>
              </a:rPr>
              <a:t>definition </a:t>
            </a:r>
            <a:r>
              <a:rPr sz="3200" spc="5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Setter </a:t>
            </a:r>
            <a:r>
              <a:rPr sz="3200" spc="20" dirty="0">
                <a:solidFill>
                  <a:srgbClr val="000000"/>
                </a:solidFill>
              </a:rPr>
              <a:t>injection 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Constructor</a:t>
            </a:r>
            <a:r>
              <a:rPr sz="3200" spc="-22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injection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Autowiring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700" y="647700"/>
            <a:ext cx="4537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90" dirty="0"/>
              <a:t> </a:t>
            </a:r>
            <a:r>
              <a:rPr spc="-15" dirty="0"/>
              <a:t>Use</a:t>
            </a:r>
            <a:r>
              <a:rPr spc="-285" dirty="0"/>
              <a:t> </a:t>
            </a:r>
            <a:r>
              <a:rPr spc="60" dirty="0"/>
              <a:t>XML?</a:t>
            </a:r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073150" marR="1061720" indent="76200">
              <a:lnSpc>
                <a:spcPts val="3800"/>
              </a:lnSpc>
              <a:spcBef>
                <a:spcPts val="24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Separation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concerns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956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Name</a:t>
            </a:r>
            <a:r>
              <a:rPr spc="-170" dirty="0"/>
              <a:t> </a:t>
            </a:r>
            <a:r>
              <a:rPr spc="35" dirty="0"/>
              <a:t>doesn’t</a:t>
            </a:r>
            <a:r>
              <a:rPr spc="-170" dirty="0"/>
              <a:t> </a:t>
            </a:r>
            <a:r>
              <a:rPr spc="-15" dirty="0"/>
              <a:t>matter</a:t>
            </a:r>
            <a:endParaRPr spc="-15" dirty="0"/>
          </a:p>
          <a:p>
            <a:pPr marL="5369560" marR="1745615">
              <a:lnSpc>
                <a:spcPct val="173000"/>
              </a:lnSpc>
            </a:pPr>
            <a:r>
              <a:rPr spc="15" dirty="0"/>
              <a:t>Spring</a:t>
            </a:r>
            <a:r>
              <a:rPr spc="-150" dirty="0"/>
              <a:t> </a:t>
            </a:r>
            <a:r>
              <a:rPr spc="15" dirty="0"/>
              <a:t>Context</a:t>
            </a:r>
            <a:r>
              <a:rPr spc="-150" dirty="0"/>
              <a:t> </a:t>
            </a:r>
            <a:r>
              <a:rPr spc="20" dirty="0"/>
              <a:t>sort</a:t>
            </a:r>
            <a:r>
              <a:rPr spc="-150" dirty="0"/>
              <a:t> </a:t>
            </a:r>
            <a:r>
              <a:rPr spc="100" dirty="0"/>
              <a:t>of</a:t>
            </a:r>
            <a:r>
              <a:rPr spc="-150" dirty="0"/>
              <a:t> </a:t>
            </a:r>
            <a:r>
              <a:rPr spc="-40" dirty="0"/>
              <a:t>a</a:t>
            </a:r>
            <a:r>
              <a:rPr spc="-150" dirty="0"/>
              <a:t> </a:t>
            </a:r>
            <a:r>
              <a:rPr spc="5" dirty="0"/>
              <a:t>HashMap </a:t>
            </a:r>
            <a:r>
              <a:rPr spc="-969" dirty="0"/>
              <a:t> </a:t>
            </a:r>
            <a:r>
              <a:rPr spc="10" dirty="0"/>
              <a:t>Can</a:t>
            </a:r>
            <a:r>
              <a:rPr spc="-150" dirty="0"/>
              <a:t> </a:t>
            </a:r>
            <a:r>
              <a:rPr spc="10" dirty="0"/>
              <a:t>simply</a:t>
            </a:r>
            <a:r>
              <a:rPr spc="-145" dirty="0"/>
              <a:t> </a:t>
            </a:r>
            <a:r>
              <a:rPr spc="75" dirty="0"/>
              <a:t>be</a:t>
            </a:r>
            <a:r>
              <a:rPr spc="-150" dirty="0"/>
              <a:t> </a:t>
            </a:r>
            <a:r>
              <a:rPr spc="-40" dirty="0"/>
              <a:t>a</a:t>
            </a:r>
            <a:r>
              <a:rPr spc="-145" dirty="0"/>
              <a:t> </a:t>
            </a:r>
            <a:r>
              <a:rPr dirty="0"/>
              <a:t>registry</a:t>
            </a:r>
            <a:endParaRPr dirty="0"/>
          </a:p>
          <a:p>
            <a:pPr marL="5369560" marR="5080">
              <a:lnSpc>
                <a:spcPct val="173000"/>
              </a:lnSpc>
            </a:pPr>
            <a:r>
              <a:rPr spc="120" dirty="0"/>
              <a:t>XML </a:t>
            </a:r>
            <a:r>
              <a:rPr spc="30" dirty="0"/>
              <a:t>configuration </a:t>
            </a:r>
            <a:r>
              <a:rPr spc="35" dirty="0"/>
              <a:t>begins </a:t>
            </a:r>
            <a:r>
              <a:rPr spc="40" dirty="0"/>
              <a:t>with </a:t>
            </a:r>
            <a:r>
              <a:rPr spc="-5" dirty="0"/>
              <a:t>this </a:t>
            </a:r>
            <a:r>
              <a:rPr spc="35" dirty="0"/>
              <a:t>file </a:t>
            </a:r>
            <a:r>
              <a:rPr spc="40" dirty="0"/>
              <a:t> </a:t>
            </a:r>
            <a:r>
              <a:rPr spc="10" dirty="0"/>
              <a:t>Namespaces</a:t>
            </a:r>
            <a:r>
              <a:rPr spc="-135" dirty="0"/>
              <a:t> </a:t>
            </a:r>
            <a:r>
              <a:rPr spc="40" dirty="0"/>
              <a:t>aid</a:t>
            </a:r>
            <a:r>
              <a:rPr spc="-135" dirty="0"/>
              <a:t> </a:t>
            </a:r>
            <a:r>
              <a:rPr spc="-5" dirty="0"/>
              <a:t>in</a:t>
            </a:r>
            <a:r>
              <a:rPr spc="-135" dirty="0"/>
              <a:t> </a:t>
            </a:r>
            <a:r>
              <a:rPr spc="25" dirty="0"/>
              <a:t>configuration/validation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0900" y="647700"/>
            <a:ext cx="6929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applicationContext.xml</a:t>
            </a:r>
            <a:endParaRPr spc="-5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7219" y="3075444"/>
            <a:ext cx="3012870" cy="3584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4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Namespaces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927100" y="3251200"/>
            <a:ext cx="1374394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8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3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&lt;beans	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"http://www.springframework.org/schema/beans"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"http://www.w3.org/2001/XMLSchema-instance"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3"/>
              </a:rPr>
              <a:t>"http://www.springframework.org/schema/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690880">
              <a:lnSpc>
                <a:spcPct val="108000"/>
              </a:lnSpc>
            </a:pP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beans</a:t>
            </a:r>
            <a:r>
              <a:rPr sz="3000" spc="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4"/>
              </a:rPr>
              <a:t>http://www.springframework.org/schema/beans/spring- </a:t>
            </a:r>
            <a:r>
              <a:rPr sz="3000" spc="-178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beans.xsd"</a:t>
            </a:r>
            <a:r>
              <a:rPr sz="3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2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solidFill>
                  <a:srgbClr val="FFFFFF"/>
                </a:solidFill>
              </a:rPr>
              <a:t>XML</a:t>
            </a:r>
            <a:r>
              <a:rPr spc="-28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Declaration</a:t>
            </a:r>
            <a:endParaRPr spc="-4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260600"/>
            <a:ext cx="12600940" cy="45713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&lt;bean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8000"/>
              </a:lnSpc>
            </a:pP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“customerService”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.service.CustomerServiceImpl"  </a:t>
            </a: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autowire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“byName"</a:t>
            </a:r>
            <a:r>
              <a:rPr sz="3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3213100" algn="l"/>
              </a:tabLst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&lt;property	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"0"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5715635" algn="l"/>
              </a:tabLst>
            </a:pP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ref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"customerRepository"	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&lt;/bean&gt;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3733800"/>
            <a:ext cx="1442974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&lt;bean	</a:t>
            </a:r>
            <a:r>
              <a:rPr sz="30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0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“customerRepository"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"com.</a:t>
            </a:r>
            <a:r>
              <a:rPr lang="en-US"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.repository.HibernateCustomerRepositoryImpl"</a:t>
            </a:r>
            <a:r>
              <a:rPr sz="30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089652"/>
            <a:ext cx="5076825" cy="3279775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1600">
              <a:lnSpc>
                <a:spcPct val="100000"/>
              </a:lnSpc>
              <a:spcBef>
                <a:spcPts val="1640"/>
              </a:spcBef>
            </a:pPr>
            <a:r>
              <a:rPr sz="3000" spc="5" dirty="0">
                <a:latin typeface="Verdana" panose="020B0604030504040204"/>
                <a:cs typeface="Verdana" panose="020B0604030504040204"/>
              </a:rPr>
              <a:t>Essentially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classes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01600" marR="5080">
              <a:lnSpc>
                <a:spcPts val="6000"/>
              </a:lnSpc>
              <a:spcBef>
                <a:spcPts val="4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Replaces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keyword new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Define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class,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interface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9300" y="647700"/>
            <a:ext cx="4589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Setter</a:t>
            </a:r>
            <a:r>
              <a:rPr spc="-315" dirty="0"/>
              <a:t> </a:t>
            </a:r>
            <a:r>
              <a:rPr spc="-125" dirty="0"/>
              <a:t>Injection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Setter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injection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5080" algn="ctr">
              <a:lnSpc>
                <a:spcPct val="10000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32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injection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4445" algn="ctr">
              <a:lnSpc>
                <a:spcPct val="100000"/>
              </a:lnSpc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2540"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3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3390900"/>
            <a:ext cx="423545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Guaranteed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contract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07950">
              <a:lnSpc>
                <a:spcPts val="6200"/>
              </a:lnSpc>
              <a:spcBef>
                <a:spcPts val="4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Constructor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defined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Used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together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Index-based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0" y="647700"/>
            <a:ext cx="634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Constructor</a:t>
            </a:r>
            <a:r>
              <a:rPr spc="-315" dirty="0"/>
              <a:t> </a:t>
            </a:r>
            <a:r>
              <a:rPr spc="-125" dirty="0"/>
              <a:t>Injection</a:t>
            </a:r>
            <a:endParaRPr spc="-12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8762" y="3069370"/>
            <a:ext cx="3023081" cy="35966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459" dirty="0"/>
              <a:t>A</a:t>
            </a:r>
            <a:r>
              <a:rPr spc="-45" dirty="0"/>
              <a:t>u</a:t>
            </a:r>
            <a:r>
              <a:rPr spc="-105" dirty="0"/>
              <a:t>t</a:t>
            </a:r>
            <a:r>
              <a:rPr spc="35" dirty="0"/>
              <a:t>o</a:t>
            </a:r>
            <a:r>
              <a:rPr spc="40" dirty="0"/>
              <a:t>wi</a:t>
            </a:r>
            <a:r>
              <a:rPr spc="-250" dirty="0"/>
              <a:t>r</a:t>
            </a:r>
            <a:r>
              <a:rPr spc="-60" dirty="0"/>
              <a:t>e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2575" rIns="0" bIns="0" rtlCol="0">
            <a:spAutoFit/>
          </a:bodyPr>
          <a:lstStyle/>
          <a:p>
            <a:pPr marL="967740" marR="970280" indent="19685" algn="ctr">
              <a:lnSpc>
                <a:spcPts val="3800"/>
              </a:lnSpc>
              <a:spcBef>
                <a:spcPts val="2225"/>
              </a:spcBef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</a:t>
            </a:r>
            <a:r>
              <a:rPr sz="3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tically 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wires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byType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byName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1173480">
              <a:lnSpc>
                <a:spcPct val="10000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9F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Presentation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Courier New</vt:lpstr>
      <vt:lpstr>Calibri</vt:lpstr>
      <vt:lpstr>Microsoft YaHei</vt:lpstr>
      <vt:lpstr>Arial Unicode MS</vt:lpstr>
      <vt:lpstr>Office Theme</vt:lpstr>
      <vt:lpstr>Spring Configuration Using XML</vt:lpstr>
      <vt:lpstr>Why Use XML?</vt:lpstr>
      <vt:lpstr>applicationContext.xml</vt:lpstr>
      <vt:lpstr>Namespaces</vt:lpstr>
      <vt:lpstr>XML Declaration</vt:lpstr>
      <vt:lpstr>&lt;bean	name=“customerRepository" class=  "com.mycompany.repository.HibernateCustomerRepositoryImpl" /&gt;</vt:lpstr>
      <vt:lpstr>Setter Injection</vt:lpstr>
      <vt:lpstr>Constructor Injection</vt:lpstr>
      <vt:lpstr>Autowire</vt:lpstr>
      <vt:lpstr>Bean definition  Setter injection  Constructor injection  Autowiring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Configuration Using XML</dc:title>
  <dc:creator/>
  <cp:lastModifiedBy>steve</cp:lastModifiedBy>
  <cp:revision>4</cp:revision>
  <dcterms:created xsi:type="dcterms:W3CDTF">2021-05-19T13:49:00Z</dcterms:created>
  <dcterms:modified xsi:type="dcterms:W3CDTF">2022-03-04T06:21:26Z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933F85368E364EF9940D435FD03F739A</vt:lpwstr>
  </property>
  <property fmtid="{D5CDD505-2E9C-101B-9397-08002B2CF9AE}" pid="3" name="KSOProductBuildVer">
    <vt:lpwstr>1033-11.2.0.10463</vt:lpwstr>
  </property>
</Properties>
</file>