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94660" autoAdjust="0"/>
  </p:normalViewPr>
  <p:slideViewPr>
    <p:cSldViewPr>
      <p:cViewPr>
        <p:scale>
          <a:sx n="70" d="100"/>
          <a:sy n="70" d="100"/>
        </p:scale>
        <p:origin x="-1008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5F6A-82F1-4587-8DCD-12BF715D6345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F097E-3385-4C71-A3D5-B3C66F110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14986" y="459740"/>
            <a:ext cx="471402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3711-B15F-42AD-B703-E24616D4F704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26AD-757C-4CEA-9070-9691A9190495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93A7-E929-4139-A25E-4CE3AFB2A2B7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CA9C-CB1E-4728-BE07-6024BC0812F8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8D05-0A1B-4611-8EB3-1BC70C2BB9C7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874" y="459740"/>
            <a:ext cx="39042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1BAF-61D6-470A-B7AC-558946152994}" type="datetime1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84" y="0"/>
            <a:ext cx="8969916" cy="675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859" y="459740"/>
            <a:ext cx="403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Cascading</a:t>
            </a:r>
            <a:r>
              <a:rPr spc="-20" dirty="0"/>
              <a:t> </a:t>
            </a:r>
            <a:r>
              <a:rPr spc="-5" dirty="0"/>
              <a:t>Style</a:t>
            </a:r>
            <a:r>
              <a:rPr spc="-10" dirty="0"/>
              <a:t> </a:t>
            </a:r>
            <a:r>
              <a:rPr spc="-5" dirty="0"/>
              <a:t>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39" y="1523028"/>
            <a:ext cx="4410075" cy="463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1780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 MT"/>
                <a:cs typeface="Arial MT"/>
                <a:hlinkClick r:id="rId2"/>
              </a:rPr>
              <a:t>http://www.w3.org/TR/CSS/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  <a:spcBef>
                <a:spcPts val="1685"/>
              </a:spcBef>
            </a:pPr>
            <a:r>
              <a:rPr sz="1800" dirty="0">
                <a:solidFill>
                  <a:srgbClr val="005A9C"/>
                </a:solidFill>
                <a:latin typeface="Arial MT"/>
                <a:cs typeface="Arial MT"/>
              </a:rPr>
              <a:t>CSS</a:t>
            </a:r>
            <a:r>
              <a:rPr sz="1800" spc="-35" dirty="0">
                <a:solidFill>
                  <a:srgbClr val="005A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A9C"/>
                </a:solidFill>
                <a:latin typeface="Arial MT"/>
                <a:cs typeface="Arial MT"/>
              </a:rPr>
              <a:t>Level</a:t>
            </a:r>
            <a:r>
              <a:rPr sz="1800" spc="-30" dirty="0">
                <a:solidFill>
                  <a:srgbClr val="005A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A9C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This section</a:t>
            </a:r>
            <a:r>
              <a:rPr sz="1800" i="1" dirty="0">
                <a:latin typeface="Arial"/>
                <a:cs typeface="Arial"/>
              </a:rPr>
              <a:t> is </a:t>
            </a:r>
            <a:r>
              <a:rPr sz="1800" i="1" spc="-5" dirty="0">
                <a:latin typeface="Arial"/>
                <a:cs typeface="Arial"/>
              </a:rPr>
              <a:t>non-normative.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50"/>
              </a:spcBef>
            </a:pPr>
            <a:r>
              <a:rPr sz="1800" dirty="0">
                <a:latin typeface="Arial MT"/>
                <a:cs typeface="Arial MT"/>
              </a:rPr>
              <a:t>CSS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Level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builds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Level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 by module, using </a:t>
            </a:r>
            <a:r>
              <a:rPr sz="1800" spc="-5" dirty="0">
                <a:latin typeface="Arial MT"/>
                <a:cs typeface="Arial MT"/>
              </a:rPr>
              <a:t>the CSS2.1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functionality and/or </a:t>
            </a:r>
            <a:r>
              <a:rPr sz="1800" dirty="0">
                <a:latin typeface="Arial MT"/>
                <a:cs typeface="Arial MT"/>
              </a:rPr>
              <a:t>replaces part of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CSS2.1 specification. The </a:t>
            </a:r>
            <a:r>
              <a:rPr sz="1800" dirty="0">
                <a:latin typeface="Arial MT"/>
                <a:cs typeface="Arial MT"/>
              </a:rPr>
              <a:t>CSS </a:t>
            </a:r>
            <a:r>
              <a:rPr sz="1800" spc="-5" dirty="0">
                <a:latin typeface="Arial MT"/>
                <a:cs typeface="Arial MT"/>
              </a:rPr>
              <a:t>Working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 intends that the </a:t>
            </a:r>
            <a:r>
              <a:rPr sz="1800" dirty="0">
                <a:latin typeface="Arial MT"/>
                <a:cs typeface="Arial MT"/>
              </a:rPr>
              <a:t>new CSS modules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contradict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CSS2.1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specification: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 </a:t>
            </a:r>
            <a:r>
              <a:rPr sz="1800" spc="-5" dirty="0">
                <a:latin typeface="Arial MT"/>
                <a:cs typeface="Arial MT"/>
              </a:rPr>
              <a:t>that they </a:t>
            </a:r>
            <a:r>
              <a:rPr sz="1800" dirty="0">
                <a:latin typeface="Arial MT"/>
                <a:cs typeface="Arial MT"/>
              </a:rPr>
              <a:t>will add </a:t>
            </a:r>
            <a:r>
              <a:rPr sz="1800" spc="-5" dirty="0">
                <a:latin typeface="Arial MT"/>
                <a:cs typeface="Arial MT"/>
              </a:rPr>
              <a:t>functionality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refine definitions. </a:t>
            </a:r>
            <a:r>
              <a:rPr sz="1800" dirty="0">
                <a:latin typeface="Arial MT"/>
                <a:cs typeface="Arial MT"/>
              </a:rPr>
              <a:t>As each module is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completed, </a:t>
            </a:r>
            <a:r>
              <a:rPr sz="1800" dirty="0">
                <a:latin typeface="Arial MT"/>
                <a:cs typeface="Arial MT"/>
              </a:rPr>
              <a:t>it will be plugged in </a:t>
            </a:r>
            <a:r>
              <a:rPr sz="1800" spc="-5" dirty="0">
                <a:latin typeface="Arial MT"/>
                <a:cs typeface="Arial MT"/>
              </a:rPr>
              <a:t>to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existing system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CSS2.1 </a:t>
            </a:r>
            <a:r>
              <a:rPr sz="1800" dirty="0">
                <a:latin typeface="Arial MT"/>
                <a:cs typeface="Arial MT"/>
              </a:rPr>
              <a:t>plus previously-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completed </a:t>
            </a:r>
            <a:r>
              <a:rPr sz="1800" dirty="0">
                <a:latin typeface="Arial MT"/>
                <a:cs typeface="Arial MT"/>
              </a:rPr>
              <a:t>modules.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59" y="459740"/>
            <a:ext cx="403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Cascading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Style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Sheets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7963" y="3277354"/>
            <a:ext cx="299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 MT"/>
                <a:cs typeface="Arial MT"/>
                <a:hlinkClick r:id="rId2"/>
              </a:rPr>
              <a:t>http://www.w3.org/Style/CSS/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2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</a:t>
            </a:r>
            <a:r>
              <a:rPr spc="-3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/****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INLINE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****/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&lt;div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style=“color: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#FF0000”&gt;&lt;/div&gt;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</a:t>
            </a:r>
            <a:r>
              <a:rPr spc="-3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/****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DOCUMENT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****/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&lt;head&gt;</a:t>
            </a:r>
            <a:endParaRPr sz="1800">
              <a:latin typeface="Consolas"/>
              <a:cs typeface="Consolas"/>
            </a:endParaRPr>
          </a:p>
          <a:p>
            <a:pPr marL="434975" marR="4850130" indent="-127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&lt;style&gt;  div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6299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&lt;/style&gt;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&lt;/head&gt;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</a:t>
            </a:r>
            <a:r>
              <a:rPr spc="-3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/****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EXTERNAL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CSS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FILE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****/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onsolas"/>
              <a:cs typeface="Consolas"/>
            </a:endParaRPr>
          </a:p>
          <a:p>
            <a:pPr marL="90805" marR="418719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style.css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div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434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html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document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&lt;head&gt;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&lt;link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rel=“stylesheet”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href=“style.css”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&lt;/head&gt;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433" y="459740"/>
            <a:ext cx="2970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Syntax</a:t>
            </a:r>
            <a:r>
              <a:rPr spc="-40" dirty="0"/>
              <a:t> </a:t>
            </a:r>
            <a:r>
              <a:rPr spc="-5" dirty="0"/>
              <a:t>Examined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/****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FORMATTING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****/</a:t>
            </a:r>
            <a:endParaRPr sz="1800">
              <a:latin typeface="Consolas"/>
              <a:cs typeface="Consolas"/>
            </a:endParaRPr>
          </a:p>
          <a:p>
            <a:pPr marL="90805" marR="3432810">
              <a:lnSpc>
                <a:spcPts val="5200"/>
              </a:lnSpc>
              <a:spcBef>
                <a:spcPts val="610"/>
              </a:spcBef>
            </a:pPr>
            <a:r>
              <a:rPr sz="1800" dirty="0">
                <a:latin typeface="Consolas"/>
                <a:cs typeface="Consolas"/>
              </a:rPr>
              <a:t>div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{color: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#FF0000;}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div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ts val="1920"/>
              </a:lnSpc>
            </a:pP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div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433" y="459740"/>
            <a:ext cx="2970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Syntax</a:t>
            </a:r>
            <a:r>
              <a:rPr spc="-40" dirty="0"/>
              <a:t> </a:t>
            </a:r>
            <a:r>
              <a:rPr spc="-5" dirty="0"/>
              <a:t>Examined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/****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IDs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and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Classes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****/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#someID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onsolas"/>
              <a:cs typeface="Consolas"/>
            </a:endParaRPr>
          </a:p>
          <a:p>
            <a:pPr marL="433705" marR="3844290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.someClass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#FF0000;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917" y="459740"/>
            <a:ext cx="3839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CSS3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Demos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Web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96" y="45974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18299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Understand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purpose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 this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Feel comfortable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CSS </a:t>
            </a:r>
            <a:r>
              <a:rPr sz="2000" b="1" spc="-5" dirty="0">
                <a:latin typeface="Arial"/>
                <a:cs typeface="Arial"/>
              </a:rPr>
              <a:t>technology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365823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Course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Overview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Accelerated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Review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CSS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5019675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Why?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Who?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What?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When?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Where?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How?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CSS3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Course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5404" y="2228919"/>
            <a:ext cx="292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“I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develop/design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web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sites.”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2876550"/>
            <a:ext cx="628650" cy="1104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Profile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Course</a:t>
            </a:r>
            <a:r>
              <a:rPr spc="-10" dirty="0"/>
              <a:t> </a:t>
            </a:r>
            <a:r>
              <a:rPr spc="-5" dirty="0"/>
              <a:t>Candidate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265" y="459740"/>
            <a:ext cx="1092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</a:t>
            </a:r>
            <a:r>
              <a:rPr spc="-5" dirty="0"/>
              <a:t>op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4298" y="3000354"/>
            <a:ext cx="5642610" cy="8458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411480">
              <a:lnSpc>
                <a:spcPts val="2100"/>
              </a:lnSpc>
              <a:spcBef>
                <a:spcPts val="219"/>
              </a:spcBef>
            </a:pPr>
            <a:r>
              <a:rPr sz="1800" spc="-45" dirty="0">
                <a:solidFill>
                  <a:srgbClr val="002060"/>
                </a:solidFill>
                <a:latin typeface="Arial MT"/>
                <a:cs typeface="Arial MT"/>
              </a:rPr>
              <a:t>“You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will have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strong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foundation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CSS3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skills </a:t>
            </a:r>
            <a:r>
              <a:rPr sz="18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complete this</a:t>
            </a:r>
            <a:r>
              <a:rPr sz="18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course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knowing</a:t>
            </a:r>
            <a:r>
              <a:rPr sz="18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how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(and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where)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</a:pP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ask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the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right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questions to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advance 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 a deeper</a:t>
            </a:r>
            <a:r>
              <a:rPr sz="1800" spc="-5" dirty="0">
                <a:solidFill>
                  <a:srgbClr val="002060"/>
                </a:solidFill>
                <a:latin typeface="Arial MT"/>
                <a:cs typeface="Arial MT"/>
              </a:rPr>
              <a:t> level.”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993" y="459740"/>
            <a:ext cx="2692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Topics</a:t>
            </a:r>
            <a:r>
              <a:rPr spc="-90" dirty="0"/>
              <a:t> </a:t>
            </a:r>
            <a:r>
              <a:rPr spc="-5" dirty="0"/>
              <a:t>Covered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919334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547878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Cascading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Sheets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Accelerated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Introduction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133" y="459740"/>
            <a:ext cx="2437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-6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313499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Core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Concepts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Implementation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Basics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Syntax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Examined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859" y="459740"/>
            <a:ext cx="403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Cascading</a:t>
            </a:r>
            <a:r>
              <a:rPr spc="-20" dirty="0"/>
              <a:t> </a:t>
            </a:r>
            <a:r>
              <a:rPr spc="-5" dirty="0"/>
              <a:t>Style</a:t>
            </a:r>
            <a:r>
              <a:rPr spc="-10" dirty="0"/>
              <a:t> </a:t>
            </a:r>
            <a:r>
              <a:rPr spc="-5" dirty="0"/>
              <a:t>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39" y="1523028"/>
            <a:ext cx="4295140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 MT"/>
                <a:cs typeface="Arial MT"/>
                <a:hlinkClick r:id="rId2"/>
              </a:rPr>
              <a:t>http://www.w3.org/TR/CSS21/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  <a:spcBef>
                <a:spcPts val="1685"/>
              </a:spcBef>
            </a:pPr>
            <a:r>
              <a:rPr sz="1800" spc="-5" dirty="0">
                <a:solidFill>
                  <a:srgbClr val="005A9C"/>
                </a:solidFill>
                <a:latin typeface="Arial MT"/>
                <a:cs typeface="Arial MT"/>
              </a:rPr>
              <a:t>Abstract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This specification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defines</a:t>
            </a:r>
            <a:r>
              <a:rPr sz="1800" dirty="0">
                <a:latin typeface="Arial MT"/>
                <a:cs typeface="Arial MT"/>
              </a:rPr>
              <a:t> Cascading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Style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Sheets,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level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 revision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(CSS </a:t>
            </a:r>
            <a:r>
              <a:rPr sz="1800" spc="-5" dirty="0">
                <a:latin typeface="Arial MT"/>
                <a:cs typeface="Arial MT"/>
              </a:rPr>
              <a:t>2.1).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latin typeface="Arial MT"/>
                <a:cs typeface="Arial MT"/>
              </a:rPr>
              <a:t>CSS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2.1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style </a:t>
            </a:r>
            <a:r>
              <a:rPr sz="1800" dirty="0">
                <a:latin typeface="Arial MT"/>
                <a:cs typeface="Arial MT"/>
              </a:rPr>
              <a:t>sheet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5" dirty="0">
                <a:latin typeface="Arial MT"/>
                <a:cs typeface="Arial MT"/>
              </a:rPr>
              <a:t> that</a:t>
            </a:r>
            <a:endParaRPr sz="1800">
              <a:latin typeface="Arial MT"/>
              <a:cs typeface="Arial MT"/>
            </a:endParaRPr>
          </a:p>
          <a:p>
            <a:pPr marL="12700" marR="106680">
              <a:lnSpc>
                <a:spcPct val="100299"/>
              </a:lnSpc>
              <a:spcBef>
                <a:spcPts val="35"/>
              </a:spcBef>
            </a:pPr>
            <a:r>
              <a:rPr sz="1800" dirty="0">
                <a:latin typeface="Arial MT"/>
                <a:cs typeface="Arial MT"/>
              </a:rPr>
              <a:t>allows </a:t>
            </a:r>
            <a:r>
              <a:rPr sz="1800" spc="-5" dirty="0">
                <a:latin typeface="Arial MT"/>
                <a:cs typeface="Arial MT"/>
              </a:rPr>
              <a:t>authors </a:t>
            </a:r>
            <a:r>
              <a:rPr sz="1800" dirty="0">
                <a:latin typeface="Arial MT"/>
                <a:cs typeface="Arial MT"/>
              </a:rPr>
              <a:t>and users </a:t>
            </a:r>
            <a:r>
              <a:rPr sz="1800" spc="-5" dirty="0">
                <a:latin typeface="Arial MT"/>
                <a:cs typeface="Arial MT"/>
              </a:rPr>
              <a:t>to attach style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(e.g., fonts </a:t>
            </a:r>
            <a:r>
              <a:rPr sz="1800" dirty="0">
                <a:latin typeface="Arial MT"/>
                <a:cs typeface="Arial MT"/>
              </a:rPr>
              <a:t>and spacing) </a:t>
            </a:r>
            <a:r>
              <a:rPr sz="1800" spc="-5" dirty="0">
                <a:latin typeface="Arial MT"/>
                <a:cs typeface="Arial MT"/>
              </a:rPr>
              <a:t>to structured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documents (e.g., HTML documents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XML </a:t>
            </a:r>
            <a:r>
              <a:rPr sz="1800" spc="-5" dirty="0">
                <a:latin typeface="Arial MT"/>
                <a:cs typeface="Arial MT"/>
              </a:rPr>
              <a:t>applications). </a:t>
            </a:r>
            <a:r>
              <a:rPr sz="1800" dirty="0">
                <a:latin typeface="Arial MT"/>
                <a:cs typeface="Arial MT"/>
              </a:rPr>
              <a:t>By </a:t>
            </a:r>
            <a:r>
              <a:rPr sz="1800" spc="-5" dirty="0">
                <a:latin typeface="Arial MT"/>
                <a:cs typeface="Arial MT"/>
              </a:rPr>
              <a:t>separating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presentation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style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documents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</a:t>
            </a:r>
            <a:r>
              <a:rPr sz="1800" dirty="0">
                <a:latin typeface="Arial MT"/>
                <a:cs typeface="Arial MT"/>
              </a:rPr>
              <a:t> of </a:t>
            </a:r>
            <a:r>
              <a:rPr sz="1800" spc="-5" dirty="0">
                <a:latin typeface="Arial MT"/>
                <a:cs typeface="Arial MT"/>
              </a:rPr>
              <a:t>documents,</a:t>
            </a:r>
            <a:r>
              <a:rPr sz="1800" dirty="0">
                <a:latin typeface="Arial MT"/>
                <a:cs typeface="Arial MT"/>
              </a:rPr>
              <a:t> CSS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2.1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simplifies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authoring</a:t>
            </a:r>
            <a:r>
              <a:rPr sz="1800" dirty="0">
                <a:latin typeface="Arial MT"/>
                <a:cs typeface="Arial MT"/>
              </a:rPr>
              <a:t> 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maintenance.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432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Module Overview</vt:lpstr>
      <vt:lpstr>Slide 3</vt:lpstr>
      <vt:lpstr>Profile of Course Candidate</vt:lpstr>
      <vt:lpstr>Scope</vt:lpstr>
      <vt:lpstr>Topics Covered</vt:lpstr>
      <vt:lpstr>Slide 7</vt:lpstr>
      <vt:lpstr>CSS Overview</vt:lpstr>
      <vt:lpstr>Cascading Style Sheets</vt:lpstr>
      <vt:lpstr>Cascading Style Sheets</vt:lpstr>
      <vt:lpstr>Slide 11</vt:lpstr>
      <vt:lpstr>Slide 12</vt:lpstr>
      <vt:lpstr>Implementation Basics</vt:lpstr>
      <vt:lpstr>Implementation Basics</vt:lpstr>
      <vt:lpstr>Implementation Basics</vt:lpstr>
      <vt:lpstr>Syntax Examined</vt:lpstr>
      <vt:lpstr>Syntax Examined</vt:lpstr>
      <vt:lpstr>Slide 18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5</cp:revision>
  <dcterms:created xsi:type="dcterms:W3CDTF">2021-06-22T17:16:44Z</dcterms:created>
  <dcterms:modified xsi:type="dcterms:W3CDTF">2021-07-15T10:39:09Z</dcterms:modified>
</cp:coreProperties>
</file>