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B431E-AEC3-4723-B7AB-628789D51E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69D2D-D10B-4CA1-9370-B19272108B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E0E1-F95E-4E4E-BE08-1B90FE3DE7F3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1E7F-C5EE-463F-977F-85CC2ED9D23B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41BA-50A6-4FF5-A044-AE92F9E50C8F}" type="datetime1">
              <a:rPr lang="en-US" smtClean="0"/>
              <a:t>6/24/2021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DAC46-E51B-4647-94DC-4C46FD97CA44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B23D-A729-49D3-B789-E52EAEE2AF6A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1600200"/>
            <a:ext cx="617220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C595-71CA-4AD4-B0C2-E14BC902E51D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24225" y="1433195"/>
            <a:ext cx="156083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CSS3: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0"/>
              </a:lnSpc>
            </a:pP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5" dirty="0">
                <a:latin typeface="Arial"/>
                <a:cs typeface="Arial"/>
              </a:rPr>
              <a:t>on</a:t>
            </a:r>
            <a:r>
              <a:rPr sz="3200" b="1" dirty="0">
                <a:latin typeface="Arial"/>
                <a:cs typeface="Arial"/>
              </a:rPr>
              <a:t>te</a:t>
            </a:r>
            <a:r>
              <a:rPr sz="3200" b="1" spc="-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8382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1305" y="459740"/>
            <a:ext cx="162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2268855" cy="29413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Arial"/>
                <a:cs typeface="Arial"/>
              </a:rPr>
              <a:t>:first-of-type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Arial"/>
                <a:cs typeface="Arial"/>
              </a:rPr>
              <a:t>:last-of-type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Arial"/>
                <a:cs typeface="Arial"/>
              </a:rPr>
              <a:t>:only-of-type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/>
                <a:cs typeface="Arial"/>
              </a:rPr>
              <a:t>:nth-child(#)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/>
                <a:cs typeface="Arial"/>
              </a:rPr>
              <a:t>:nth-last-child(#)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/>
                <a:cs typeface="Arial"/>
              </a:rPr>
              <a:t>:nth-of-type(#)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/>
                <a:cs typeface="Arial"/>
              </a:rPr>
              <a:t>:nth-last-of-type(#)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Arial"/>
                <a:cs typeface="Arial"/>
              </a:rPr>
              <a:t>:last-child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0129" y="1343660"/>
            <a:ext cx="1550670" cy="11125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118300"/>
              </a:lnSpc>
              <a:spcBef>
                <a:spcPts val="140"/>
              </a:spcBef>
            </a:pPr>
            <a:r>
              <a:rPr sz="2000" b="1" dirty="0">
                <a:latin typeface="Arial"/>
                <a:cs typeface="Arial"/>
              </a:rPr>
              <a:t>[att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^=va</a:t>
            </a:r>
            <a:r>
              <a:rPr sz="2000" b="1" spc="-5" dirty="0">
                <a:latin typeface="Arial"/>
                <a:cs typeface="Arial"/>
              </a:rPr>
              <a:t>lu</a:t>
            </a:r>
            <a:r>
              <a:rPr sz="2000" b="1" dirty="0">
                <a:latin typeface="Arial"/>
                <a:cs typeface="Arial"/>
              </a:rPr>
              <a:t>e]  </a:t>
            </a:r>
            <a:r>
              <a:rPr sz="2000" b="1" spc="-5" dirty="0">
                <a:latin typeface="Arial"/>
                <a:cs typeface="Arial"/>
              </a:rPr>
              <a:t>[attr$=value]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[attr*=value]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880" y="1343660"/>
            <a:ext cx="1296035" cy="1849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Arial"/>
                <a:cs typeface="Arial"/>
              </a:rPr>
              <a:t>:root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Arial"/>
                <a:cs typeface="Arial"/>
              </a:rPr>
              <a:t>:empty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Arial"/>
                <a:cs typeface="Arial"/>
              </a:rPr>
              <a:t>:target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/>
                <a:cs typeface="Arial"/>
              </a:rPr>
              <a:t>:not(…)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/>
                <a:cs typeface="Arial"/>
              </a:rPr>
              <a:t>::selection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249555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Collect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data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style!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Form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Inputs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916" y="459740"/>
            <a:ext cx="3029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Selectors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140460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Arial"/>
                <a:cs typeface="Arial"/>
              </a:rPr>
              <a:t>:enabled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Arial"/>
                <a:cs typeface="Arial"/>
              </a:rPr>
              <a:t>:disabled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Arial"/>
                <a:cs typeface="Arial"/>
              </a:rPr>
              <a:t>:checked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2799079"/>
            <a:ext cx="1126490" cy="14859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Arial"/>
                <a:cs typeface="Arial"/>
              </a:rPr>
              <a:t>:valid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/>
                <a:cs typeface="Arial"/>
              </a:rPr>
              <a:t>:invalid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/>
                <a:cs typeface="Arial"/>
              </a:rPr>
              <a:t>:optional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Arial"/>
                <a:cs typeface="Arial"/>
              </a:rPr>
              <a:t>:required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9140" y="1343660"/>
            <a:ext cx="3284854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Arial"/>
                <a:cs typeface="Arial"/>
              </a:rPr>
              <a:t>::-webkit-input-placeholder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Arial"/>
                <a:cs typeface="Arial"/>
              </a:rPr>
              <a:t>:-ms-input-placeholder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Arial"/>
                <a:cs typeface="Arial"/>
              </a:rPr>
              <a:t>:-moz-placeholder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395085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Incorporate fonts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page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without images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Identify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how </a:t>
            </a:r>
            <a:r>
              <a:rPr sz="2000" b="1" dirty="0">
                <a:latin typeface="Arial"/>
                <a:cs typeface="Arial"/>
              </a:rPr>
              <a:t>to </a:t>
            </a:r>
            <a:r>
              <a:rPr sz="2000" b="1" spc="-5" dirty="0">
                <a:latin typeface="Arial"/>
                <a:cs typeface="Arial"/>
              </a:rPr>
              <a:t>select content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precise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manner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Provide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style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options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form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entry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screens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835785" cy="14808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Fonts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Selectors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Form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768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Give </a:t>
            </a:r>
            <a:r>
              <a:rPr sz="2000" dirty="0"/>
              <a:t>text</a:t>
            </a:r>
            <a:r>
              <a:rPr sz="2000" spc="-10" dirty="0"/>
              <a:t> </a:t>
            </a:r>
            <a:r>
              <a:rPr sz="2000" dirty="0"/>
              <a:t>a</a:t>
            </a:r>
            <a:r>
              <a:rPr sz="2000" spc="-5" dirty="0"/>
              <a:t> new</a:t>
            </a:r>
            <a:r>
              <a:rPr sz="2000" spc="-10" dirty="0"/>
              <a:t> </a:t>
            </a:r>
            <a:r>
              <a:rPr sz="2000" spc="-5" dirty="0"/>
              <a:t>image</a:t>
            </a:r>
            <a:r>
              <a:rPr sz="2000" dirty="0"/>
              <a:t> </a:t>
            </a:r>
            <a:r>
              <a:rPr sz="2000" spc="-5" dirty="0"/>
              <a:t>(without</a:t>
            </a:r>
            <a:r>
              <a:rPr sz="2000" spc="-10" dirty="0"/>
              <a:t> </a:t>
            </a:r>
            <a:r>
              <a:rPr sz="2000" spc="-5" dirty="0"/>
              <a:t>images)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993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Fon</a:t>
            </a:r>
            <a:r>
              <a:rPr sz="2800" b="1" dirty="0"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916" y="459740"/>
            <a:ext cx="3245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New</a:t>
            </a:r>
            <a:r>
              <a:rPr spc="-30" dirty="0"/>
              <a:t> </a:t>
            </a:r>
            <a:r>
              <a:rPr spc="-5" dirty="0"/>
              <a:t>Font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-165" dirty="0">
                <a:latin typeface="Consolas"/>
                <a:cs typeface="Consolas"/>
              </a:rPr>
              <a:t>@font-­‐face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 marR="1079500">
              <a:lnSpc>
                <a:spcPts val="2600"/>
              </a:lnSpc>
              <a:spcBef>
                <a:spcPts val="90"/>
              </a:spcBef>
              <a:tabLst>
                <a:tab pos="2193290" algn="l"/>
              </a:tabLst>
            </a:pPr>
            <a:r>
              <a:rPr sz="1800" spc="-145" dirty="0">
                <a:latin typeface="Consolas"/>
                <a:cs typeface="Consolas"/>
              </a:rPr>
              <a:t>font-­‐family:	FontNameOfYourChoosing;  </a:t>
            </a:r>
            <a:r>
              <a:rPr sz="1800" dirty="0">
                <a:latin typeface="Consolas"/>
                <a:cs typeface="Consolas"/>
              </a:rPr>
              <a:t>src:	url(‘font.woff’)</a:t>
            </a:r>
            <a:endParaRPr sz="1800">
              <a:latin typeface="Consolas"/>
              <a:cs typeface="Consolas"/>
            </a:endParaRPr>
          </a:p>
          <a:p>
            <a:pPr marL="2193290">
              <a:lnSpc>
                <a:spcPts val="2010"/>
              </a:lnSpc>
            </a:pPr>
            <a:r>
              <a:rPr sz="1800" dirty="0">
                <a:latin typeface="Consolas"/>
                <a:cs typeface="Consolas"/>
              </a:rPr>
              <a:t>format(‘woff’);</a:t>
            </a:r>
            <a:endParaRPr sz="1800">
              <a:latin typeface="Consolas"/>
              <a:cs typeface="Consolas"/>
            </a:endParaRPr>
          </a:p>
          <a:p>
            <a:pPr marL="2194560">
              <a:lnSpc>
                <a:spcPct val="100000"/>
              </a:lnSpc>
              <a:spcBef>
                <a:spcPts val="470"/>
              </a:spcBef>
            </a:pPr>
            <a:r>
              <a:rPr sz="1800" i="1" dirty="0">
                <a:latin typeface="Consolas"/>
                <a:cs typeface="Consolas"/>
              </a:rPr>
              <a:t>…</a:t>
            </a:r>
            <a:r>
              <a:rPr sz="1800" i="1" spc="-2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optional</a:t>
            </a:r>
            <a:r>
              <a:rPr sz="1800" i="1" spc="-2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url</a:t>
            </a:r>
            <a:r>
              <a:rPr sz="1800" i="1" spc="-2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fallbacks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…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340"/>
              </a:spcBef>
            </a:pPr>
            <a:r>
              <a:rPr sz="1800" i="1" dirty="0">
                <a:latin typeface="Consolas"/>
                <a:cs typeface="Consolas"/>
              </a:rPr>
              <a:t>…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optional</a:t>
            </a:r>
            <a:r>
              <a:rPr sz="1800" i="1" spc="-1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font</a:t>
            </a:r>
            <a:r>
              <a:rPr sz="1800" i="1" spc="-1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–stretch</a:t>
            </a:r>
            <a:r>
              <a:rPr sz="1800" i="1" spc="-1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–style</a:t>
            </a:r>
            <a:r>
              <a:rPr sz="1800" i="1" spc="-1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–weight</a:t>
            </a:r>
            <a:r>
              <a:rPr sz="1800" i="1" spc="-15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…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247" y="459740"/>
            <a:ext cx="3008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New</a:t>
            </a:r>
            <a:r>
              <a:rPr spc="-30" dirty="0"/>
              <a:t> </a:t>
            </a:r>
            <a:r>
              <a:rPr spc="-5" dirty="0"/>
              <a:t>Font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body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370"/>
              </a:spcBef>
              <a:tabLst>
                <a:tab pos="2193290" algn="l"/>
              </a:tabLst>
            </a:pPr>
            <a:r>
              <a:rPr sz="1800" spc="-145" dirty="0">
                <a:latin typeface="Consolas"/>
                <a:cs typeface="Consolas"/>
              </a:rPr>
              <a:t>font-­‐family:	</a:t>
            </a:r>
            <a:r>
              <a:rPr sz="1800" dirty="0">
                <a:latin typeface="Consolas"/>
                <a:cs typeface="Consolas"/>
              </a:rPr>
              <a:t>FontNameOfYourChoosing;</a:t>
            </a:r>
            <a:endParaRPr sz="1800">
              <a:latin typeface="Consolas"/>
              <a:cs typeface="Consolas"/>
            </a:endParaRPr>
          </a:p>
          <a:p>
            <a:pPr marL="845185" marR="1295400" indent="-37719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/*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or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comma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separated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list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of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fonts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for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fallback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support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908" y="459740"/>
            <a:ext cx="2751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Obtaining</a:t>
            </a:r>
            <a:r>
              <a:rPr spc="-70" dirty="0"/>
              <a:t> </a:t>
            </a:r>
            <a:r>
              <a:rPr spc="-5" dirty="0"/>
              <a:t>Fonts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687" y="1671637"/>
            <a:ext cx="4943473" cy="3457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262" y="459740"/>
            <a:ext cx="221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Text</a:t>
            </a:r>
            <a:r>
              <a:rPr spc="-70" dirty="0"/>
              <a:t> </a:t>
            </a:r>
            <a:r>
              <a:rPr spc="-5" dirty="0"/>
              <a:t>Shadow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div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370"/>
              </a:spcBef>
              <a:tabLst>
                <a:tab pos="2319655" algn="l"/>
              </a:tabLst>
            </a:pPr>
            <a:r>
              <a:rPr sz="1800" spc="-145" dirty="0">
                <a:latin typeface="Consolas"/>
                <a:cs typeface="Consolas"/>
              </a:rPr>
              <a:t>text-­‐shadow:	</a:t>
            </a:r>
            <a:r>
              <a:rPr sz="1800" dirty="0">
                <a:latin typeface="Consolas"/>
                <a:cs typeface="Consolas"/>
              </a:rPr>
              <a:t>2px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/*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horizontal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2193290" marR="1707514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2px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/*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vertical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4px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/*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blur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219329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#000000;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/*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color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of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shadow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h1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  <a:tabLst>
                <a:tab pos="2193925" algn="l"/>
              </a:tabLst>
            </a:pPr>
            <a:r>
              <a:rPr sz="1800" spc="-145" dirty="0">
                <a:latin typeface="Consolas"/>
                <a:cs typeface="Consolas"/>
              </a:rPr>
              <a:t>text-­‐shadow:	</a:t>
            </a:r>
            <a:r>
              <a:rPr sz="1800" spc="-330" dirty="0">
                <a:latin typeface="Consolas"/>
                <a:cs typeface="Consolas"/>
              </a:rPr>
              <a:t>-­‐4px -­‐4px 2px #555555;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315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How</a:t>
            </a:r>
            <a:r>
              <a:rPr sz="2000" spc="-10" dirty="0"/>
              <a:t> </a:t>
            </a:r>
            <a:r>
              <a:rPr sz="2000" dirty="0"/>
              <a:t>to</a:t>
            </a:r>
            <a:r>
              <a:rPr sz="2000" spc="-10" dirty="0"/>
              <a:t> </a:t>
            </a:r>
            <a:r>
              <a:rPr sz="2000" spc="-5" dirty="0"/>
              <a:t>identify</a:t>
            </a:r>
            <a:r>
              <a:rPr sz="2000" dirty="0"/>
              <a:t> </a:t>
            </a:r>
            <a:r>
              <a:rPr sz="2000" spc="-5" dirty="0"/>
              <a:t>content</a:t>
            </a:r>
            <a:r>
              <a:rPr sz="2000" spc="-10" dirty="0"/>
              <a:t> </a:t>
            </a:r>
            <a:r>
              <a:rPr sz="2000" dirty="0"/>
              <a:t>to</a:t>
            </a:r>
            <a:r>
              <a:rPr sz="2000" spc="-10" dirty="0"/>
              <a:t> </a:t>
            </a:r>
            <a:r>
              <a:rPr sz="2000" spc="-5" dirty="0"/>
              <a:t>be</a:t>
            </a:r>
            <a:r>
              <a:rPr sz="2000" dirty="0"/>
              <a:t> </a:t>
            </a:r>
            <a:r>
              <a:rPr sz="2000" spc="-5" dirty="0"/>
              <a:t>styled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62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Selectors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192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Module Overview</vt:lpstr>
      <vt:lpstr>Give text a new image (without images)</vt:lpstr>
      <vt:lpstr>Adding a New Font</vt:lpstr>
      <vt:lpstr>Using a New Font</vt:lpstr>
      <vt:lpstr>Obtaining Fonts</vt:lpstr>
      <vt:lpstr>Text Shadow</vt:lpstr>
      <vt:lpstr>CSS3 Demos Web Site</vt:lpstr>
      <vt:lpstr>How to identify content to be styled</vt:lpstr>
      <vt:lpstr>Selectors</vt:lpstr>
      <vt:lpstr>CSS3 Demos Web Site</vt:lpstr>
      <vt:lpstr>Slide 12</vt:lpstr>
      <vt:lpstr>Selectors of State</vt:lpstr>
      <vt:lpstr>CSS3 Demos Web Site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Stephen Samuels</cp:lastModifiedBy>
  <cp:revision>1</cp:revision>
  <dcterms:created xsi:type="dcterms:W3CDTF">2021-06-22T17:17:17Z</dcterms:created>
  <dcterms:modified xsi:type="dcterms:W3CDTF">2021-06-24T16:47:38Z</dcterms:modified>
</cp:coreProperties>
</file>