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6C5A4-D440-4DAC-8FAE-9CEA7FB47561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BF98D-550F-42B5-8192-E3DDC8B5BE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5F25-933F-41A0-AD15-9645B7B0258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971B-5466-4B30-A7D0-C959F69B798F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D830-3A06-4F43-A456-05E0128EC68D}" type="datetime1">
              <a:rPr lang="en-US" smtClean="0"/>
              <a:t>6/25/2021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83A7-5BC8-4CFD-A8ED-A350254811F2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C4409-627D-4714-8DD7-1F2607CE6F35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5948" y="459740"/>
            <a:ext cx="165210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343660"/>
            <a:ext cx="8072120" cy="243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A0F6-6D47-4430-84F9-D32838B85BE5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72073" y="1433195"/>
            <a:ext cx="131318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ts val="382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CSS3: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b="1" spc="-5" dirty="0">
                <a:latin typeface="Arial"/>
                <a:cs typeface="Arial"/>
              </a:rPr>
              <a:t>Colors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667000"/>
            <a:ext cx="8382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4824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Blending</a:t>
            </a:r>
            <a:r>
              <a:rPr sz="2000" spc="-10" dirty="0"/>
              <a:t> </a:t>
            </a:r>
            <a:r>
              <a:rPr sz="2000" spc="-5" dirty="0"/>
              <a:t>colors</a:t>
            </a:r>
            <a:r>
              <a:rPr sz="2000" dirty="0"/>
              <a:t> </a:t>
            </a:r>
            <a:r>
              <a:rPr sz="2000" spc="-5" dirty="0"/>
              <a:t>was never</a:t>
            </a:r>
            <a:r>
              <a:rPr sz="2000" dirty="0"/>
              <a:t> so</a:t>
            </a:r>
            <a:r>
              <a:rPr sz="2000" spc="-10" dirty="0"/>
              <a:t> </a:t>
            </a:r>
            <a:r>
              <a:rPr sz="2000" spc="-5" dirty="0"/>
              <a:t>much fun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685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Gradients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874" y="459740"/>
            <a:ext cx="1685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.groovy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#FFFFFF;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/*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fallback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/>
              <a:cs typeface="Consolas"/>
            </a:endParaRPr>
          </a:p>
          <a:p>
            <a:pPr marL="433705" marR="1330325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spc="-204" dirty="0">
                <a:latin typeface="Consolas"/>
                <a:cs typeface="Consolas"/>
              </a:rPr>
              <a:t>-­‐webkit-­‐linear-­‐gradient </a:t>
            </a:r>
            <a:r>
              <a:rPr sz="1800" spc="-969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(#FF4444,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#00AAAA);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onsolas"/>
              <a:cs typeface="Consolas"/>
            </a:endParaRPr>
          </a:p>
          <a:p>
            <a:pPr marL="433705" marR="132969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background: </a:t>
            </a:r>
            <a:r>
              <a:rPr sz="1800" spc="-240" dirty="0">
                <a:latin typeface="Consolas"/>
                <a:cs typeface="Consolas"/>
              </a:rPr>
              <a:t>-­‐ms-­‐linear-­‐gradient </a:t>
            </a:r>
            <a:r>
              <a:rPr sz="1800" spc="-2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(bottom,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#FF4444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50%,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#00AAAA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50%);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/>
              <a:cs typeface="Consolas"/>
            </a:endParaRPr>
          </a:p>
          <a:p>
            <a:pPr marL="433705" marR="2335530">
              <a:lnSpc>
                <a:spcPct val="1204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background: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20" dirty="0">
                <a:latin typeface="Consolas"/>
                <a:cs typeface="Consolas"/>
              </a:rPr>
              <a:t>linear-­‐gradient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(#FF4444,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#00AAAA);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4800600" cy="2433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How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set</a:t>
            </a:r>
            <a:r>
              <a:rPr sz="2000" b="1" spc="-5" dirty="0">
                <a:latin typeface="Arial"/>
                <a:cs typeface="Arial"/>
              </a:rPr>
              <a:t> opacity and transparency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Understand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color options such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Predefined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names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HEX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RGBA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HSLA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89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How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gradients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2132330" cy="14808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Opacity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RGBA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HSLA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Gradients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665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The degree</a:t>
            </a:r>
            <a:r>
              <a:rPr sz="2000" dirty="0"/>
              <a:t> to</a:t>
            </a:r>
            <a:r>
              <a:rPr sz="2000" spc="-5" dirty="0"/>
              <a:t> which you do</a:t>
            </a:r>
            <a:r>
              <a:rPr sz="2000" spc="-10" dirty="0"/>
              <a:t> </a:t>
            </a:r>
            <a:r>
              <a:rPr sz="2000" spc="-5" dirty="0"/>
              <a:t>not want </a:t>
            </a:r>
            <a:r>
              <a:rPr sz="2000" dirty="0"/>
              <a:t>to</a:t>
            </a:r>
            <a:r>
              <a:rPr sz="2000" spc="-5" dirty="0"/>
              <a:t> </a:t>
            </a:r>
            <a:r>
              <a:rPr sz="2000" dirty="0"/>
              <a:t>see </a:t>
            </a:r>
            <a:r>
              <a:rPr sz="2000" spc="-5" dirty="0"/>
              <a:t>something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1330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Op</a:t>
            </a:r>
            <a:r>
              <a:rPr sz="2800" b="1" dirty="0">
                <a:latin typeface="Arial"/>
                <a:cs typeface="Arial"/>
              </a:rPr>
              <a:t>ac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dirty="0">
                <a:latin typeface="Arial"/>
                <a:cs typeface="Arial"/>
              </a:rPr>
              <a:t>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358" y="459740"/>
            <a:ext cx="41167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Opacity</a:t>
            </a:r>
            <a:r>
              <a:rPr spc="-2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Transparency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1137" y="1595437"/>
            <a:ext cx="6181725" cy="3971925"/>
            <a:chOff x="1481137" y="1595437"/>
            <a:chExt cx="6181725" cy="3971925"/>
          </a:xfrm>
        </p:grpSpPr>
        <p:sp>
          <p:nvSpPr>
            <p:cNvPr id="4" name="object 4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6172198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172198" y="3962400"/>
                  </a:lnTo>
                  <a:lnTo>
                    <a:pt x="6172198" y="0"/>
                  </a:lnTo>
                  <a:close/>
                </a:path>
              </a:pathLst>
            </a:custGeom>
            <a:solidFill>
              <a:srgbClr val="F9A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5899" y="1600200"/>
              <a:ext cx="6172200" cy="3962400"/>
            </a:xfrm>
            <a:custGeom>
              <a:avLst/>
              <a:gdLst/>
              <a:ahLst/>
              <a:cxnLst/>
              <a:rect l="l" t="t" r="r" b="b"/>
              <a:pathLst>
                <a:path w="6172200" h="3962400">
                  <a:moveTo>
                    <a:pt x="0" y="0"/>
                  </a:moveTo>
                  <a:lnTo>
                    <a:pt x="6172198" y="0"/>
                  </a:lnTo>
                  <a:lnTo>
                    <a:pt x="6172198" y="3962398"/>
                  </a:lnTo>
                  <a:lnTo>
                    <a:pt x="0" y="3962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03124" y="1954783"/>
            <a:ext cx="64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0.75;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7350" y="2945383"/>
            <a:ext cx="152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transparent;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339" y="1585976"/>
            <a:ext cx="1395730" cy="1989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onsolas"/>
                <a:cs typeface="Consolas"/>
              </a:rPr>
              <a:t>.fading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opacity: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42265" marR="5080" indent="-342900">
              <a:lnSpc>
                <a:spcPct val="120400"/>
              </a:lnSpc>
            </a:pPr>
            <a:r>
              <a:rPr sz="1800" dirty="0">
                <a:latin typeface="Consolas"/>
                <a:cs typeface="Consolas"/>
              </a:rPr>
              <a:t>.vanished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color: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4043679"/>
            <a:ext cx="708088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Different flavors</a:t>
            </a:r>
            <a:r>
              <a:rPr sz="2000" spc="5" dirty="0"/>
              <a:t> </a:t>
            </a:r>
            <a:r>
              <a:rPr sz="2000" spc="-5" dirty="0"/>
              <a:t>of</a:t>
            </a:r>
            <a:r>
              <a:rPr sz="2000" dirty="0"/>
              <a:t> </a:t>
            </a:r>
            <a:r>
              <a:rPr sz="2000" spc="-5" dirty="0"/>
              <a:t>how</a:t>
            </a:r>
            <a:r>
              <a:rPr sz="2000" dirty="0"/>
              <a:t> to </a:t>
            </a:r>
            <a:r>
              <a:rPr sz="2000" spc="-5" dirty="0"/>
              <a:t>find</a:t>
            </a:r>
            <a:r>
              <a:rPr sz="2000" dirty="0"/>
              <a:t> </a:t>
            </a:r>
            <a:r>
              <a:rPr sz="2000" spc="-5" dirty="0"/>
              <a:t>the</a:t>
            </a:r>
            <a:r>
              <a:rPr sz="2000" spc="5" dirty="0"/>
              <a:t> </a:t>
            </a:r>
            <a:r>
              <a:rPr sz="2000" spc="-5" dirty="0"/>
              <a:t>color</a:t>
            </a:r>
            <a:r>
              <a:rPr sz="2000" spc="5" dirty="0"/>
              <a:t> </a:t>
            </a:r>
            <a:r>
              <a:rPr sz="2000" spc="-5" dirty="0"/>
              <a:t>that is</a:t>
            </a:r>
            <a:r>
              <a:rPr sz="2000" spc="5" dirty="0"/>
              <a:t> </a:t>
            </a:r>
            <a:r>
              <a:rPr sz="2000" spc="-5" dirty="0"/>
              <a:t>“just</a:t>
            </a:r>
            <a:r>
              <a:rPr sz="2000" dirty="0"/>
              <a:t> </a:t>
            </a:r>
            <a:r>
              <a:rPr sz="2000" spc="-5" dirty="0"/>
              <a:t>right”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4539" y="4650740"/>
            <a:ext cx="2494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RGBA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&amp;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HSLA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7136" y="459740"/>
            <a:ext cx="2494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RGBA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5" dirty="0"/>
              <a:t>HSLA</a:t>
            </a:r>
          </a:p>
        </p:txBody>
      </p:sp>
      <p:sp>
        <p:nvSpPr>
          <p:cNvPr id="3" name="object 3"/>
          <p:cNvSpPr/>
          <p:nvPr/>
        </p:nvSpPr>
        <p:spPr>
          <a:xfrm>
            <a:off x="1485900" y="1600200"/>
            <a:ext cx="6172200" cy="3962400"/>
          </a:xfrm>
          <a:custGeom>
            <a:avLst/>
            <a:gdLst/>
            <a:ahLst/>
            <a:cxnLst/>
            <a:rect l="l" t="t" r="r" b="b"/>
            <a:pathLst>
              <a:path w="6172200" h="3962400">
                <a:moveTo>
                  <a:pt x="6172198" y="0"/>
                </a:moveTo>
                <a:lnTo>
                  <a:pt x="0" y="0"/>
                </a:lnTo>
                <a:lnTo>
                  <a:pt x="0" y="3962400"/>
                </a:lnTo>
                <a:lnTo>
                  <a:pt x="6172198" y="3962400"/>
                </a:lnTo>
                <a:lnTo>
                  <a:pt x="6172198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.darkCloud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70"/>
              </a:spcBef>
              <a:tabLst>
                <a:tab pos="1565275" algn="l"/>
              </a:tabLst>
            </a:pPr>
            <a:r>
              <a:rPr sz="1800" dirty="0">
                <a:latin typeface="Consolas"/>
                <a:cs typeface="Consolas"/>
              </a:rPr>
              <a:t>color:	#555555;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R=55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B=55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G=55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55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(5*16)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85*/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.smokey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  <a:tabLst>
                <a:tab pos="1565275" algn="l"/>
              </a:tabLst>
            </a:pPr>
            <a:r>
              <a:rPr sz="1800" dirty="0">
                <a:latin typeface="Consolas"/>
                <a:cs typeface="Consolas"/>
              </a:rPr>
              <a:t>color:	rgba(85,85,85,1);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.grayMatter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7995">
              <a:lnSpc>
                <a:spcPct val="100000"/>
              </a:lnSpc>
              <a:spcBef>
                <a:spcPts val="340"/>
              </a:spcBef>
              <a:tabLst>
                <a:tab pos="1599565" algn="l"/>
              </a:tabLst>
            </a:pPr>
            <a:r>
              <a:rPr sz="1800" dirty="0">
                <a:latin typeface="Consolas"/>
                <a:cs typeface="Consolas"/>
              </a:rPr>
              <a:t>color:	hsla(0,0%,33%,1);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798" y="3657600"/>
            <a:ext cx="2133600" cy="22365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51649" y="463517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060"/>
                </a:solidFill>
                <a:latin typeface="Arial MT"/>
                <a:cs typeface="Arial MT"/>
              </a:rPr>
              <a:t>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053" y="459740"/>
            <a:ext cx="2337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spc="-5" dirty="0"/>
              <a:t>Alpha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.vanished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370"/>
              </a:spcBef>
              <a:tabLst>
                <a:tab pos="1565275" algn="l"/>
              </a:tabLst>
            </a:pPr>
            <a:r>
              <a:rPr sz="1800" dirty="0">
                <a:latin typeface="Consolas"/>
                <a:cs typeface="Consolas"/>
              </a:rPr>
              <a:t>color:	transparent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.invisible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  <a:tabLst>
                <a:tab pos="1691005" algn="l"/>
              </a:tabLst>
            </a:pPr>
            <a:r>
              <a:rPr sz="1800" dirty="0">
                <a:latin typeface="Consolas"/>
                <a:cs typeface="Consolas"/>
              </a:rPr>
              <a:t>color:	rgba(0,0,0,0);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40"/>
              </a:spcBef>
              <a:tabLst>
                <a:tab pos="1565275" algn="l"/>
              </a:tabLst>
            </a:pPr>
            <a:r>
              <a:rPr sz="1800" dirty="0">
                <a:latin typeface="Consolas"/>
                <a:cs typeface="Consolas"/>
              </a:rPr>
              <a:t>/* or	hsla(0,0%,0%,0);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139" y="459740"/>
            <a:ext cx="2336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Current</a:t>
            </a:r>
            <a:r>
              <a:rPr spc="-65" dirty="0"/>
              <a:t> </a:t>
            </a:r>
            <a:r>
              <a:rPr spc="-5" dirty="0"/>
              <a:t>Color</a:t>
            </a:r>
          </a:p>
        </p:txBody>
      </p:sp>
      <p:sp>
        <p:nvSpPr>
          <p:cNvPr id="3" name="object 3"/>
          <p:cNvSpPr/>
          <p:nvPr/>
        </p:nvSpPr>
        <p:spPr>
          <a:xfrm>
            <a:off x="1485900" y="1600200"/>
            <a:ext cx="6172200" cy="3962400"/>
          </a:xfrm>
          <a:custGeom>
            <a:avLst/>
            <a:gdLst/>
            <a:ahLst/>
            <a:cxnLst/>
            <a:rect l="l" t="t" r="r" b="b"/>
            <a:pathLst>
              <a:path w="6172200" h="3962400">
                <a:moveTo>
                  <a:pt x="6172198" y="0"/>
                </a:moveTo>
                <a:lnTo>
                  <a:pt x="0" y="0"/>
                </a:lnTo>
                <a:lnTo>
                  <a:pt x="0" y="3962400"/>
                </a:lnTo>
                <a:lnTo>
                  <a:pt x="6172198" y="3962400"/>
                </a:lnTo>
                <a:lnTo>
                  <a:pt x="6172198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div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color: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red;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border: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5px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solid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currentColor;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76600" y="2093676"/>
            <a:ext cx="838200" cy="232410"/>
            <a:chOff x="3276600" y="2093676"/>
            <a:chExt cx="838200" cy="232410"/>
          </a:xfrm>
        </p:grpSpPr>
        <p:sp>
          <p:nvSpPr>
            <p:cNvPr id="6" name="object 6"/>
            <p:cNvSpPr/>
            <p:nvPr/>
          </p:nvSpPr>
          <p:spPr>
            <a:xfrm>
              <a:off x="3301398" y="2138108"/>
              <a:ext cx="788670" cy="143510"/>
            </a:xfrm>
            <a:custGeom>
              <a:avLst/>
              <a:gdLst/>
              <a:ahLst/>
              <a:cxnLst/>
              <a:rect l="l" t="t" r="r" b="b"/>
              <a:pathLst>
                <a:path w="788670" h="143510">
                  <a:moveTo>
                    <a:pt x="0" y="0"/>
                  </a:moveTo>
                  <a:lnTo>
                    <a:pt x="788602" y="14338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2093676"/>
              <a:ext cx="122052" cy="1160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747" y="2209918"/>
              <a:ext cx="122052" cy="11600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209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Module Overview</vt:lpstr>
      <vt:lpstr>The degree to which you do not want to see something</vt:lpstr>
      <vt:lpstr>Opacity &amp; Transparency</vt:lpstr>
      <vt:lpstr>CSS3 Demos Web Site</vt:lpstr>
      <vt:lpstr>Different flavors of how to find the color that is “just right”</vt:lpstr>
      <vt:lpstr>RGBA &amp; HSLA</vt:lpstr>
      <vt:lpstr>A is for Alpha</vt:lpstr>
      <vt:lpstr>Current Color</vt:lpstr>
      <vt:lpstr>CSS3 Demos Web Site</vt:lpstr>
      <vt:lpstr>Blending colors was never so much fun</vt:lpstr>
      <vt:lpstr>Gradients</vt:lpstr>
      <vt:lpstr>CSS3 Demos Web Site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12</cp:revision>
  <dcterms:created xsi:type="dcterms:W3CDTF">2021-06-22T17:18:12Z</dcterms:created>
  <dcterms:modified xsi:type="dcterms:W3CDTF">2021-06-25T16:02:24Z</dcterms:modified>
</cp:coreProperties>
</file>