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9" y="703612"/>
            <a:ext cx="0" cy="9878060"/>
          </a:xfrm>
          <a:custGeom>
            <a:avLst/>
            <a:gdLst/>
            <a:ahLst/>
            <a:cxnLst/>
            <a:rect l="l" t="t" r="r" b="b"/>
            <a:pathLst>
              <a:path h="9878060">
                <a:moveTo>
                  <a:pt x="0" y="0"/>
                </a:moveTo>
                <a:lnTo>
                  <a:pt x="0" y="9877961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6286" y="795651"/>
            <a:ext cx="8351527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8158" y="2831192"/>
            <a:ext cx="1432778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669732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-125" dirty="0">
                <a:solidFill>
                  <a:srgbClr val="171717"/>
                </a:solidFill>
              </a:rPr>
              <a:t>Architecture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80" dirty="0">
                <a:solidFill>
                  <a:srgbClr val="171717"/>
                </a:solidFill>
              </a:rPr>
              <a:t>Walkthrough</a:t>
            </a:r>
            <a:r>
              <a:rPr sz="7400" spc="-750" dirty="0">
                <a:solidFill>
                  <a:srgbClr val="171717"/>
                </a:solidFill>
              </a:rPr>
              <a:t> </a:t>
            </a:r>
            <a:r>
              <a:rPr sz="7400" spc="114" dirty="0">
                <a:solidFill>
                  <a:srgbClr val="171717"/>
                </a:solidFill>
              </a:rPr>
              <a:t>of</a:t>
            </a:r>
            <a:r>
              <a:rPr sz="7400" spc="-750" dirty="0">
                <a:solidFill>
                  <a:srgbClr val="171717"/>
                </a:solidFill>
              </a:rPr>
              <a:t> </a:t>
            </a:r>
            <a:r>
              <a:rPr sz="7400" spc="-150" dirty="0">
                <a:solidFill>
                  <a:srgbClr val="171717"/>
                </a:solidFill>
              </a:rPr>
              <a:t>a</a:t>
            </a:r>
            <a:r>
              <a:rPr sz="7400" spc="-750" dirty="0">
                <a:solidFill>
                  <a:srgbClr val="171717"/>
                </a:solidFill>
              </a:rPr>
              <a:t> </a:t>
            </a:r>
            <a:r>
              <a:rPr sz="7400" spc="-195" dirty="0">
                <a:solidFill>
                  <a:srgbClr val="171717"/>
                </a:solidFill>
              </a:rPr>
              <a:t>Spring </a:t>
            </a:r>
            <a:r>
              <a:rPr sz="7400" spc="-2585" dirty="0">
                <a:solidFill>
                  <a:srgbClr val="171717"/>
                </a:solidFill>
              </a:rPr>
              <a:t> </a:t>
            </a: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55" dirty="0">
                <a:solidFill>
                  <a:srgbClr val="171717"/>
                </a:solidFill>
              </a:rPr>
              <a:t>/Hibern</a:t>
            </a:r>
            <a:r>
              <a:rPr sz="7400" spc="-190" dirty="0">
                <a:solidFill>
                  <a:srgbClr val="171717"/>
                </a:solidFill>
              </a:rPr>
              <a:t>a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-2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15" dirty="0">
                <a:solidFill>
                  <a:srgbClr val="171717"/>
                </a:solidFill>
              </a:rPr>
              <a:t>Applic</a:t>
            </a:r>
            <a:r>
              <a:rPr sz="7400" spc="20" dirty="0">
                <a:solidFill>
                  <a:srgbClr val="171717"/>
                </a:solidFill>
              </a:rPr>
              <a:t>a</a:t>
            </a:r>
            <a:r>
              <a:rPr sz="7400" spc="-145" dirty="0">
                <a:solidFill>
                  <a:srgbClr val="171717"/>
                </a:solidFill>
              </a:rPr>
              <a:t>tion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736155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85" dirty="0">
                <a:solidFill>
                  <a:srgbClr val="000000"/>
                </a:solidFill>
              </a:rPr>
              <a:t>Annotated</a:t>
            </a:r>
            <a:r>
              <a:rPr sz="3950" spc="-240" dirty="0">
                <a:solidFill>
                  <a:srgbClr val="000000"/>
                </a:solidFill>
              </a:rPr>
              <a:t> </a:t>
            </a:r>
            <a:r>
              <a:rPr sz="3950" spc="60" dirty="0">
                <a:solidFill>
                  <a:srgbClr val="000000"/>
                </a:solidFill>
              </a:rPr>
              <a:t>with</a:t>
            </a:r>
            <a:r>
              <a:rPr sz="3950" spc="-235" dirty="0">
                <a:solidFill>
                  <a:srgbClr val="000000"/>
                </a:solidFill>
              </a:rPr>
              <a:t> </a:t>
            </a:r>
            <a:r>
              <a:rPr sz="3950" spc="50" dirty="0">
                <a:solidFill>
                  <a:srgbClr val="000000"/>
                </a:solidFill>
              </a:rPr>
              <a:t>@Repository</a:t>
            </a:r>
            <a:endParaRPr sz="3950"/>
          </a:p>
          <a:p>
            <a:pPr marL="12700" marR="478790">
              <a:lnSpc>
                <a:spcPct val="164000"/>
              </a:lnSpc>
            </a:pPr>
            <a:r>
              <a:rPr sz="3950" spc="40" dirty="0">
                <a:solidFill>
                  <a:srgbClr val="000000"/>
                </a:solidFill>
              </a:rPr>
              <a:t>Nouns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5" dirty="0">
                <a:solidFill>
                  <a:srgbClr val="000000"/>
                </a:solidFill>
              </a:rPr>
              <a:t>(data)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15" dirty="0">
                <a:solidFill>
                  <a:srgbClr val="000000"/>
                </a:solidFill>
              </a:rPr>
              <a:t>the</a:t>
            </a:r>
            <a:r>
              <a:rPr sz="3950" spc="-220" dirty="0">
                <a:solidFill>
                  <a:srgbClr val="000000"/>
                </a:solidFill>
              </a:rPr>
              <a:t> </a:t>
            </a:r>
            <a:r>
              <a:rPr sz="3950" spc="-60" dirty="0">
                <a:solidFill>
                  <a:srgbClr val="000000"/>
                </a:solidFill>
              </a:rPr>
              <a:t>system </a:t>
            </a:r>
            <a:r>
              <a:rPr sz="3950" spc="-1375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Database</a:t>
            </a:r>
            <a:r>
              <a:rPr sz="3950" spc="-210" dirty="0">
                <a:solidFill>
                  <a:srgbClr val="000000"/>
                </a:solidFill>
              </a:rPr>
              <a:t> </a:t>
            </a:r>
            <a:r>
              <a:rPr sz="3950" spc="25" dirty="0">
                <a:solidFill>
                  <a:srgbClr val="000000"/>
                </a:solidFill>
              </a:rPr>
              <a:t>interaction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544381" y="6276113"/>
            <a:ext cx="1072832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" dirty="0">
                <a:latin typeface="Verdana" panose="020B0604030504040204"/>
                <a:cs typeface="Verdana" panose="020B0604030504040204"/>
              </a:rPr>
              <a:t>One-to-one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mapping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Often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one-to-one</a:t>
            </a:r>
            <a:r>
              <a:rPr sz="39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9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r>
              <a:rPr sz="39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mapping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6899" y="3333925"/>
            <a:ext cx="4074391" cy="4074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0651" y="7634392"/>
            <a:ext cx="372681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85" dirty="0">
                <a:latin typeface="Verdana" panose="020B0604030504040204"/>
                <a:cs typeface="Verdana" panose="020B0604030504040204"/>
              </a:rPr>
              <a:t>R</a:t>
            </a:r>
            <a:r>
              <a:rPr sz="5450" spc="5" dirty="0">
                <a:latin typeface="Verdana" panose="020B0604030504040204"/>
                <a:cs typeface="Verdana" panose="020B0604030504040204"/>
              </a:rPr>
              <a:t>eposi</a:t>
            </a:r>
            <a:r>
              <a:rPr sz="5450" spc="-80" dirty="0">
                <a:latin typeface="Verdana" panose="020B0604030504040204"/>
                <a:cs typeface="Verdana" panose="020B0604030504040204"/>
              </a:rPr>
              <a:t>t</a:t>
            </a:r>
            <a:r>
              <a:rPr sz="5450" dirty="0">
                <a:latin typeface="Verdana" panose="020B0604030504040204"/>
                <a:cs typeface="Verdana" panose="020B0604030504040204"/>
              </a:rPr>
              <a:t>ory</a:t>
            </a:r>
            <a:endParaRPr sz="5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6156" y="2339060"/>
            <a:ext cx="54883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5" dirty="0">
                <a:solidFill>
                  <a:srgbClr val="000000"/>
                </a:solidFill>
              </a:rPr>
              <a:t>Software</a:t>
            </a:r>
            <a:r>
              <a:rPr sz="3950" spc="-240" dirty="0">
                <a:solidFill>
                  <a:srgbClr val="000000"/>
                </a:solidFill>
              </a:rPr>
              <a:t> </a:t>
            </a:r>
            <a:r>
              <a:rPr sz="3950" spc="15" dirty="0">
                <a:solidFill>
                  <a:srgbClr val="000000"/>
                </a:solidFill>
              </a:rPr>
              <a:t>architecture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120" dirty="0">
                <a:solidFill>
                  <a:srgbClr val="000000"/>
                </a:solidFill>
              </a:rPr>
              <a:t>MVC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8656156" y="4307587"/>
            <a:ext cx="3250565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N-tier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12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omponents 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Controller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17835" y="1200190"/>
              <a:ext cx="173355" cy="1353185"/>
            </a:xfrm>
            <a:custGeom>
              <a:avLst/>
              <a:gdLst/>
              <a:ahLst/>
              <a:cxnLst/>
              <a:rect l="l" t="t" r="r" b="b"/>
              <a:pathLst>
                <a:path w="173354" h="1353185">
                  <a:moveTo>
                    <a:pt x="172971" y="0"/>
                  </a:moveTo>
                  <a:lnTo>
                    <a:pt x="0" y="0"/>
                  </a:lnTo>
                  <a:lnTo>
                    <a:pt x="0" y="1353023"/>
                  </a:lnTo>
                  <a:lnTo>
                    <a:pt x="172971" y="1353023"/>
                  </a:lnTo>
                  <a:lnTo>
                    <a:pt x="17297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90811" y="1200190"/>
              <a:ext cx="9613900" cy="1353185"/>
            </a:xfrm>
            <a:custGeom>
              <a:avLst/>
              <a:gdLst/>
              <a:ahLst/>
              <a:cxnLst/>
              <a:rect l="l" t="t" r="r" b="b"/>
              <a:pathLst>
                <a:path w="9613900" h="1353185">
                  <a:moveTo>
                    <a:pt x="9613292" y="0"/>
                  </a:moveTo>
                  <a:lnTo>
                    <a:pt x="0" y="0"/>
                  </a:lnTo>
                  <a:lnTo>
                    <a:pt x="0" y="1353023"/>
                  </a:lnTo>
                  <a:lnTo>
                    <a:pt x="9613292" y="1353023"/>
                  </a:lnTo>
                  <a:lnTo>
                    <a:pt x="961329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627146" y="1599089"/>
            <a:ext cx="23856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5" dirty="0">
                <a:latin typeface="Verdana" panose="020B0604030504040204"/>
                <a:cs typeface="Verdana" panose="020B0604030504040204"/>
              </a:rPr>
              <a:t>Architecture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Model</a:t>
            </a:r>
            <a:r>
              <a:rPr spc="-500" dirty="0"/>
              <a:t>-</a:t>
            </a:r>
            <a:r>
              <a:rPr spc="295" dirty="0"/>
              <a:t>V</a:t>
            </a:r>
            <a:r>
              <a:rPr spc="-145" dirty="0"/>
              <a:t>i</a:t>
            </a:r>
            <a:r>
              <a:rPr spc="-200" dirty="0"/>
              <a:t>e</a:t>
            </a:r>
            <a:r>
              <a:rPr spc="220" dirty="0"/>
              <a:t>w</a:t>
            </a:r>
            <a:r>
              <a:rPr dirty="0"/>
              <a:t>-</a:t>
            </a:r>
            <a:r>
              <a:rPr spc="-60" dirty="0"/>
              <a:t>C</a:t>
            </a:r>
            <a:r>
              <a:rPr spc="55" dirty="0"/>
              <a:t>ont</a:t>
            </a:r>
            <a:r>
              <a:rPr spc="-295" dirty="0"/>
              <a:t>r</a:t>
            </a:r>
            <a:r>
              <a:rPr spc="-55" dirty="0"/>
              <a:t>oller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2769548" y="7181007"/>
            <a:ext cx="3441700" cy="12414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3260" y="7181007"/>
            <a:ext cx="3441700" cy="12414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406" y="3025750"/>
            <a:ext cx="3441700" cy="124079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26465">
              <a:lnSpc>
                <a:spcPct val="100000"/>
              </a:lnSpc>
            </a:pP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88408" y="4466872"/>
            <a:ext cx="8813165" cy="2590800"/>
            <a:chOff x="4288408" y="4466872"/>
            <a:chExt cx="8813165" cy="2590800"/>
          </a:xfrm>
        </p:grpSpPr>
        <p:sp>
          <p:nvSpPr>
            <p:cNvPr id="7" name="object 7"/>
            <p:cNvSpPr/>
            <p:nvPr/>
          </p:nvSpPr>
          <p:spPr>
            <a:xfrm>
              <a:off x="11389831" y="4487827"/>
              <a:ext cx="1622425" cy="2291080"/>
            </a:xfrm>
            <a:custGeom>
              <a:avLst/>
              <a:gdLst/>
              <a:ahLst/>
              <a:cxnLst/>
              <a:rect l="l" t="t" r="r" b="b"/>
              <a:pathLst>
                <a:path w="1622425" h="2291079">
                  <a:moveTo>
                    <a:pt x="0" y="0"/>
                  </a:moveTo>
                  <a:lnTo>
                    <a:pt x="1610002" y="2273732"/>
                  </a:lnTo>
                  <a:lnTo>
                    <a:pt x="1622104" y="2290822"/>
                  </a:lnTo>
                </a:path>
              </a:pathLst>
            </a:custGeom>
            <a:ln w="41883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28046" y="6710731"/>
              <a:ext cx="173990" cy="194945"/>
            </a:xfrm>
            <a:custGeom>
              <a:avLst/>
              <a:gdLst/>
              <a:ahLst/>
              <a:cxnLst/>
              <a:rect l="l" t="t" r="r" b="b"/>
              <a:pathLst>
                <a:path w="173990" h="194945">
                  <a:moveTo>
                    <a:pt x="143566" y="0"/>
                  </a:moveTo>
                  <a:lnTo>
                    <a:pt x="0" y="101656"/>
                  </a:lnTo>
                  <a:lnTo>
                    <a:pt x="173439" y="194393"/>
                  </a:lnTo>
                  <a:lnTo>
                    <a:pt x="143566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13437" y="6969095"/>
              <a:ext cx="2891790" cy="0"/>
            </a:xfrm>
            <a:custGeom>
              <a:avLst/>
              <a:gdLst/>
              <a:ahLst/>
              <a:cxnLst/>
              <a:rect l="l" t="t" r="r" b="b"/>
              <a:pathLst>
                <a:path w="2891790">
                  <a:moveTo>
                    <a:pt x="2891172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558470" y="688114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88408" y="5345164"/>
              <a:ext cx="3046730" cy="689610"/>
            </a:xfrm>
            <a:custGeom>
              <a:avLst/>
              <a:gdLst/>
              <a:ahLst/>
              <a:cxnLst/>
              <a:rect l="l" t="t" r="r" b="b"/>
              <a:pathLst>
                <a:path w="3046729" h="689610">
                  <a:moveTo>
                    <a:pt x="3046142" y="0"/>
                  </a:moveTo>
                  <a:lnTo>
                    <a:pt x="0" y="0"/>
                  </a:lnTo>
                  <a:lnTo>
                    <a:pt x="0" y="689018"/>
                  </a:lnTo>
                  <a:lnTo>
                    <a:pt x="3046142" y="689018"/>
                  </a:lnTo>
                  <a:lnTo>
                    <a:pt x="304614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66923" y="5458114"/>
            <a:ext cx="18891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9548" y="5345164"/>
            <a:ext cx="3046730" cy="6896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19480">
              <a:lnSpc>
                <a:spcPct val="100000"/>
              </a:lnSpc>
              <a:spcBef>
                <a:spcPts val="1010"/>
              </a:spcBef>
            </a:pP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8536" y="7210123"/>
            <a:ext cx="3047365" cy="6896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827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1010"/>
              </a:spcBef>
            </a:pP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Report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58470" y="8388700"/>
            <a:ext cx="3046730" cy="176530"/>
            <a:chOff x="8558470" y="8388700"/>
            <a:chExt cx="3046730" cy="176530"/>
          </a:xfrm>
        </p:grpSpPr>
        <p:sp>
          <p:nvSpPr>
            <p:cNvPr id="16" name="object 16"/>
            <p:cNvSpPr/>
            <p:nvPr/>
          </p:nvSpPr>
          <p:spPr>
            <a:xfrm>
              <a:off x="8558470" y="8476655"/>
              <a:ext cx="2891790" cy="0"/>
            </a:xfrm>
            <a:custGeom>
              <a:avLst/>
              <a:gdLst/>
              <a:ahLst/>
              <a:cxnLst/>
              <a:rect l="l" t="t" r="r" b="b"/>
              <a:pathLst>
                <a:path w="2891790">
                  <a:moveTo>
                    <a:pt x="0" y="0"/>
                  </a:moveTo>
                  <a:lnTo>
                    <a:pt x="2870231" y="0"/>
                  </a:lnTo>
                  <a:lnTo>
                    <a:pt x="2891173" y="0"/>
                  </a:lnTo>
                </a:path>
              </a:pathLst>
            </a:custGeom>
            <a:ln w="41883">
              <a:solidFill>
                <a:srgbClr val="A7A7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428699" y="838870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28536" y="8710303"/>
            <a:ext cx="3047365" cy="6896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Query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26427" y="4679052"/>
            <a:ext cx="4448810" cy="2386330"/>
            <a:chOff x="7126427" y="4679052"/>
            <a:chExt cx="4448810" cy="2386330"/>
          </a:xfrm>
        </p:grpSpPr>
        <p:sp>
          <p:nvSpPr>
            <p:cNvPr id="20" name="object 20"/>
            <p:cNvSpPr/>
            <p:nvPr/>
          </p:nvSpPr>
          <p:spPr>
            <a:xfrm>
              <a:off x="7215320" y="4700007"/>
              <a:ext cx="1567815" cy="2238375"/>
            </a:xfrm>
            <a:custGeom>
              <a:avLst/>
              <a:gdLst/>
              <a:ahLst/>
              <a:cxnLst/>
              <a:rect l="l" t="t" r="r" b="b"/>
              <a:pathLst>
                <a:path w="1567815" h="2238375">
                  <a:moveTo>
                    <a:pt x="1567461" y="0"/>
                  </a:moveTo>
                  <a:lnTo>
                    <a:pt x="12012" y="2221187"/>
                  </a:lnTo>
                  <a:lnTo>
                    <a:pt x="0" y="2238341"/>
                  </a:lnTo>
                </a:path>
              </a:pathLst>
            </a:custGeom>
            <a:ln w="41883">
              <a:solidFill>
                <a:srgbClr val="A7A7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26427" y="6870742"/>
              <a:ext cx="173355" cy="194945"/>
            </a:xfrm>
            <a:custGeom>
              <a:avLst/>
              <a:gdLst/>
              <a:ahLst/>
              <a:cxnLst/>
              <a:rect l="l" t="t" r="r" b="b"/>
              <a:pathLst>
                <a:path w="173354" h="194945">
                  <a:moveTo>
                    <a:pt x="28858" y="0"/>
                  </a:moveTo>
                  <a:lnTo>
                    <a:pt x="0" y="194544"/>
                  </a:lnTo>
                  <a:lnTo>
                    <a:pt x="172951" y="100904"/>
                  </a:lnTo>
                  <a:lnTo>
                    <a:pt x="28858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528978" y="5345164"/>
              <a:ext cx="3046730" cy="689610"/>
            </a:xfrm>
            <a:custGeom>
              <a:avLst/>
              <a:gdLst/>
              <a:ahLst/>
              <a:cxnLst/>
              <a:rect l="l" t="t" r="r" b="b"/>
              <a:pathLst>
                <a:path w="3046729" h="689610">
                  <a:moveTo>
                    <a:pt x="3046142" y="0"/>
                  </a:moveTo>
                  <a:lnTo>
                    <a:pt x="0" y="0"/>
                  </a:lnTo>
                  <a:lnTo>
                    <a:pt x="0" y="689018"/>
                  </a:lnTo>
                  <a:lnTo>
                    <a:pt x="3046142" y="689018"/>
                  </a:lnTo>
                  <a:lnTo>
                    <a:pt x="304614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528979" y="5345164"/>
            <a:ext cx="3046730" cy="6896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10"/>
              </a:spcBef>
            </a:pP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Selection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20295" y="4487827"/>
            <a:ext cx="1732914" cy="2438400"/>
            <a:chOff x="6920295" y="4487827"/>
            <a:chExt cx="1732914" cy="2438400"/>
          </a:xfrm>
        </p:grpSpPr>
        <p:sp>
          <p:nvSpPr>
            <p:cNvPr id="25" name="object 25"/>
            <p:cNvSpPr/>
            <p:nvPr/>
          </p:nvSpPr>
          <p:spPr>
            <a:xfrm>
              <a:off x="6941237" y="4614301"/>
              <a:ext cx="1622425" cy="2291080"/>
            </a:xfrm>
            <a:custGeom>
              <a:avLst/>
              <a:gdLst/>
              <a:ahLst/>
              <a:cxnLst/>
              <a:rect l="l" t="t" r="r" b="b"/>
              <a:pathLst>
                <a:path w="1622425" h="2291079">
                  <a:moveTo>
                    <a:pt x="0" y="2290822"/>
                  </a:moveTo>
                  <a:lnTo>
                    <a:pt x="1610002" y="17090"/>
                  </a:lnTo>
                  <a:lnTo>
                    <a:pt x="1622104" y="0"/>
                  </a:lnTo>
                </a:path>
              </a:pathLst>
            </a:custGeom>
            <a:ln w="41883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79458" y="4487827"/>
              <a:ext cx="173990" cy="194945"/>
            </a:xfrm>
            <a:custGeom>
              <a:avLst/>
              <a:gdLst/>
              <a:ahLst/>
              <a:cxnLst/>
              <a:rect l="l" t="t" r="r" b="b"/>
              <a:pathLst>
                <a:path w="173990" h="194945">
                  <a:moveTo>
                    <a:pt x="173437" y="0"/>
                  </a:moveTo>
                  <a:lnTo>
                    <a:pt x="0" y="92736"/>
                  </a:lnTo>
                  <a:lnTo>
                    <a:pt x="143564" y="194391"/>
                  </a:lnTo>
                  <a:lnTo>
                    <a:pt x="17343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Model</a:t>
            </a:r>
            <a:r>
              <a:rPr spc="-500" dirty="0"/>
              <a:t>-</a:t>
            </a:r>
            <a:r>
              <a:rPr spc="295" dirty="0"/>
              <a:t>V</a:t>
            </a:r>
            <a:r>
              <a:rPr spc="-145" dirty="0"/>
              <a:t>i</a:t>
            </a:r>
            <a:r>
              <a:rPr spc="-200" dirty="0"/>
              <a:t>e</a:t>
            </a:r>
            <a:r>
              <a:rPr spc="220" dirty="0"/>
              <a:t>w</a:t>
            </a:r>
            <a:r>
              <a:rPr dirty="0"/>
              <a:t>-</a:t>
            </a:r>
            <a:r>
              <a:rPr spc="-60" dirty="0"/>
              <a:t>C</a:t>
            </a:r>
            <a:r>
              <a:rPr spc="55" dirty="0"/>
              <a:t>ont</a:t>
            </a:r>
            <a:r>
              <a:rPr spc="-295" dirty="0"/>
              <a:t>r</a:t>
            </a:r>
            <a:r>
              <a:rPr spc="-55" dirty="0"/>
              <a:t>oller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1634022" y="7081914"/>
            <a:ext cx="3441700" cy="12414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8790" y="7081914"/>
            <a:ext cx="3441700" cy="12414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403" y="3360925"/>
            <a:ext cx="3441700" cy="124079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26465">
              <a:lnSpc>
                <a:spcPct val="100000"/>
              </a:lnSpc>
            </a:pP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567658" y="4783752"/>
            <a:ext cx="1711960" cy="2145665"/>
            <a:chOff x="11567658" y="4783752"/>
            <a:chExt cx="1711960" cy="2145665"/>
          </a:xfrm>
        </p:grpSpPr>
        <p:sp>
          <p:nvSpPr>
            <p:cNvPr id="7" name="object 7"/>
            <p:cNvSpPr/>
            <p:nvPr/>
          </p:nvSpPr>
          <p:spPr>
            <a:xfrm>
              <a:off x="11664314" y="4904884"/>
              <a:ext cx="1518920" cy="1903095"/>
            </a:xfrm>
            <a:custGeom>
              <a:avLst/>
              <a:gdLst/>
              <a:ahLst/>
              <a:cxnLst/>
              <a:rect l="l" t="t" r="r" b="b"/>
              <a:pathLst>
                <a:path w="1518919" h="1903095">
                  <a:moveTo>
                    <a:pt x="0" y="0"/>
                  </a:moveTo>
                  <a:lnTo>
                    <a:pt x="13061" y="16369"/>
                  </a:lnTo>
                  <a:lnTo>
                    <a:pt x="1505283" y="1886451"/>
                  </a:lnTo>
                  <a:lnTo>
                    <a:pt x="1518345" y="1902821"/>
                  </a:lnTo>
                </a:path>
              </a:pathLst>
            </a:custGeom>
            <a:ln w="41883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67655" y="4783753"/>
              <a:ext cx="1711960" cy="2145665"/>
            </a:xfrm>
            <a:custGeom>
              <a:avLst/>
              <a:gdLst/>
              <a:ahLst/>
              <a:cxnLst/>
              <a:rect l="l" t="t" r="r" b="b"/>
              <a:pathLst>
                <a:path w="1711959" h="2145665">
                  <a:moveTo>
                    <a:pt x="178460" y="82651"/>
                  </a:moveTo>
                  <a:lnTo>
                    <a:pt x="0" y="0"/>
                  </a:lnTo>
                  <a:lnTo>
                    <a:pt x="40957" y="192366"/>
                  </a:lnTo>
                  <a:lnTo>
                    <a:pt x="178460" y="82651"/>
                  </a:lnTo>
                  <a:close/>
                </a:path>
                <a:path w="1711959" h="2145665">
                  <a:moveTo>
                    <a:pt x="1711655" y="2145093"/>
                  </a:moveTo>
                  <a:lnTo>
                    <a:pt x="1670685" y="1952726"/>
                  </a:lnTo>
                  <a:lnTo>
                    <a:pt x="1533182" y="2062454"/>
                  </a:lnTo>
                  <a:lnTo>
                    <a:pt x="1711655" y="2145093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24787" y="4783752"/>
            <a:ext cx="1711960" cy="2145665"/>
            <a:chOff x="6824787" y="4783752"/>
            <a:chExt cx="1711960" cy="2145665"/>
          </a:xfrm>
        </p:grpSpPr>
        <p:sp>
          <p:nvSpPr>
            <p:cNvPr id="10" name="object 10"/>
            <p:cNvSpPr/>
            <p:nvPr/>
          </p:nvSpPr>
          <p:spPr>
            <a:xfrm>
              <a:off x="6921443" y="4904884"/>
              <a:ext cx="1518920" cy="1903095"/>
            </a:xfrm>
            <a:custGeom>
              <a:avLst/>
              <a:gdLst/>
              <a:ahLst/>
              <a:cxnLst/>
              <a:rect l="l" t="t" r="r" b="b"/>
              <a:pathLst>
                <a:path w="1518920" h="1903095">
                  <a:moveTo>
                    <a:pt x="1518345" y="0"/>
                  </a:moveTo>
                  <a:lnTo>
                    <a:pt x="1505283" y="16369"/>
                  </a:lnTo>
                  <a:lnTo>
                    <a:pt x="13061" y="1886451"/>
                  </a:lnTo>
                  <a:lnTo>
                    <a:pt x="0" y="1902821"/>
                  </a:lnTo>
                </a:path>
              </a:pathLst>
            </a:custGeom>
            <a:ln w="41883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24777" y="4783753"/>
              <a:ext cx="1711960" cy="2145665"/>
            </a:xfrm>
            <a:custGeom>
              <a:avLst/>
              <a:gdLst/>
              <a:ahLst/>
              <a:cxnLst/>
              <a:rect l="l" t="t" r="r" b="b"/>
              <a:pathLst>
                <a:path w="1711959" h="2145665">
                  <a:moveTo>
                    <a:pt x="178473" y="2062454"/>
                  </a:moveTo>
                  <a:lnTo>
                    <a:pt x="40970" y="1952726"/>
                  </a:lnTo>
                  <a:lnTo>
                    <a:pt x="0" y="2145093"/>
                  </a:lnTo>
                  <a:lnTo>
                    <a:pt x="178473" y="2062454"/>
                  </a:lnTo>
                  <a:close/>
                </a:path>
                <a:path w="1711959" h="2145665">
                  <a:moveTo>
                    <a:pt x="1711667" y="0"/>
                  </a:moveTo>
                  <a:lnTo>
                    <a:pt x="1533194" y="82651"/>
                  </a:lnTo>
                  <a:lnTo>
                    <a:pt x="1670697" y="192366"/>
                  </a:lnTo>
                  <a:lnTo>
                    <a:pt x="171166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380" y="4388213"/>
            <a:ext cx="5371465" cy="2442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600" spc="15" dirty="0">
                <a:solidFill>
                  <a:srgbClr val="000000"/>
                </a:solidFill>
              </a:rPr>
              <a:t>Separation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of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concerns</a:t>
            </a:r>
            <a:endParaRPr sz="3600"/>
          </a:p>
          <a:p>
            <a:pPr marL="2433955" marR="5080" indent="-678815" algn="r">
              <a:lnSpc>
                <a:spcPts val="7340"/>
              </a:lnSpc>
              <a:spcBef>
                <a:spcPts val="545"/>
              </a:spcBef>
            </a:pPr>
            <a:r>
              <a:rPr sz="3600" spc="35" dirty="0">
                <a:solidFill>
                  <a:srgbClr val="000000"/>
                </a:solidFill>
              </a:rPr>
              <a:t>Reusable</a:t>
            </a:r>
            <a:r>
              <a:rPr sz="3600" spc="-254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layers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Main</a:t>
            </a:r>
            <a:r>
              <a:rPr sz="3600" spc="-35" dirty="0">
                <a:solidFill>
                  <a:srgbClr val="000000"/>
                </a:solidFill>
              </a:rPr>
              <a:t>t</a:t>
            </a:r>
            <a:r>
              <a:rPr sz="3600" spc="30" dirty="0">
                <a:solidFill>
                  <a:srgbClr val="000000"/>
                </a:solidFill>
              </a:rPr>
              <a:t>enan</a:t>
            </a:r>
            <a:r>
              <a:rPr sz="3600" spc="-30" dirty="0">
                <a:solidFill>
                  <a:srgbClr val="000000"/>
                </a:solidFill>
              </a:rPr>
              <a:t>c</a:t>
            </a:r>
            <a:r>
              <a:rPr sz="3600" spc="45" dirty="0">
                <a:solidFill>
                  <a:srgbClr val="000000"/>
                </a:solidFill>
              </a:rPr>
              <a:t>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276536" y="4128477"/>
            <a:ext cx="176530" cy="531495"/>
            <a:chOff x="11276536" y="4128477"/>
            <a:chExt cx="176530" cy="531495"/>
          </a:xfrm>
        </p:grpSpPr>
        <p:sp>
          <p:nvSpPr>
            <p:cNvPr id="4" name="object 4"/>
            <p:cNvSpPr/>
            <p:nvPr/>
          </p:nvSpPr>
          <p:spPr>
            <a:xfrm>
              <a:off x="11364491" y="4128477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096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76536" y="4483632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6167727" y="4128477"/>
            <a:ext cx="176530" cy="531495"/>
            <a:chOff x="16167727" y="4128477"/>
            <a:chExt cx="176530" cy="531495"/>
          </a:xfrm>
        </p:grpSpPr>
        <p:sp>
          <p:nvSpPr>
            <p:cNvPr id="7" name="object 7"/>
            <p:cNvSpPr/>
            <p:nvPr/>
          </p:nvSpPr>
          <p:spPr>
            <a:xfrm>
              <a:off x="16255683" y="4283446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096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167727" y="412847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87955" y="0"/>
                  </a:moveTo>
                  <a:lnTo>
                    <a:pt x="0" y="175910"/>
                  </a:lnTo>
                  <a:lnTo>
                    <a:pt x="175910" y="175910"/>
                  </a:lnTo>
                  <a:lnTo>
                    <a:pt x="8795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735610" y="2127812"/>
            <a:ext cx="6149340" cy="2010410"/>
          </a:xfrm>
          <a:prstGeom prst="rect">
            <a:avLst/>
          </a:prstGeom>
          <a:ln w="62825">
            <a:solidFill>
              <a:srgbClr val="A62E5C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50" spc="25" dirty="0">
                <a:latin typeface="Verdana" panose="020B0604030504040204"/>
                <a:cs typeface="Verdana" panose="020B0604030504040204"/>
              </a:rPr>
              <a:t>Presentation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Layer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5610" y="4649370"/>
            <a:ext cx="6149340" cy="2010410"/>
          </a:xfrm>
          <a:prstGeom prst="rect">
            <a:avLst/>
          </a:prstGeom>
          <a:ln w="62825">
            <a:solidFill>
              <a:srgbClr val="675BA7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450" spc="-5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Logic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5610" y="7170927"/>
            <a:ext cx="6149340" cy="2010410"/>
          </a:xfrm>
          <a:prstGeom prst="rect">
            <a:avLst/>
          </a:prstGeom>
          <a:ln w="62825">
            <a:solidFill>
              <a:srgbClr val="2A9FBC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40"/>
              </a:spcBef>
            </a:pPr>
            <a:r>
              <a:rPr sz="2450" spc="1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Layer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2190" y="2996294"/>
            <a:ext cx="935789" cy="8862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236119" y="2996294"/>
            <a:ext cx="935789" cy="8862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30038" y="2996294"/>
            <a:ext cx="935789" cy="8862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48271" y="2996294"/>
            <a:ext cx="935789" cy="8862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54354" y="2996294"/>
            <a:ext cx="935789" cy="88627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1276536" y="6661178"/>
            <a:ext cx="176530" cy="531495"/>
            <a:chOff x="11276536" y="6661178"/>
            <a:chExt cx="176530" cy="531495"/>
          </a:xfrm>
        </p:grpSpPr>
        <p:sp>
          <p:nvSpPr>
            <p:cNvPr id="18" name="object 18"/>
            <p:cNvSpPr/>
            <p:nvPr/>
          </p:nvSpPr>
          <p:spPr>
            <a:xfrm>
              <a:off x="11364491" y="6661178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096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276536" y="7016332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0"/>
                  </a:lnTo>
                  <a:lnTo>
                    <a:pt x="87955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6167727" y="6661178"/>
            <a:ext cx="176530" cy="531495"/>
            <a:chOff x="16167727" y="6661178"/>
            <a:chExt cx="176530" cy="531495"/>
          </a:xfrm>
        </p:grpSpPr>
        <p:sp>
          <p:nvSpPr>
            <p:cNvPr id="21" name="object 21"/>
            <p:cNvSpPr/>
            <p:nvPr/>
          </p:nvSpPr>
          <p:spPr>
            <a:xfrm>
              <a:off x="16255683" y="6816147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096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167727" y="666117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87955" y="0"/>
                  </a:moveTo>
                  <a:lnTo>
                    <a:pt x="0" y="175910"/>
                  </a:lnTo>
                  <a:lnTo>
                    <a:pt x="175910" y="175910"/>
                  </a:lnTo>
                  <a:lnTo>
                    <a:pt x="87955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9639" y="5330407"/>
            <a:ext cx="1007434" cy="12075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06265" y="7947567"/>
            <a:ext cx="1007434" cy="999221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2337" y="2791433"/>
            <a:ext cx="5719445" cy="179705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(JSPs)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2337" y="4755830"/>
            <a:ext cx="5719445" cy="17970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45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(@Controller)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2337" y="6720227"/>
            <a:ext cx="5719445" cy="17970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1656715" marR="1031875" indent="-617855">
              <a:lnSpc>
                <a:spcPct val="101000"/>
              </a:lnSpc>
            </a:pP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450" spc="-8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(Model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752" y="795651"/>
            <a:ext cx="47948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0" dirty="0"/>
              <a:t>C</a:t>
            </a:r>
            <a:r>
              <a:rPr spc="30" dirty="0"/>
              <a:t>omponents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6872" y="2809995"/>
            <a:ext cx="2057076" cy="64204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154" y="4522841"/>
            <a:ext cx="2994762" cy="2987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1136" y="4523944"/>
            <a:ext cx="3044665" cy="29851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74016" y="6056689"/>
            <a:ext cx="1265555" cy="176530"/>
            <a:chOff x="7074016" y="6056689"/>
            <a:chExt cx="1265555" cy="176530"/>
          </a:xfrm>
        </p:grpSpPr>
        <p:sp>
          <p:nvSpPr>
            <p:cNvPr id="7" name="object 7"/>
            <p:cNvSpPr/>
            <p:nvPr/>
          </p:nvSpPr>
          <p:spPr>
            <a:xfrm>
              <a:off x="7074016" y="6144645"/>
              <a:ext cx="1110615" cy="0"/>
            </a:xfrm>
            <a:custGeom>
              <a:avLst/>
              <a:gdLst/>
              <a:ahLst/>
              <a:cxnLst/>
              <a:rect l="l" t="t" r="r" b="b"/>
              <a:pathLst>
                <a:path w="1110615">
                  <a:moveTo>
                    <a:pt x="0" y="0"/>
                  </a:moveTo>
                  <a:lnTo>
                    <a:pt x="1089295" y="0"/>
                  </a:lnTo>
                  <a:lnTo>
                    <a:pt x="1110237" y="0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163311" y="605668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240496" y="4654988"/>
            <a:ext cx="1147445" cy="736600"/>
            <a:chOff x="12240496" y="4654988"/>
            <a:chExt cx="1147445" cy="736600"/>
          </a:xfrm>
        </p:grpSpPr>
        <p:sp>
          <p:nvSpPr>
            <p:cNvPr id="10" name="object 10"/>
            <p:cNvSpPr/>
            <p:nvPr/>
          </p:nvSpPr>
          <p:spPr>
            <a:xfrm>
              <a:off x="12261438" y="4738079"/>
              <a:ext cx="995680" cy="632460"/>
            </a:xfrm>
            <a:custGeom>
              <a:avLst/>
              <a:gdLst/>
              <a:ahLst/>
              <a:cxnLst/>
              <a:rect l="l" t="t" r="r" b="b"/>
              <a:pathLst>
                <a:path w="995680" h="632460">
                  <a:moveTo>
                    <a:pt x="0" y="632252"/>
                  </a:moveTo>
                  <a:lnTo>
                    <a:pt x="977679" y="11228"/>
                  </a:lnTo>
                  <a:lnTo>
                    <a:pt x="995356" y="0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91954" y="4654988"/>
              <a:ext cx="196215" cy="168910"/>
            </a:xfrm>
            <a:custGeom>
              <a:avLst/>
              <a:gdLst/>
              <a:ahLst/>
              <a:cxnLst/>
              <a:rect l="l" t="t" r="r" b="b"/>
              <a:pathLst>
                <a:path w="196215" h="168910">
                  <a:moveTo>
                    <a:pt x="195648" y="0"/>
                  </a:moveTo>
                  <a:lnTo>
                    <a:pt x="0" y="20075"/>
                  </a:lnTo>
                  <a:lnTo>
                    <a:pt x="94321" y="168563"/>
                  </a:lnTo>
                  <a:lnTo>
                    <a:pt x="195648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2185105" y="5932268"/>
            <a:ext cx="1265555" cy="176530"/>
            <a:chOff x="12185105" y="5932268"/>
            <a:chExt cx="1265555" cy="176530"/>
          </a:xfrm>
        </p:grpSpPr>
        <p:sp>
          <p:nvSpPr>
            <p:cNvPr id="13" name="object 13"/>
            <p:cNvSpPr/>
            <p:nvPr/>
          </p:nvSpPr>
          <p:spPr>
            <a:xfrm>
              <a:off x="12185105" y="6020223"/>
              <a:ext cx="1110615" cy="0"/>
            </a:xfrm>
            <a:custGeom>
              <a:avLst/>
              <a:gdLst/>
              <a:ahLst/>
              <a:cxnLst/>
              <a:rect l="l" t="t" r="r" b="b"/>
              <a:pathLst>
                <a:path w="1110615">
                  <a:moveTo>
                    <a:pt x="0" y="0"/>
                  </a:moveTo>
                  <a:lnTo>
                    <a:pt x="1089295" y="0"/>
                  </a:lnTo>
                  <a:lnTo>
                    <a:pt x="1110237" y="0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274402" y="593226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164163" y="6734392"/>
            <a:ext cx="1299845" cy="735965"/>
            <a:chOff x="12164163" y="6734392"/>
            <a:chExt cx="1299845" cy="735965"/>
          </a:xfrm>
        </p:grpSpPr>
        <p:sp>
          <p:nvSpPr>
            <p:cNvPr id="16" name="object 16"/>
            <p:cNvSpPr/>
            <p:nvPr/>
          </p:nvSpPr>
          <p:spPr>
            <a:xfrm>
              <a:off x="12185105" y="6755334"/>
              <a:ext cx="1143635" cy="639445"/>
            </a:xfrm>
            <a:custGeom>
              <a:avLst/>
              <a:gdLst/>
              <a:ahLst/>
              <a:cxnLst/>
              <a:rect l="l" t="t" r="r" b="b"/>
              <a:pathLst>
                <a:path w="1143634" h="639445">
                  <a:moveTo>
                    <a:pt x="0" y="0"/>
                  </a:moveTo>
                  <a:lnTo>
                    <a:pt x="1124798" y="628848"/>
                  </a:lnTo>
                  <a:lnTo>
                    <a:pt x="1143077" y="639067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266988" y="7307410"/>
              <a:ext cx="196850" cy="163195"/>
            </a:xfrm>
            <a:custGeom>
              <a:avLst/>
              <a:gdLst/>
              <a:ahLst/>
              <a:cxnLst/>
              <a:rect l="l" t="t" r="r" b="b"/>
              <a:pathLst>
                <a:path w="196850" h="163195">
                  <a:moveTo>
                    <a:pt x="85840" y="0"/>
                  </a:moveTo>
                  <a:lnTo>
                    <a:pt x="0" y="153544"/>
                  </a:lnTo>
                  <a:lnTo>
                    <a:pt x="196465" y="162613"/>
                  </a:lnTo>
                  <a:lnTo>
                    <a:pt x="858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074016" y="6455481"/>
            <a:ext cx="1265555" cy="176530"/>
            <a:chOff x="7074016" y="6455481"/>
            <a:chExt cx="1265555" cy="176530"/>
          </a:xfrm>
        </p:grpSpPr>
        <p:sp>
          <p:nvSpPr>
            <p:cNvPr id="19" name="object 19"/>
            <p:cNvSpPr/>
            <p:nvPr/>
          </p:nvSpPr>
          <p:spPr>
            <a:xfrm>
              <a:off x="7228985" y="6543436"/>
              <a:ext cx="1110615" cy="0"/>
            </a:xfrm>
            <a:custGeom>
              <a:avLst/>
              <a:gdLst/>
              <a:ahLst/>
              <a:cxnLst/>
              <a:rect l="l" t="t" r="r" b="b"/>
              <a:pathLst>
                <a:path w="1110615">
                  <a:moveTo>
                    <a:pt x="1110237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74016" y="645548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630670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Handles</a:t>
            </a:r>
            <a:r>
              <a:rPr sz="3950" spc="-295" dirty="0">
                <a:solidFill>
                  <a:srgbClr val="000000"/>
                </a:solidFill>
              </a:rPr>
              <a:t> </a:t>
            </a:r>
            <a:r>
              <a:rPr sz="3950" spc="15" dirty="0">
                <a:solidFill>
                  <a:srgbClr val="000000"/>
                </a:solidFill>
              </a:rPr>
              <a:t>request/response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185" dirty="0">
                <a:solidFill>
                  <a:srgbClr val="000000"/>
                </a:solidFill>
              </a:rPr>
              <a:t>No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5" dirty="0">
                <a:solidFill>
                  <a:srgbClr val="000000"/>
                </a:solidFill>
              </a:rPr>
              <a:t>business</a:t>
            </a:r>
            <a:r>
              <a:rPr sz="3950" spc="-220" dirty="0">
                <a:solidFill>
                  <a:srgbClr val="000000"/>
                </a:solidFill>
              </a:rPr>
              <a:t> </a:t>
            </a:r>
            <a:r>
              <a:rPr sz="3950" spc="135" dirty="0">
                <a:solidFill>
                  <a:srgbClr val="000000"/>
                </a:solidFill>
              </a:rPr>
              <a:t>logic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986790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Coordinate</a:t>
            </a:r>
            <a:r>
              <a:rPr sz="39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with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85" dirty="0">
                <a:latin typeface="Verdana" panose="020B0604030504040204"/>
                <a:cs typeface="Verdana" panose="020B0604030504040204"/>
              </a:rPr>
              <a:t>Annotated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with</a:t>
            </a:r>
            <a:r>
              <a:rPr sz="395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@Controller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20" dirty="0">
                <a:latin typeface="Verdana" panose="020B0604030504040204"/>
                <a:cs typeface="Verdana" panose="020B0604030504040204"/>
              </a:rPr>
              <a:t>Handles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exceptions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view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routing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92726" y="2693047"/>
            <a:ext cx="4542051" cy="45420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5819" y="7634392"/>
            <a:ext cx="339661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40" dirty="0">
                <a:latin typeface="Verdana" panose="020B0604030504040204"/>
                <a:cs typeface="Verdana" panose="020B0604030504040204"/>
              </a:rPr>
              <a:t>Controller</a:t>
            </a:r>
            <a:endParaRPr sz="5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68645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Annotated</a:t>
            </a:r>
            <a:r>
              <a:rPr spc="-229" dirty="0"/>
              <a:t> </a:t>
            </a:r>
            <a:r>
              <a:rPr spc="60" dirty="0"/>
              <a:t>with</a:t>
            </a:r>
            <a:r>
              <a:rPr spc="-225" dirty="0"/>
              <a:t> </a:t>
            </a:r>
            <a:r>
              <a:rPr spc="-5" dirty="0"/>
              <a:t>@Service</a:t>
            </a:r>
            <a:endParaRPr spc="-5" dirty="0"/>
          </a:p>
          <a:p>
            <a:pPr marL="5668645" marR="5080">
              <a:lnSpc>
                <a:spcPct val="164000"/>
              </a:lnSpc>
            </a:pPr>
            <a:r>
              <a:rPr spc="35" dirty="0"/>
              <a:t>Describes</a:t>
            </a:r>
            <a:r>
              <a:rPr spc="-220" dirty="0"/>
              <a:t> </a:t>
            </a:r>
            <a:r>
              <a:rPr spc="25" dirty="0"/>
              <a:t>verbs/actions</a:t>
            </a:r>
            <a:r>
              <a:rPr spc="-215" dirty="0"/>
              <a:t> </a:t>
            </a:r>
            <a:r>
              <a:rPr spc="150" dirty="0"/>
              <a:t>of</a:t>
            </a:r>
            <a:r>
              <a:rPr spc="-215" dirty="0"/>
              <a:t> </a:t>
            </a:r>
            <a:r>
              <a:rPr spc="-60" dirty="0"/>
              <a:t>system </a:t>
            </a:r>
            <a:r>
              <a:rPr spc="-1370" dirty="0"/>
              <a:t> </a:t>
            </a:r>
            <a:r>
              <a:rPr spc="-20" dirty="0"/>
              <a:t>Business </a:t>
            </a:r>
            <a:r>
              <a:rPr spc="135" dirty="0"/>
              <a:t>logic </a:t>
            </a:r>
            <a:r>
              <a:rPr spc="75" dirty="0"/>
              <a:t>belongs </a:t>
            </a:r>
            <a:r>
              <a:rPr spc="-25" dirty="0"/>
              <a:t>here </a:t>
            </a:r>
            <a:r>
              <a:rPr spc="-20" dirty="0"/>
              <a:t> </a:t>
            </a:r>
            <a:r>
              <a:rPr spc="-30" dirty="0"/>
              <a:t>Ensures </a:t>
            </a:r>
            <a:r>
              <a:rPr spc="-15" dirty="0"/>
              <a:t>business </a:t>
            </a:r>
            <a:r>
              <a:rPr spc="75" dirty="0"/>
              <a:t>object </a:t>
            </a:r>
            <a:r>
              <a:rPr spc="-20" dirty="0"/>
              <a:t>state </a:t>
            </a:r>
            <a:r>
              <a:rPr spc="-15" dirty="0"/>
              <a:t> </a:t>
            </a:r>
            <a:r>
              <a:rPr spc="-5" dirty="0"/>
              <a:t>Transactional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7752508"/>
            <a:ext cx="87496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70" dirty="0">
                <a:latin typeface="Verdana" panose="020B0604030504040204"/>
                <a:cs typeface="Verdana" panose="020B0604030504040204"/>
              </a:rPr>
              <a:t>Often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same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65" dirty="0">
                <a:latin typeface="Verdana" panose="020B0604030504040204"/>
                <a:cs typeface="Verdana" panose="020B0604030504040204"/>
              </a:rPr>
              <a:t>as</a:t>
            </a:r>
            <a:r>
              <a:rPr sz="395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repository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6174" y="2735887"/>
            <a:ext cx="4539128" cy="45391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49146" y="7634392"/>
            <a:ext cx="251015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70" dirty="0">
                <a:latin typeface="Verdana" panose="020B0604030504040204"/>
                <a:cs typeface="Verdana" panose="020B0604030504040204"/>
              </a:rPr>
              <a:t>Servi</a:t>
            </a:r>
            <a:r>
              <a:rPr sz="5450" spc="-155" dirty="0">
                <a:latin typeface="Verdana" panose="020B0604030504040204"/>
                <a:cs typeface="Verdana" panose="020B0604030504040204"/>
              </a:rPr>
              <a:t>c</a:t>
            </a:r>
            <a:r>
              <a:rPr sz="5450" spc="-70" dirty="0">
                <a:latin typeface="Verdana" panose="020B0604030504040204"/>
                <a:cs typeface="Verdana" panose="020B0604030504040204"/>
              </a:rPr>
              <a:t>e</a:t>
            </a:r>
            <a:endParaRPr sz="5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Presentation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Architecture Walkthrough of a Spring  JPA /Hibernate Application</vt:lpstr>
      <vt:lpstr>PowerPoint 演示文稿</vt:lpstr>
      <vt:lpstr>Model-View-Controller</vt:lpstr>
      <vt:lpstr>Model-View-Controller</vt:lpstr>
      <vt:lpstr>Reusable layers  Maintenance</vt:lpstr>
      <vt:lpstr>PowerPoint 演示文稿</vt:lpstr>
      <vt:lpstr>Components</vt:lpstr>
      <vt:lpstr>No business logic</vt:lpstr>
      <vt:lpstr>PowerPoint 演示文稿</vt:lpstr>
      <vt:lpstr>Nouns (data) of the system  Database interaction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Walkthrough of a Spring  JPA /Hibernate Application</dc:title>
  <dc:creator/>
  <cp:lastModifiedBy>Steve Sam</cp:lastModifiedBy>
  <cp:revision>1</cp:revision>
  <dcterms:created xsi:type="dcterms:W3CDTF">2021-08-09T04:17:00Z</dcterms:created>
  <dcterms:modified xsi:type="dcterms:W3CDTF">2021-08-09T04:17:00Z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2021-03-19T05:30:00Z</vt:filetime>
  </property>
  <property fmtid="{D5CDD505-2E9C-101B-9397-08002B2CF9AE}" pid="3" name="Creator">
    <vt:lpwstr>Keynote</vt:lpwstr>
  </property>
  <property fmtid="{D5CDD505-2E9C-101B-9397-08002B2CF9AE}" pid="4" name="LastSaved">
    <vt:filetime>2021-08-08T05:30:00Z</vt:filetime>
  </property>
  <property fmtid="{D5CDD505-2E9C-101B-9397-08002B2CF9AE}" pid="5" name="ICV">
    <vt:lpwstr>B01A7D590F3F4F9C8198205FE6E6F49C</vt:lpwstr>
  </property>
  <property fmtid="{D5CDD505-2E9C-101B-9397-08002B2CF9AE}" pid="6" name="KSOProductBuildVer">
    <vt:lpwstr>1033-11.2.0.10258</vt:lpwstr>
  </property>
</Properties>
</file>