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2488" y="3815455"/>
            <a:ext cx="8539123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8588" y="795651"/>
            <a:ext cx="4566923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2203" y="4799718"/>
            <a:ext cx="15639693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3306300"/>
            <a:ext cx="1717167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220" dirty="0">
                <a:solidFill>
                  <a:srgbClr val="171717"/>
                </a:solidFill>
              </a:rPr>
              <a:t>P</a:t>
            </a:r>
            <a:r>
              <a:rPr sz="7400" spc="80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55" dirty="0">
                <a:solidFill>
                  <a:srgbClr val="171717"/>
                </a:solidFill>
              </a:rPr>
              <a:t>Annot</a:t>
            </a:r>
            <a:r>
              <a:rPr sz="7400" spc="-95" dirty="0">
                <a:solidFill>
                  <a:srgbClr val="171717"/>
                </a:solidFill>
              </a:rPr>
              <a:t>a</a:t>
            </a:r>
            <a:r>
              <a:rPr sz="7400" spc="-185" dirty="0">
                <a:solidFill>
                  <a:srgbClr val="171717"/>
                </a:solidFill>
              </a:rPr>
              <a:t>tion</a:t>
            </a:r>
            <a:r>
              <a:rPr sz="7400" spc="5" dirty="0">
                <a:solidFill>
                  <a:srgbClr val="171717"/>
                </a:solidFill>
              </a:rPr>
              <a:t>s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305" dirty="0">
                <a:solidFill>
                  <a:srgbClr val="171717"/>
                </a:solidFill>
              </a:rPr>
              <a:t>h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330" dirty="0">
                <a:solidFill>
                  <a:srgbClr val="171717"/>
                </a:solidFill>
              </a:rPr>
              <a:t>w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25" dirty="0">
                <a:solidFill>
                  <a:srgbClr val="171717"/>
                </a:solidFill>
              </a:rPr>
              <a:t>t</a:t>
            </a:r>
            <a:r>
              <a:rPr sz="7400" spc="300" dirty="0">
                <a:solidFill>
                  <a:srgbClr val="171717"/>
                </a:solidFill>
              </a:rPr>
              <a:t>o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85" dirty="0">
                <a:solidFill>
                  <a:srgbClr val="171717"/>
                </a:solidFill>
              </a:rPr>
              <a:t>us</a:t>
            </a:r>
            <a:r>
              <a:rPr sz="7400" spc="-100" dirty="0">
                <a:solidFill>
                  <a:srgbClr val="171717"/>
                </a:solidFill>
              </a:rPr>
              <a:t>e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40" dirty="0">
                <a:solidFill>
                  <a:srgbClr val="171717"/>
                </a:solidFill>
              </a:rPr>
              <a:t>them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4016496"/>
            <a:ext cx="14803119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9305" marR="3623310" indent="-3317240">
              <a:lnSpc>
                <a:spcPts val="4950"/>
              </a:lnSpc>
              <a:spcBef>
                <a:spcPts val="95"/>
              </a:spcBef>
            </a:pP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@OneToMany(mappedBy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"registration",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</a:t>
            </a:r>
            <a:r>
              <a:rPr sz="3950" spc="-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-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CascadeType.ALL)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List&lt;Course&gt;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courses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158105" cy="352615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</a:t>
            </a:r>
            <a:r>
              <a:rPr sz="5900" spc="-5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oMa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5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65" dirty="0">
                <a:latin typeface="Verdana" panose="020B0604030504040204"/>
                <a:cs typeface="Verdana" panose="020B0604030504040204"/>
              </a:rPr>
              <a:t>Most</a:t>
            </a:r>
            <a:r>
              <a:rPr sz="31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Common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962025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Paired</a:t>
            </a:r>
            <a:r>
              <a:rPr sz="31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0" dirty="0">
                <a:latin typeface="Verdana" panose="020B0604030504040204"/>
                <a:cs typeface="Verdana" panose="020B0604030504040204"/>
              </a:rPr>
              <a:t>@ManyToOne </a:t>
            </a:r>
            <a:r>
              <a:rPr sz="3100" spc="-10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mappedBy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17" y="5100070"/>
            <a:ext cx="4527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Fetch</a:t>
            </a:r>
            <a:r>
              <a:rPr sz="5900" spc="-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2857" y="4799718"/>
            <a:ext cx="1026350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Lazy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p</a:t>
            </a:r>
            <a:r>
              <a:rPr sz="3950" spc="-20" dirty="0">
                <a:solidFill>
                  <a:srgbClr val="000000"/>
                </a:solidFill>
              </a:rPr>
              <a:t>r</a:t>
            </a:r>
            <a:r>
              <a:rPr sz="3950" spc="75" dirty="0">
                <a:solidFill>
                  <a:srgbClr val="000000"/>
                </a:solidFill>
              </a:rPr>
              <a:t>operty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called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5" dirty="0">
                <a:solidFill>
                  <a:srgbClr val="000000"/>
                </a:solidFill>
              </a:rPr>
              <a:t>Eager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object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c</a:t>
            </a:r>
            <a:r>
              <a:rPr sz="3950" spc="-10" dirty="0">
                <a:solidFill>
                  <a:srgbClr val="000000"/>
                </a:solidFill>
              </a:rPr>
              <a:t>r</a:t>
            </a:r>
            <a:r>
              <a:rPr sz="3950" spc="-10" dirty="0">
                <a:solidFill>
                  <a:srgbClr val="000000"/>
                </a:solidFill>
              </a:rPr>
              <a:t>e</a:t>
            </a:r>
            <a:r>
              <a:rPr sz="3950" spc="-30" dirty="0">
                <a:solidFill>
                  <a:srgbClr val="000000"/>
                </a:solidFill>
              </a:rPr>
              <a:t>a</a:t>
            </a:r>
            <a:r>
              <a:rPr sz="3950" spc="5" dirty="0">
                <a:solidFill>
                  <a:srgbClr val="000000"/>
                </a:solidFill>
              </a:rPr>
              <a:t>t</a:t>
            </a:r>
            <a:r>
              <a:rPr sz="3950" spc="110" dirty="0">
                <a:solidFill>
                  <a:srgbClr val="000000"/>
                </a:solidFill>
              </a:rPr>
              <a:t>ed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50" y="5273675"/>
            <a:ext cx="1833181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em.createQuery(“Select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Registration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r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099685" cy="266763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JPQL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415" dirty="0">
                <a:latin typeface="Verdana" panose="020B0604030504040204"/>
                <a:cs typeface="Verdana" panose="020B0604030504040204"/>
              </a:rPr>
              <a:t>!=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SQL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40" dirty="0">
                <a:latin typeface="Verdana" panose="020B0604030504040204"/>
                <a:cs typeface="Verdana" panose="020B0604030504040204"/>
              </a:rPr>
              <a:t>Centered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around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5407640" cy="315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String jpql = “Select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com.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.conference.model.RegistrationReport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(r.name,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c.name,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c.description)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Registration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r,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r.id = c.registration.id”;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8122920" cy="438467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Presents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95" dirty="0">
                <a:latin typeface="Verdana" panose="020B0604030504040204"/>
                <a:cs typeface="Verdana" panose="020B0604030504040204"/>
              </a:rPr>
              <a:t>to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105" dirty="0">
                <a:latin typeface="Verdana" panose="020B0604030504040204"/>
                <a:cs typeface="Verdana" panose="020B0604030504040204"/>
              </a:rPr>
              <a:t>UI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080">
              <a:lnSpc>
                <a:spcPct val="182000"/>
              </a:lnSpc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Projection Objects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can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be </a:t>
            </a:r>
            <a:r>
              <a:rPr sz="3100" spc="229" dirty="0">
                <a:latin typeface="Verdana" panose="020B0604030504040204"/>
                <a:cs typeface="Verdana" panose="020B0604030504040204"/>
              </a:rPr>
              <a:t>JPA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Entities </a:t>
            </a:r>
            <a:r>
              <a:rPr sz="3100" spc="45" dirty="0">
                <a:latin typeface="Verdana" panose="020B0604030504040204"/>
                <a:cs typeface="Verdana" panose="020B0604030504040204"/>
              </a:rPr>
              <a:t> Constructor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5" dirty="0">
                <a:latin typeface="Verdana" panose="020B0604030504040204"/>
                <a:cs typeface="Verdana" panose="020B0604030504040204"/>
              </a:rPr>
              <a:t>for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projection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needed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445" y="4016375"/>
            <a:ext cx="17976850" cy="188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3022600" indent="-37719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@NamedQueries({@NamedQuery( 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name=Reg</a:t>
            </a:r>
            <a:r>
              <a:rPr lang="en-US"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stration.FIND_REGISTRATION_REPORTS,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5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stration.FIND_REGISTRATION_REPORTS_JPQL)})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528512"/>
            <a:ext cx="10488295" cy="3796029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NamedQueries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37490">
              <a:lnSpc>
                <a:spcPct val="100000"/>
              </a:lnSpc>
              <a:spcBef>
                <a:spcPts val="940"/>
              </a:spcBef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Cleaner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then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adhoc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95" dirty="0">
                <a:latin typeface="Verdana" panose="020B0604030504040204"/>
                <a:cs typeface="Verdana" panose="020B0604030504040204"/>
              </a:rPr>
              <a:t>JPQL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37490" marR="5080">
              <a:lnSpc>
                <a:spcPct val="164000"/>
              </a:lnSpc>
            </a:pPr>
            <a:r>
              <a:rPr sz="3950" spc="145" dirty="0">
                <a:latin typeface="Verdana" panose="020B0604030504040204"/>
                <a:cs typeface="Verdana" panose="020B0604030504040204"/>
              </a:rPr>
              <a:t>Not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required,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but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focuses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domain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Named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parameters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7841" y="2339060"/>
            <a:ext cx="496506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65" dirty="0">
                <a:solidFill>
                  <a:srgbClr val="000000"/>
                </a:solidFill>
              </a:rPr>
              <a:t>Annotations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solidFill>
                  <a:srgbClr val="000000"/>
                </a:solidFill>
              </a:rPr>
              <a:t>Overriding</a:t>
            </a:r>
            <a:r>
              <a:rPr sz="3950" spc="-26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447841" y="4307587"/>
            <a:ext cx="904367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Repository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from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264785">
              <a:lnSpc>
                <a:spcPct val="164000"/>
              </a:lnSpc>
            </a:pPr>
            <a:r>
              <a:rPr sz="3950" spc="105" dirty="0">
                <a:latin typeface="Verdana" panose="020B0604030504040204"/>
                <a:cs typeface="Verdana" panose="020B0604030504040204"/>
              </a:rPr>
              <a:t>Joins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FetchTypes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Projection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NamedQueries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Annotations</a:t>
            </a:r>
            <a:endParaRPr spc="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54140" y="2433633"/>
            <a:ext cx="7795818" cy="7427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8660" y="4649821"/>
            <a:ext cx="4566920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339975">
              <a:lnSpc>
                <a:spcPct val="100000"/>
              </a:lnSpc>
              <a:spcBef>
                <a:spcPts val="130"/>
              </a:spcBef>
            </a:pPr>
            <a:r>
              <a:rPr sz="5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  </a:t>
            </a: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59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1846929"/>
            <a:ext cx="655955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solidFill>
                  <a:srgbClr val="000000"/>
                </a:solidFill>
              </a:rPr>
              <a:t>@Entity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Decla</a:t>
            </a:r>
            <a:r>
              <a:rPr sz="3950" spc="-45" dirty="0">
                <a:solidFill>
                  <a:srgbClr val="000000"/>
                </a:solidFill>
              </a:rPr>
              <a:t>r</a:t>
            </a:r>
            <a:r>
              <a:rPr sz="3950" spc="-25" dirty="0">
                <a:solidFill>
                  <a:srgbClr val="000000"/>
                </a:solidFill>
              </a:rPr>
              <a:t>es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5" dirty="0">
                <a:solidFill>
                  <a:srgbClr val="000000"/>
                </a:solidFill>
              </a:rPr>
              <a:t>Object</a:t>
            </a:r>
            <a:endParaRPr sz="3950"/>
          </a:p>
          <a:p>
            <a:pPr marL="12700" marR="500380">
              <a:lnSpc>
                <a:spcPct val="164000"/>
              </a:lnSpc>
            </a:pP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0" dirty="0">
                <a:solidFill>
                  <a:srgbClr val="000000"/>
                </a:solidFill>
              </a:rPr>
              <a:t>specifics  </a:t>
            </a:r>
            <a:r>
              <a:rPr sz="3950" spc="-100" dirty="0">
                <a:solidFill>
                  <a:srgbClr val="000000"/>
                </a:solidFill>
              </a:rPr>
              <a:t>@Id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Primary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K</a:t>
            </a:r>
            <a:r>
              <a:rPr sz="3950" spc="-65" dirty="0">
                <a:solidFill>
                  <a:srgbClr val="000000"/>
                </a:solidFill>
              </a:rPr>
              <a:t>e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246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@Gene</a:t>
            </a:r>
            <a:r>
              <a:rPr spc="-110" dirty="0"/>
              <a:t>r</a:t>
            </a:r>
            <a:r>
              <a:rPr spc="-70" dirty="0"/>
              <a:t>a</a:t>
            </a:r>
            <a:r>
              <a:rPr spc="5" dirty="0"/>
              <a:t>t</a:t>
            </a:r>
            <a:r>
              <a:rPr spc="110" dirty="0"/>
              <a:t>ed</a:t>
            </a:r>
            <a:r>
              <a:rPr spc="-15" dirty="0"/>
              <a:t>V</a:t>
            </a:r>
            <a:r>
              <a:rPr spc="-5" dirty="0"/>
              <a:t>alue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60" dirty="0"/>
              <a:t>Used</a:t>
            </a:r>
            <a:r>
              <a:rPr spc="-204" dirty="0"/>
              <a:t> </a:t>
            </a:r>
            <a:r>
              <a:rPr spc="60" dirty="0"/>
              <a:t>with</a:t>
            </a:r>
            <a:r>
              <a:rPr spc="-204" dirty="0"/>
              <a:t> </a:t>
            </a:r>
            <a:r>
              <a:rPr spc="-100" dirty="0"/>
              <a:t>@Id</a:t>
            </a:r>
            <a:endParaRPr spc="-100" dirty="0"/>
          </a:p>
          <a:p>
            <a:pPr marL="6512560">
              <a:lnSpc>
                <a:spcPct val="100000"/>
              </a:lnSpc>
              <a:spcBef>
                <a:spcPts val="3010"/>
              </a:spcBef>
            </a:pPr>
            <a:r>
              <a:rPr spc="25" dirty="0"/>
              <a:t>IDENTITY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120" dirty="0"/>
              <a:t>C</a:t>
            </a:r>
            <a:r>
              <a:rPr spc="15" dirty="0"/>
              <a:t>olumn</a:t>
            </a:r>
            <a:endParaRPr spc="15" dirty="0"/>
          </a:p>
          <a:p>
            <a:pPr marL="6512560" marR="5080">
              <a:lnSpc>
                <a:spcPct val="164000"/>
              </a:lnSpc>
            </a:pPr>
            <a:r>
              <a:rPr spc="325" dirty="0"/>
              <a:t>A</a:t>
            </a:r>
            <a:r>
              <a:rPr spc="100" dirty="0"/>
              <a:t>U</a:t>
            </a:r>
            <a:r>
              <a:rPr spc="-25" dirty="0"/>
              <a:t>T</a:t>
            </a:r>
            <a:r>
              <a:rPr spc="250" dirty="0"/>
              <a:t>O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55" dirty="0"/>
              <a:t>Chooses</a:t>
            </a:r>
            <a:r>
              <a:rPr spc="-204" dirty="0"/>
              <a:t> </a:t>
            </a:r>
            <a:r>
              <a:rPr spc="20" dirty="0"/>
              <a:t>f</a:t>
            </a:r>
            <a:r>
              <a:rPr spc="-50" dirty="0"/>
              <a:t>r</a:t>
            </a:r>
            <a:r>
              <a:rPr spc="60" dirty="0"/>
              <a:t>om</a:t>
            </a:r>
            <a:r>
              <a:rPr spc="-204" dirty="0"/>
              <a:t> </a:t>
            </a:r>
            <a:r>
              <a:rPr spc="70" dirty="0"/>
              <a:t>dialect  </a:t>
            </a:r>
            <a:r>
              <a:rPr spc="120" dirty="0"/>
              <a:t>SEQUENCE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155" dirty="0"/>
              <a:t>If</a:t>
            </a:r>
            <a:r>
              <a:rPr spc="-204" dirty="0"/>
              <a:t> </a:t>
            </a:r>
            <a:r>
              <a:rPr spc="25" dirty="0"/>
              <a:t>database</a:t>
            </a:r>
            <a:r>
              <a:rPr spc="-204" dirty="0"/>
              <a:t> </a:t>
            </a:r>
            <a:r>
              <a:rPr spc="45" dirty="0"/>
              <a:t>supports</a:t>
            </a:r>
            <a:r>
              <a:rPr spc="-200" dirty="0"/>
              <a:t> </a:t>
            </a:r>
            <a:r>
              <a:rPr spc="55" dirty="0"/>
              <a:t>it </a:t>
            </a:r>
            <a:r>
              <a:rPr spc="-1375" dirty="0"/>
              <a:t> </a:t>
            </a:r>
            <a:r>
              <a:rPr spc="-229" dirty="0"/>
              <a:t>T</a:t>
            </a:r>
            <a:r>
              <a:rPr spc="245" dirty="0"/>
              <a:t>ABLE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5" dirty="0"/>
              <a:t>Uses</a:t>
            </a:r>
            <a:r>
              <a:rPr spc="-204" dirty="0"/>
              <a:t> </a:t>
            </a:r>
            <a:r>
              <a:rPr spc="50" dirty="0"/>
              <a:t>identity</a:t>
            </a:r>
            <a:r>
              <a:rPr spc="-204" dirty="0"/>
              <a:t> </a:t>
            </a:r>
            <a:r>
              <a:rPr spc="55" dirty="0"/>
              <a:t>table</a:t>
            </a:r>
            <a:endParaRPr spc="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39320"/>
            <a:ext cx="95262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450" spc="10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4624080"/>
            <a:ext cx="17515205" cy="362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spring.jpa.hibernate.naming.physical-strategy=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org.hibernate.boot.model.naming.PhysicalNamingStrategyStandardImpl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Uppercase</a:t>
            </a:r>
            <a:r>
              <a:rPr sz="59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PhysicalNamingStrategyStandardImpl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5175" y="4649821"/>
            <a:ext cx="3260725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558800">
              <a:lnSpc>
                <a:spcPct val="100000"/>
              </a:lnSpc>
              <a:spcBef>
                <a:spcPts val="130"/>
              </a:spcBef>
            </a:pPr>
            <a:r>
              <a:rPr sz="59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59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ault  </a:t>
            </a:r>
            <a:r>
              <a:rPr sz="59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olumns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0" y="1343116"/>
            <a:ext cx="44761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solidFill>
                  <a:srgbClr val="000000"/>
                </a:solidFill>
              </a:rPr>
              <a:t>Override</a:t>
            </a:r>
            <a:r>
              <a:rPr sz="3950" spc="-27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544380" y="2327379"/>
            <a:ext cx="9897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@</a:t>
            </a:r>
            <a:r>
              <a:rPr sz="395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olumn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80" dirty="0">
                <a:latin typeface="Verdana" panose="020B0604030504040204"/>
                <a:cs typeface="Verdana" panose="020B0604030504040204"/>
              </a:rPr>
              <a:t>-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0" dirty="0">
                <a:latin typeface="Verdana" panose="020B0604030504040204"/>
                <a:cs typeface="Verdana" panose="020B0604030504040204"/>
              </a:rPr>
              <a:t>O</a:t>
            </a:r>
            <a:r>
              <a:rPr sz="395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erride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5" dirty="0">
                <a:latin typeface="Verdana" panose="020B0604030504040204"/>
                <a:cs typeface="Verdana" panose="020B0604030504040204"/>
              </a:rPr>
              <a:t>names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or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add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in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3950" spc="200" dirty="0">
                <a:latin typeface="Verdana" panose="020B0604030504040204"/>
                <a:cs typeface="Verdana" panose="020B0604030504040204"/>
              </a:rPr>
              <a:t>o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40840" y="3528941"/>
            <a:ext cx="4356100" cy="554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40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olumnDefinition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831975">
              <a:lnSpc>
                <a:spcPct val="164000"/>
              </a:lnSpc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insertable 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length 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0" dirty="0">
                <a:latin typeface="Verdana" panose="020B0604030504040204"/>
                <a:cs typeface="Verdana" panose="020B0604030504040204"/>
              </a:rPr>
              <a:t>name 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nullable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precision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835" y="3547049"/>
            <a:ext cx="258826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scale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table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unique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upd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table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8994" y="5100070"/>
            <a:ext cx="52266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8423" y="3815455"/>
            <a:ext cx="1140269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" dirty="0">
                <a:solidFill>
                  <a:srgbClr val="000000"/>
                </a:solidFill>
              </a:rPr>
              <a:t>@PersistenceContext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70" dirty="0">
                <a:solidFill>
                  <a:srgbClr val="000000"/>
                </a:solidFill>
              </a:rPr>
              <a:t>Injects</a:t>
            </a:r>
            <a:r>
              <a:rPr sz="3950" spc="-195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EntityManager</a:t>
            </a:r>
            <a:endParaRPr sz="3950"/>
          </a:p>
          <a:p>
            <a:pPr marL="12700" marR="728345">
              <a:lnSpc>
                <a:spcPct val="164000"/>
              </a:lnSpc>
            </a:pPr>
            <a:r>
              <a:rPr sz="3950" dirty="0">
                <a:solidFill>
                  <a:srgbClr val="000000"/>
                </a:solidFill>
              </a:rPr>
              <a:t>@Servi</a:t>
            </a:r>
            <a:r>
              <a:rPr sz="3950" spc="-60" dirty="0">
                <a:solidFill>
                  <a:srgbClr val="000000"/>
                </a:solidFill>
              </a:rPr>
              <a:t>c</a:t>
            </a:r>
            <a:r>
              <a:rPr sz="3950" spc="35" dirty="0">
                <a:solidFill>
                  <a:srgbClr val="000000"/>
                </a:solidFill>
              </a:rPr>
              <a:t>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210" dirty="0">
                <a:solidFill>
                  <a:srgbClr val="000000"/>
                </a:solidFill>
              </a:rPr>
              <a:t>L</a:t>
            </a:r>
            <a:r>
              <a:rPr sz="3950" spc="114" dirty="0">
                <a:solidFill>
                  <a:srgbClr val="000000"/>
                </a:solidFill>
              </a:rPr>
              <a:t>oc</a:t>
            </a:r>
            <a:r>
              <a:rPr sz="3950" spc="100" dirty="0">
                <a:solidFill>
                  <a:srgbClr val="000000"/>
                </a:solidFill>
              </a:rPr>
              <a:t>a</a:t>
            </a:r>
            <a:r>
              <a:rPr sz="3950" spc="65" dirty="0">
                <a:solidFill>
                  <a:srgbClr val="000000"/>
                </a:solidFill>
              </a:rPr>
              <a:t>tion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busine</a:t>
            </a:r>
            <a:r>
              <a:rPr sz="3950" spc="-40" dirty="0">
                <a:solidFill>
                  <a:srgbClr val="000000"/>
                </a:solidFill>
              </a:rPr>
              <a:t>s</a:t>
            </a:r>
            <a:r>
              <a:rPr sz="3950" spc="-80" dirty="0">
                <a:solidFill>
                  <a:srgbClr val="000000"/>
                </a:solidFill>
              </a:rPr>
              <a:t>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25" dirty="0">
                <a:solidFill>
                  <a:srgbClr val="000000"/>
                </a:solidFill>
              </a:rPr>
              <a:t>logic  </a:t>
            </a:r>
            <a:r>
              <a:rPr sz="3950" spc="50" dirty="0">
                <a:solidFill>
                  <a:srgbClr val="000000"/>
                </a:solidFill>
              </a:rPr>
              <a:t>@Repository </a:t>
            </a:r>
            <a:r>
              <a:rPr sz="3950" spc="-180" dirty="0">
                <a:solidFill>
                  <a:srgbClr val="000000"/>
                </a:solidFill>
              </a:rPr>
              <a:t>- </a:t>
            </a:r>
            <a:r>
              <a:rPr sz="3950" spc="10" dirty="0">
                <a:solidFill>
                  <a:srgbClr val="000000"/>
                </a:solidFill>
              </a:rPr>
              <a:t>Database </a:t>
            </a:r>
            <a:r>
              <a:rPr sz="3950" spc="-20" dirty="0">
                <a:solidFill>
                  <a:srgbClr val="000000"/>
                </a:solidFill>
              </a:rPr>
              <a:t>Integration 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0" dirty="0">
                <a:solidFill>
                  <a:srgbClr val="000000"/>
                </a:solidFill>
              </a:rPr>
              <a:t>ansactional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55" dirty="0">
                <a:solidFill>
                  <a:srgbClr val="000000"/>
                </a:solidFill>
              </a:rPr>
              <a:t>Beginning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5" dirty="0">
                <a:solidFill>
                  <a:srgbClr val="000000"/>
                </a:solidFill>
              </a:rPr>
              <a:t>ansaction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5100070"/>
            <a:ext cx="39668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4381" y="2831192"/>
            <a:ext cx="397510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Four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join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types</a:t>
            </a:r>
            <a:endParaRPr sz="3950"/>
          </a:p>
          <a:p>
            <a:pPr marL="200660" marR="5080">
              <a:lnSpc>
                <a:spcPct val="164000"/>
              </a:lnSpc>
            </a:pPr>
            <a:r>
              <a:rPr sz="3950" spc="30" dirty="0">
                <a:solidFill>
                  <a:srgbClr val="000000"/>
                </a:solidFill>
              </a:rPr>
              <a:t>@OneToOne </a:t>
            </a:r>
            <a:r>
              <a:rPr sz="3950" spc="3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@OneToMany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@ManyToOne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@Ma</a:t>
            </a:r>
            <a:r>
              <a:rPr sz="3950" spc="-75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0" dirty="0">
                <a:solidFill>
                  <a:srgbClr val="000000"/>
                </a:solidFill>
              </a:rPr>
              <a:t>oMa</a:t>
            </a:r>
            <a:r>
              <a:rPr sz="3950" spc="-10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4649821"/>
            <a:ext cx="396684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cont…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4381" y="3815455"/>
            <a:ext cx="577723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Verdana" panose="020B0604030504040204"/>
                <a:cs typeface="Verdana" panose="020B0604030504040204"/>
              </a:rPr>
              <a:t>Various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Configurations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00660" marR="2032000">
              <a:lnSpc>
                <a:spcPct val="164000"/>
              </a:lnSpc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Unidi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ectional 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Bidirectional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2857" y="6768245"/>
            <a:ext cx="21653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Cascade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599" y="5100070"/>
            <a:ext cx="515810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@One</a:t>
            </a:r>
            <a:r>
              <a:rPr spc="-595" dirty="0"/>
              <a:t>T</a:t>
            </a:r>
            <a:r>
              <a:rPr spc="40" dirty="0"/>
              <a:t>oMa</a:t>
            </a:r>
            <a:r>
              <a:rPr spc="-55" dirty="0"/>
              <a:t>n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44381" y="5291850"/>
            <a:ext cx="69583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2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one-to-many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relationship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Presentation</Application>
  <PresentationFormat>On-screen Show 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JPA Annotations and how to use them</vt:lpstr>
      <vt:lpstr>Annotations</vt:lpstr>
      <vt:lpstr>@Table - Table specifics  @Id - Primary Key</vt:lpstr>
      <vt:lpstr>spring.jpa.generate-ddl=true  spring.jpa.hibernate.ddl-auto=create</vt:lpstr>
      <vt:lpstr>Override Defaults</vt:lpstr>
      <vt:lpstr>@Service - Location of business logic  @Repository - Database Integration  @Transactional - Beginning of Transaction</vt:lpstr>
      <vt:lpstr>@OneToOne  @OneToMany  @ManyToOne  @ManyToMany</vt:lpstr>
      <vt:lpstr>PowerPoint 演示文稿</vt:lpstr>
      <vt:lpstr>@OneToMany</vt:lpstr>
      <vt:lpstr>private List&lt;Course&gt; courses = new ArrayList&lt;&gt;();</vt:lpstr>
      <vt:lpstr>Eager - DB query when object is created</vt:lpstr>
      <vt:lpstr>Query q = em.createQuery(“Select r from Registration r”);</vt:lpstr>
      <vt:lpstr>where r.id = c.registration.id”;</vt:lpstr>
      <vt:lpstr>query = Registration.FIND_REGISTRATION_REPORTS_JPQL)})</vt:lpstr>
      <vt:lpstr>Overriding Defaults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Annotations and how to use them</dc:title>
  <dc:creator/>
  <cp:lastModifiedBy>steve</cp:lastModifiedBy>
  <cp:revision>6</cp:revision>
  <dcterms:created xsi:type="dcterms:W3CDTF">2021-08-11T10:27:00Z</dcterms:created>
  <dcterms:modified xsi:type="dcterms:W3CDTF">2022-03-09T07:27:23Z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2021-03-20T09:00:00Z</vt:filetime>
  </property>
  <property fmtid="{D5CDD505-2E9C-101B-9397-08002B2CF9AE}" pid="3" name="Creator">
    <vt:lpwstr>Keynote</vt:lpwstr>
  </property>
  <property fmtid="{D5CDD505-2E9C-101B-9397-08002B2CF9AE}" pid="4" name="LastSaved">
    <vt:filetime>2021-08-12T09:00:00Z</vt:filetime>
  </property>
  <property fmtid="{D5CDD505-2E9C-101B-9397-08002B2CF9AE}" pid="5" name="ICV">
    <vt:lpwstr>9CB4CDC9CB9E404298D5D3D2E3CD98A3</vt:lpwstr>
  </property>
  <property fmtid="{D5CDD505-2E9C-101B-9397-08002B2CF9AE}" pid="6" name="KSOProductBuildVer">
    <vt:lpwstr>1033-11.2.0.11029</vt:lpwstr>
  </property>
</Properties>
</file>