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4704" autoAdjust="0"/>
  </p:normalViewPr>
  <p:slideViewPr>
    <p:cSldViewPr>
      <p:cViewPr varScale="1">
        <p:scale>
          <a:sx n="35" d="100"/>
          <a:sy n="35" d="100"/>
        </p:scale>
        <p:origin x="248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6A7A-5384-4062-B57F-FB40D2F5B55F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4667-D72D-4A15-810B-E64932F4FC00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C418-18F4-42F8-B91C-1456D7A63C31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30F4-ED6B-4D20-8F8D-B653A0F1639F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B92A-5131-4E84-ABEF-5280FC67302E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3794" y="1530710"/>
            <a:ext cx="788441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721" y="1972670"/>
            <a:ext cx="10830557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AE4B-5149-4FB5-A14E-354E44D85748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a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10369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20" dirty="0">
                <a:solidFill>
                  <a:srgbClr val="101010"/>
                </a:solidFill>
              </a:rPr>
              <a:t>d</a:t>
            </a:r>
            <a:r>
              <a:rPr sz="4500" spc="-6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Y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15" dirty="0">
                <a:solidFill>
                  <a:srgbClr val="101010"/>
                </a:solidFill>
              </a:rPr>
              <a:t>u</a:t>
            </a:r>
            <a:r>
              <a:rPr sz="4500" spc="-70" dirty="0">
                <a:solidFill>
                  <a:srgbClr val="101010"/>
                </a:solidFill>
              </a:rPr>
              <a:t>r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155" dirty="0">
                <a:solidFill>
                  <a:srgbClr val="101010"/>
                </a:solidFill>
              </a:rPr>
              <a:t>e</a:t>
            </a:r>
            <a:r>
              <a:rPr sz="4500" spc="-180" dirty="0">
                <a:solidFill>
                  <a:srgbClr val="101010"/>
                </a:solidFill>
              </a:rPr>
              <a:t>m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55" dirty="0">
                <a:solidFill>
                  <a:srgbClr val="101010"/>
                </a:solidFill>
              </a:rPr>
              <a:t>r</a:t>
            </a:r>
            <a:r>
              <a:rPr sz="4500" spc="-60" dirty="0">
                <a:solidFill>
                  <a:srgbClr val="101010"/>
                </a:solidFill>
              </a:rPr>
              <a:t>y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360" dirty="0">
                <a:solidFill>
                  <a:srgbClr val="101010"/>
                </a:solidFill>
              </a:rPr>
              <a:t>A</a:t>
            </a:r>
            <a:r>
              <a:rPr sz="4500" spc="-204" dirty="0">
                <a:solidFill>
                  <a:srgbClr val="101010"/>
                </a:solidFill>
              </a:rPr>
              <a:t>na</a:t>
            </a:r>
            <a:r>
              <a:rPr sz="4500" spc="-150" dirty="0">
                <a:solidFill>
                  <a:srgbClr val="101010"/>
                </a:solidFill>
              </a:rPr>
              <a:t>l</a:t>
            </a:r>
            <a:r>
              <a:rPr sz="4500" spc="-195" dirty="0">
                <a:solidFill>
                  <a:srgbClr val="101010"/>
                </a:solidFill>
              </a:rPr>
              <a:t>y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75" dirty="0">
                <a:solidFill>
                  <a:srgbClr val="101010"/>
                </a:solidFill>
              </a:rPr>
              <a:t>i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60" dirty="0">
                <a:solidFill>
                  <a:srgbClr val="101010"/>
                </a:solidFill>
              </a:rPr>
              <a:t>oo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220" dirty="0">
                <a:solidFill>
                  <a:srgbClr val="101010"/>
                </a:solidFill>
              </a:rPr>
              <a:t>k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AF3A4E-D647-10CB-1A0A-ABF872361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1A1A1A"/>
                </a:solidFill>
              </a:rPr>
              <a:t>Heap</a:t>
            </a:r>
            <a:r>
              <a:rPr sz="3600" spc="-290" dirty="0">
                <a:solidFill>
                  <a:srgbClr val="1A1A1A"/>
                </a:solidFill>
              </a:rPr>
              <a:t> </a:t>
            </a:r>
            <a:r>
              <a:rPr sz="3600" spc="-10" dirty="0">
                <a:solidFill>
                  <a:srgbClr val="1A1A1A"/>
                </a:solidFill>
              </a:rPr>
              <a:t>Dumps</a:t>
            </a:r>
            <a:endParaRPr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B8B5F-FEFC-AF09-7910-735D0FE3DA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874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3E3E3E"/>
                </a:solidFill>
                <a:latin typeface="Verdana"/>
                <a:cs typeface="Verdana"/>
              </a:rPr>
              <a:t>copy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live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objects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application’s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heap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49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/>
                <a:cs typeface="Verdana"/>
              </a:rPr>
              <a:t>H</a:t>
            </a:r>
            <a:r>
              <a:rPr sz="4800" spc="-114" dirty="0">
                <a:solidFill>
                  <a:srgbClr val="9BC850"/>
                </a:solidFill>
                <a:latin typeface="Verdana"/>
                <a:cs typeface="Verdana"/>
              </a:rPr>
              <a:t>ea</a:t>
            </a:r>
            <a:r>
              <a:rPr sz="4800" spc="-5" dirty="0">
                <a:solidFill>
                  <a:srgbClr val="9BC850"/>
                </a:solidFill>
                <a:latin typeface="Verdana"/>
                <a:cs typeface="Verdana"/>
              </a:rPr>
              <a:t>p</a:t>
            </a:r>
            <a:r>
              <a:rPr sz="4800" spc="-51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135" dirty="0">
                <a:solidFill>
                  <a:srgbClr val="9BC850"/>
                </a:solidFill>
                <a:latin typeface="Verdana"/>
                <a:cs typeface="Verdana"/>
              </a:rPr>
              <a:t>Du</a:t>
            </a:r>
            <a:r>
              <a:rPr sz="4800" spc="-220" dirty="0">
                <a:solidFill>
                  <a:srgbClr val="9BC850"/>
                </a:solidFill>
                <a:latin typeface="Verdana"/>
                <a:cs typeface="Verdana"/>
              </a:rPr>
              <a:t>m</a:t>
            </a:r>
            <a:r>
              <a:rPr sz="4800" spc="175" dirty="0">
                <a:solidFill>
                  <a:srgbClr val="9BC850"/>
                </a:solidFill>
                <a:latin typeface="Verdana"/>
                <a:cs typeface="Verdana"/>
              </a:rPr>
              <a:t>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231" y="1871012"/>
            <a:ext cx="2342575" cy="2349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0315" y="1921714"/>
            <a:ext cx="2335953" cy="2339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9555" y="1833371"/>
            <a:ext cx="2415540" cy="24155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2200" y="4544821"/>
            <a:ext cx="24974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665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3D3D3D"/>
                </a:solidFill>
                <a:latin typeface="Verdana"/>
                <a:cs typeface="Verdana"/>
              </a:rPr>
              <a:t>Snapshot </a:t>
            </a:r>
            <a:r>
              <a:rPr sz="2000" spc="13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D3D3D"/>
                </a:solidFill>
                <a:latin typeface="Verdana"/>
                <a:cs typeface="Verdana"/>
              </a:rPr>
              <a:t>What</a:t>
            </a:r>
            <a:r>
              <a:rPr sz="2000" spc="-13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Verdana"/>
                <a:cs typeface="Verdana"/>
              </a:rPr>
              <a:t>is</a:t>
            </a:r>
            <a:r>
              <a:rPr sz="2000" spc="-11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D3D"/>
                </a:solidFill>
                <a:latin typeface="Verdana"/>
                <a:cs typeface="Verdana"/>
              </a:rPr>
              <a:t>in</a:t>
            </a:r>
            <a:r>
              <a:rPr sz="2000" spc="-10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D3D3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D3D3D"/>
                </a:solidFill>
                <a:latin typeface="Verdana"/>
                <a:cs typeface="Verdana"/>
              </a:rPr>
              <a:t>heap</a:t>
            </a:r>
            <a:endParaRPr sz="2000">
              <a:latin typeface="Verdana"/>
              <a:cs typeface="Verdana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solidFill>
                  <a:srgbClr val="3D3D3D"/>
                </a:solidFill>
                <a:latin typeface="Verdana"/>
                <a:cs typeface="Verdana"/>
              </a:rPr>
              <a:t>currently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0308" y="601470"/>
            <a:ext cx="515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3D3D3D"/>
                </a:solidFill>
              </a:rPr>
              <a:t>What</a:t>
            </a:r>
            <a:r>
              <a:rPr sz="3600" spc="-204" dirty="0">
                <a:solidFill>
                  <a:srgbClr val="3D3D3D"/>
                </a:solidFill>
              </a:rPr>
              <a:t> </a:t>
            </a:r>
            <a:r>
              <a:rPr sz="3600" spc="-90" dirty="0">
                <a:solidFill>
                  <a:srgbClr val="3D3D3D"/>
                </a:solidFill>
              </a:rPr>
              <a:t>is</a:t>
            </a:r>
            <a:r>
              <a:rPr sz="3600" spc="-210" dirty="0">
                <a:solidFill>
                  <a:srgbClr val="3D3D3D"/>
                </a:solidFill>
              </a:rPr>
              <a:t> </a:t>
            </a:r>
            <a:r>
              <a:rPr sz="3600" spc="-100" dirty="0">
                <a:solidFill>
                  <a:srgbClr val="3D3D3D"/>
                </a:solidFill>
              </a:rPr>
              <a:t>a</a:t>
            </a:r>
            <a:r>
              <a:rPr sz="3600" spc="-204" dirty="0">
                <a:solidFill>
                  <a:srgbClr val="3D3D3D"/>
                </a:solidFill>
              </a:rPr>
              <a:t> </a:t>
            </a:r>
            <a:r>
              <a:rPr sz="3600" spc="-5" dirty="0">
                <a:solidFill>
                  <a:srgbClr val="3D3D3D"/>
                </a:solidFill>
              </a:rPr>
              <a:t>Heap</a:t>
            </a:r>
            <a:r>
              <a:rPr sz="3600" spc="-200" dirty="0">
                <a:solidFill>
                  <a:srgbClr val="3D3D3D"/>
                </a:solidFill>
              </a:rPr>
              <a:t> </a:t>
            </a:r>
            <a:r>
              <a:rPr sz="3600" spc="-60" dirty="0">
                <a:solidFill>
                  <a:srgbClr val="3D3D3D"/>
                </a:solidFill>
              </a:rPr>
              <a:t>Dump?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707919" y="4544517"/>
            <a:ext cx="281686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208279" indent="267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3D3D3D"/>
                </a:solidFill>
                <a:latin typeface="Verdana"/>
                <a:cs typeface="Verdana"/>
              </a:rPr>
              <a:t>Slow </a:t>
            </a:r>
            <a:r>
              <a:rPr sz="2000" spc="200" dirty="0">
                <a:solidFill>
                  <a:srgbClr val="3D3D3D"/>
                </a:solidFill>
                <a:latin typeface="Verdana"/>
                <a:cs typeface="Verdana"/>
              </a:rPr>
              <a:t>&amp;Large </a:t>
            </a:r>
            <a:r>
              <a:rPr sz="2000" spc="204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150" dirty="0">
                <a:solidFill>
                  <a:srgbClr val="3D3D3D"/>
                </a:solidFill>
                <a:latin typeface="Verdana"/>
                <a:cs typeface="Verdana"/>
              </a:rPr>
              <a:t>Req</a:t>
            </a:r>
            <a:r>
              <a:rPr sz="2000" spc="155" dirty="0">
                <a:solidFill>
                  <a:srgbClr val="3D3D3D"/>
                </a:solidFill>
                <a:latin typeface="Verdana"/>
                <a:cs typeface="Verdana"/>
              </a:rPr>
              <a:t>u</a:t>
            </a:r>
            <a:r>
              <a:rPr sz="2000" spc="130" dirty="0">
                <a:solidFill>
                  <a:srgbClr val="3D3D3D"/>
                </a:solidFill>
                <a:latin typeface="Verdana"/>
                <a:cs typeface="Verdana"/>
              </a:rPr>
              <a:t>i</a:t>
            </a:r>
            <a:r>
              <a:rPr sz="2000" spc="40" dirty="0">
                <a:solidFill>
                  <a:srgbClr val="3D3D3D"/>
                </a:solidFill>
                <a:latin typeface="Verdana"/>
                <a:cs typeface="Verdana"/>
              </a:rPr>
              <a:t>r</a:t>
            </a:r>
            <a:r>
              <a:rPr sz="2000" spc="105" dirty="0">
                <a:solidFill>
                  <a:srgbClr val="3D3D3D"/>
                </a:solidFill>
                <a:latin typeface="Verdana"/>
                <a:cs typeface="Verdana"/>
              </a:rPr>
              <a:t>e</a:t>
            </a:r>
            <a:r>
              <a:rPr sz="2000" spc="80" dirty="0">
                <a:solidFill>
                  <a:srgbClr val="3D3D3D"/>
                </a:solidFill>
                <a:latin typeface="Verdana"/>
                <a:cs typeface="Verdana"/>
              </a:rPr>
              <a:t>s</a:t>
            </a:r>
            <a:r>
              <a:rPr sz="2000" spc="70" dirty="0">
                <a:solidFill>
                  <a:srgbClr val="3D3D3D"/>
                </a:solidFill>
                <a:latin typeface="Verdana"/>
                <a:cs typeface="Verdana"/>
              </a:rPr>
              <a:t>s</a:t>
            </a:r>
            <a:r>
              <a:rPr sz="2000" spc="200" dirty="0">
                <a:solidFill>
                  <a:srgbClr val="3D3D3D"/>
                </a:solidFill>
                <a:latin typeface="Verdana"/>
                <a:cs typeface="Verdana"/>
              </a:rPr>
              <a:t>p</a:t>
            </a:r>
            <a:r>
              <a:rPr sz="2000" spc="80" dirty="0">
                <a:solidFill>
                  <a:srgbClr val="3D3D3D"/>
                </a:solidFill>
                <a:latin typeface="Verdana"/>
                <a:cs typeface="Verdana"/>
              </a:rPr>
              <a:t>a</a:t>
            </a:r>
            <a:r>
              <a:rPr sz="2000" spc="175" dirty="0">
                <a:solidFill>
                  <a:srgbClr val="3D3D3D"/>
                </a:solidFill>
                <a:latin typeface="Verdana"/>
                <a:cs typeface="Verdana"/>
              </a:rPr>
              <a:t>c</a:t>
            </a:r>
            <a:r>
              <a:rPr sz="2000" spc="150" dirty="0">
                <a:solidFill>
                  <a:srgbClr val="3D3D3D"/>
                </a:solidFill>
                <a:latin typeface="Verdana"/>
                <a:cs typeface="Verdana"/>
              </a:rPr>
              <a:t>e</a:t>
            </a:r>
            <a:r>
              <a:rPr sz="2000" spc="95" dirty="0">
                <a:solidFill>
                  <a:srgbClr val="3D3D3D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3D3D3D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  <a:p>
            <a:pPr marL="781685" marR="5080" indent="-76962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3D3D3D"/>
                </a:solidFill>
                <a:latin typeface="Verdana"/>
                <a:cs typeface="Verdana"/>
              </a:rPr>
              <a:t>store</a:t>
            </a:r>
            <a:r>
              <a:rPr sz="2000" spc="-12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D3D3D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D3D"/>
                </a:solidFill>
                <a:latin typeface="Verdana"/>
                <a:cs typeface="Verdana"/>
              </a:rPr>
              <a:t>time</a:t>
            </a:r>
            <a:r>
              <a:rPr sz="2000" spc="-12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D3D3D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Verdana"/>
                <a:cs typeface="Verdana"/>
              </a:rPr>
              <a:t>take </a:t>
            </a:r>
            <a:r>
              <a:rPr sz="2000" spc="-69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175" dirty="0">
                <a:solidFill>
                  <a:srgbClr val="3D3D3D"/>
                </a:solidFill>
                <a:latin typeface="Verdana"/>
                <a:cs typeface="Verdana"/>
              </a:rPr>
              <a:t>thedump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0661" y="4544771"/>
            <a:ext cx="25901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825" algn="ctr">
              <a:lnSpc>
                <a:spcPct val="100000"/>
              </a:lnSpc>
              <a:spcBef>
                <a:spcPts val="100"/>
              </a:spcBef>
            </a:pPr>
            <a:r>
              <a:rPr sz="2000" spc="229" dirty="0">
                <a:solidFill>
                  <a:srgbClr val="3D3D3D"/>
                </a:solidFill>
                <a:latin typeface="Verdana"/>
                <a:cs typeface="Verdana"/>
              </a:rPr>
              <a:t>H</a:t>
            </a:r>
            <a:r>
              <a:rPr sz="2000" spc="215" dirty="0">
                <a:solidFill>
                  <a:srgbClr val="3D3D3D"/>
                </a:solidFill>
                <a:latin typeface="Verdana"/>
                <a:cs typeface="Verdana"/>
              </a:rPr>
              <a:t>i</a:t>
            </a:r>
            <a:r>
              <a:rPr sz="2000" spc="235" dirty="0">
                <a:solidFill>
                  <a:srgbClr val="3D3D3D"/>
                </a:solidFill>
                <a:latin typeface="Verdana"/>
                <a:cs typeface="Verdana"/>
              </a:rPr>
              <a:t>g</a:t>
            </a:r>
            <a:r>
              <a:rPr sz="2000" spc="35" dirty="0">
                <a:solidFill>
                  <a:srgbClr val="3D3D3D"/>
                </a:solidFill>
                <a:latin typeface="Verdana"/>
                <a:cs typeface="Verdana"/>
              </a:rPr>
              <a:t>h</a:t>
            </a:r>
            <a:r>
              <a:rPr sz="2000" spc="-49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3D3D3D"/>
                </a:solidFill>
                <a:latin typeface="Verdana"/>
                <a:cs typeface="Verdana"/>
              </a:rPr>
              <a:t>De</a:t>
            </a:r>
            <a:r>
              <a:rPr sz="2000" spc="225" dirty="0">
                <a:solidFill>
                  <a:srgbClr val="3D3D3D"/>
                </a:solidFill>
                <a:latin typeface="Verdana"/>
                <a:cs typeface="Verdana"/>
              </a:rPr>
              <a:t>t</a:t>
            </a:r>
            <a:r>
              <a:rPr sz="2000" spc="195" dirty="0">
                <a:solidFill>
                  <a:srgbClr val="3D3D3D"/>
                </a:solidFill>
                <a:latin typeface="Verdana"/>
                <a:cs typeface="Verdana"/>
              </a:rPr>
              <a:t>a</a:t>
            </a:r>
            <a:r>
              <a:rPr sz="2000" spc="185" dirty="0">
                <a:solidFill>
                  <a:srgbClr val="3D3D3D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3D3D3D"/>
                </a:solidFill>
                <a:latin typeface="Verdana"/>
                <a:cs typeface="Verdana"/>
              </a:rPr>
              <a:t>l  </a:t>
            </a:r>
            <a:r>
              <a:rPr sz="2000" spc="40" dirty="0">
                <a:solidFill>
                  <a:srgbClr val="3D3D3D"/>
                </a:solidFill>
                <a:latin typeface="Verdana"/>
                <a:cs typeface="Verdana"/>
              </a:rPr>
              <a:t>Object</a:t>
            </a:r>
            <a:r>
              <a:rPr sz="2000" spc="-17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D3D"/>
                </a:solidFill>
                <a:latin typeface="Verdana"/>
                <a:cs typeface="Verdana"/>
              </a:rPr>
              <a:t>relationships </a:t>
            </a:r>
            <a:r>
              <a:rPr sz="2000" spc="-69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200" dirty="0">
                <a:solidFill>
                  <a:srgbClr val="3D3D3D"/>
                </a:solidFill>
                <a:latin typeface="Verdana"/>
                <a:cs typeface="Verdana"/>
              </a:rPr>
              <a:t>andperobject</a:t>
            </a:r>
            <a:endParaRPr sz="2000">
              <a:latin typeface="Verdana"/>
              <a:cs typeface="Verdana"/>
            </a:endParaRPr>
          </a:p>
          <a:p>
            <a:pPr marL="76200" algn="ctr">
              <a:lnSpc>
                <a:spcPct val="100000"/>
              </a:lnSpc>
              <a:spcBef>
                <a:spcPts val="5"/>
              </a:spcBef>
            </a:pPr>
            <a:r>
              <a:rPr sz="2000" spc="110" dirty="0">
                <a:solidFill>
                  <a:srgbClr val="3D3D3D"/>
                </a:solidFill>
                <a:latin typeface="Verdana"/>
                <a:cs typeface="Verdana"/>
              </a:rPr>
              <a:t>memory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FDD07-74ED-9341-613F-34D4D674F6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b="12020"/>
          <a:stretch/>
        </p:blipFill>
        <p:spPr>
          <a:xfrm>
            <a:off x="-3464" y="-13855"/>
            <a:ext cx="12191999" cy="60336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67858-E651-9FE7-05E5-4539AB79E3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0"/>
            <a:ext cx="27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3E3E3E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3" cstate="print"/>
          <a:srcRect r="6875"/>
          <a:stretch/>
        </p:blipFill>
        <p:spPr>
          <a:xfrm>
            <a:off x="-76199" y="0"/>
            <a:ext cx="11353800" cy="6857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87558-76AF-FA06-FA7F-A3E4408737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739" y="519066"/>
            <a:ext cx="258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</a:rPr>
              <a:t>Eclipse</a:t>
            </a:r>
            <a:r>
              <a:rPr sz="3600" spc="-275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Mat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897255" marR="890269" algn="ctr">
              <a:lnSpc>
                <a:spcPct val="100000"/>
              </a:lnSpc>
              <a:spcBef>
                <a:spcPts val="2715"/>
              </a:spcBef>
            </a:pPr>
            <a:r>
              <a:rPr sz="3200" spc="50" dirty="0">
                <a:solidFill>
                  <a:srgbClr val="2A9FBC"/>
                </a:solidFill>
                <a:latin typeface="Verdana"/>
                <a:cs typeface="Verdana"/>
              </a:rPr>
              <a:t>Free</a:t>
            </a:r>
            <a:r>
              <a:rPr sz="3200" spc="-1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2A9FBC"/>
                </a:solidFill>
                <a:latin typeface="Verdana"/>
                <a:cs typeface="Verdana"/>
              </a:rPr>
              <a:t>Heap</a:t>
            </a:r>
            <a:r>
              <a:rPr sz="3200" spc="-20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2A9FBC"/>
                </a:solidFill>
                <a:latin typeface="Verdana"/>
                <a:cs typeface="Verdana"/>
              </a:rPr>
              <a:t>Dump </a:t>
            </a:r>
            <a:r>
              <a:rPr sz="3200" spc="-1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2A9FBC"/>
                </a:solidFill>
                <a:latin typeface="Verdana"/>
                <a:cs typeface="Verdana"/>
              </a:rPr>
              <a:t>Analyzer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  <a:hlinkClick r:id="rId3"/>
              </a:rPr>
              <a:t>http://eclipse.org/mat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35" dirty="0">
                <a:solidFill>
                  <a:srgbClr val="2A9FBC"/>
                </a:solidFill>
                <a:latin typeface="Verdana"/>
                <a:cs typeface="Verdana"/>
              </a:rPr>
              <a:t>Other</a:t>
            </a:r>
            <a:r>
              <a:rPr sz="3200" spc="-1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A9FBC"/>
                </a:solidFill>
                <a:latin typeface="Verdana"/>
                <a:cs typeface="Verdana"/>
              </a:rPr>
              <a:t>Tools</a:t>
            </a:r>
            <a:r>
              <a:rPr sz="3200" spc="-1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30" dirty="0">
                <a:solidFill>
                  <a:srgbClr val="2A9FBC"/>
                </a:solidFill>
                <a:latin typeface="Verdana"/>
                <a:cs typeface="Verdana"/>
              </a:rPr>
              <a:t>Usable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JVisualVM,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jhat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E0EE-14C1-4AD6-F48B-9497581FEF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0991" y="2718906"/>
            <a:ext cx="390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1A1A1A"/>
                </a:solidFill>
              </a:rPr>
              <a:t>Memory</a:t>
            </a:r>
            <a:r>
              <a:rPr sz="3600" spc="-280" dirty="0">
                <a:solidFill>
                  <a:srgbClr val="1A1A1A"/>
                </a:solidFill>
              </a:rPr>
              <a:t> </a:t>
            </a:r>
            <a:r>
              <a:rPr sz="3600" spc="25" dirty="0">
                <a:solidFill>
                  <a:srgbClr val="1A1A1A"/>
                </a:solidFill>
              </a:rPr>
              <a:t>Profiling</a:t>
            </a:r>
            <a:endParaRPr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0716C-811D-EF8C-E00B-3EB4A5E6D7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b="13333"/>
          <a:stretch/>
        </p:blipFill>
        <p:spPr>
          <a:xfrm>
            <a:off x="0" y="1"/>
            <a:ext cx="12191999" cy="594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E5D67-BF01-2A19-B443-0C22A47956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b="11111"/>
          <a:stretch/>
        </p:blipFill>
        <p:spPr>
          <a:xfrm>
            <a:off x="0" y="1"/>
            <a:ext cx="12191999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44F54-1A6A-01F3-C5FB-1AF585571D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546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Learned</a:t>
            </a:r>
            <a:r>
              <a:rPr spc="-150" dirty="0"/>
              <a:t> </a:t>
            </a:r>
            <a:r>
              <a:rPr spc="40" dirty="0"/>
              <a:t>about</a:t>
            </a:r>
            <a:r>
              <a:rPr spc="-145" dirty="0"/>
              <a:t> </a:t>
            </a:r>
            <a:r>
              <a:rPr dirty="0"/>
              <a:t>memory</a:t>
            </a:r>
            <a:r>
              <a:rPr spc="-150" dirty="0"/>
              <a:t> </a:t>
            </a:r>
            <a:r>
              <a:rPr spc="55" dirty="0"/>
              <a:t>tooling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50" marR="5080" indent="-289560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-"/>
              <a:tabLst>
                <a:tab pos="5086985" algn="l"/>
                <a:tab pos="5087620" algn="l"/>
              </a:tabLst>
            </a:pPr>
            <a:r>
              <a:rPr dirty="0"/>
              <a:t>Memory</a:t>
            </a:r>
            <a:r>
              <a:rPr spc="-114" dirty="0"/>
              <a:t> </a:t>
            </a:r>
            <a:r>
              <a:rPr spc="15" dirty="0"/>
              <a:t>Profiling</a:t>
            </a:r>
            <a:r>
              <a:rPr spc="-165" dirty="0"/>
              <a:t> </a:t>
            </a:r>
            <a:r>
              <a:rPr spc="10" dirty="0"/>
              <a:t>with</a:t>
            </a:r>
            <a:r>
              <a:rPr spc="-135" dirty="0"/>
              <a:t> </a:t>
            </a:r>
            <a:r>
              <a:rPr spc="15" dirty="0"/>
              <a:t>JVisual</a:t>
            </a:r>
            <a:r>
              <a:rPr spc="-160" dirty="0"/>
              <a:t> </a:t>
            </a:r>
            <a:r>
              <a:rPr spc="110" dirty="0"/>
              <a:t>VM</a:t>
            </a:r>
            <a:r>
              <a:rPr spc="-125" dirty="0"/>
              <a:t> </a:t>
            </a:r>
            <a:r>
              <a:rPr dirty="0"/>
              <a:t>and </a:t>
            </a:r>
            <a:r>
              <a:rPr spc="-830" dirty="0"/>
              <a:t> </a:t>
            </a:r>
            <a:r>
              <a:rPr spc="-15" dirty="0"/>
              <a:t>Mission</a:t>
            </a:r>
            <a:r>
              <a:rPr spc="-145" dirty="0"/>
              <a:t> </a:t>
            </a:r>
            <a:r>
              <a:rPr spc="10" dirty="0"/>
              <a:t>Control</a:t>
            </a:r>
          </a:p>
          <a:p>
            <a:pPr marL="508698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086985" algn="l"/>
                <a:tab pos="5087620" algn="l"/>
              </a:tabLst>
            </a:pPr>
            <a:r>
              <a:rPr spc="10" dirty="0"/>
              <a:t>Heap</a:t>
            </a:r>
            <a:r>
              <a:rPr spc="-140" dirty="0"/>
              <a:t> </a:t>
            </a:r>
            <a:r>
              <a:rPr spc="-10" dirty="0"/>
              <a:t>Dumps</a:t>
            </a:r>
            <a:r>
              <a:rPr spc="-125" dirty="0"/>
              <a:t> </a:t>
            </a:r>
            <a:r>
              <a:rPr spc="10" dirty="0"/>
              <a:t>with</a:t>
            </a:r>
            <a:r>
              <a:rPr spc="-150" dirty="0"/>
              <a:t> </a:t>
            </a:r>
            <a:r>
              <a:rPr spc="55" dirty="0"/>
              <a:t>MAT</a:t>
            </a:r>
          </a:p>
          <a:p>
            <a:pPr marL="508698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086985" algn="l"/>
                <a:tab pos="5087620" algn="l"/>
              </a:tabLst>
            </a:pPr>
            <a:r>
              <a:rPr spc="-55" dirty="0"/>
              <a:t>jmap</a:t>
            </a:r>
          </a:p>
          <a:p>
            <a:pPr marL="508698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086985" algn="l"/>
                <a:tab pos="5087620" algn="l"/>
              </a:tabLst>
            </a:pPr>
            <a:r>
              <a:rPr spc="-55" dirty="0"/>
              <a:t>jps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6810" y="4700630"/>
            <a:ext cx="465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Time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solve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some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problems!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9B68-BDCC-26B2-ABA7-AD9CA65B93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058" y="68443"/>
            <a:ext cx="7851918" cy="67834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DC385-BD40-4280-10E2-28557957C4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b="11111"/>
          <a:stretch/>
        </p:blipFill>
        <p:spPr>
          <a:xfrm>
            <a:off x="0" y="1"/>
            <a:ext cx="12191999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A62FA-01CC-11C3-92DA-942166BC06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560" y="2718906"/>
            <a:ext cx="545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1A1A1A"/>
                </a:solidFill>
              </a:rPr>
              <a:t>How</a:t>
            </a:r>
            <a:r>
              <a:rPr sz="3600" spc="-220" dirty="0">
                <a:solidFill>
                  <a:srgbClr val="1A1A1A"/>
                </a:solidFill>
              </a:rPr>
              <a:t> </a:t>
            </a:r>
            <a:r>
              <a:rPr sz="3600" spc="60" dirty="0">
                <a:solidFill>
                  <a:srgbClr val="1A1A1A"/>
                </a:solidFill>
              </a:rPr>
              <a:t>to</a:t>
            </a:r>
            <a:r>
              <a:rPr sz="3600" spc="-210" dirty="0">
                <a:solidFill>
                  <a:srgbClr val="1A1A1A"/>
                </a:solidFill>
              </a:rPr>
              <a:t> </a:t>
            </a:r>
            <a:r>
              <a:rPr sz="3600" spc="-45" dirty="0">
                <a:solidFill>
                  <a:srgbClr val="1A1A1A"/>
                </a:solidFill>
              </a:rPr>
              <a:t>Inspect</a:t>
            </a:r>
            <a:r>
              <a:rPr sz="3600" spc="-229" dirty="0">
                <a:solidFill>
                  <a:srgbClr val="1A1A1A"/>
                </a:solidFill>
              </a:rPr>
              <a:t> </a:t>
            </a:r>
            <a:r>
              <a:rPr sz="3600" spc="-15" dirty="0">
                <a:solidFill>
                  <a:srgbClr val="1A1A1A"/>
                </a:solidFill>
              </a:rPr>
              <a:t>the</a:t>
            </a:r>
            <a:r>
              <a:rPr sz="3600" spc="-220" dirty="0">
                <a:solidFill>
                  <a:srgbClr val="1A1A1A"/>
                </a:solidFill>
              </a:rPr>
              <a:t> </a:t>
            </a:r>
            <a:r>
              <a:rPr sz="3600" spc="225" dirty="0">
                <a:solidFill>
                  <a:srgbClr val="1A1A1A"/>
                </a:solidFill>
              </a:rPr>
              <a:t>JVM</a:t>
            </a:r>
            <a:endParaRPr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9B3D8-FFF6-4613-6576-7A11AB4C7D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224130"/>
            <a:ext cx="333819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jps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Ships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155" dirty="0">
                <a:solidFill>
                  <a:srgbClr val="2A9FBC"/>
                </a:solidFill>
                <a:latin typeface="Verdana"/>
                <a:cs typeface="Verdana"/>
              </a:rPr>
              <a:t>JVM </a:t>
            </a:r>
            <a:r>
              <a:rPr sz="2400" spc="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Can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list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running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JVMs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Commandline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Tool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224130"/>
            <a:ext cx="29578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JvisualVM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Ships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2A9FBC"/>
                </a:solidFill>
                <a:latin typeface="Verdana"/>
                <a:cs typeface="Verdana"/>
              </a:rPr>
              <a:t>JVM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Very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versatile </a:t>
            </a:r>
            <a:r>
              <a:rPr sz="2400" spc="70" dirty="0">
                <a:solidFill>
                  <a:srgbClr val="2A9FBC"/>
                </a:solidFill>
                <a:latin typeface="Verdana"/>
                <a:cs typeface="Verdana"/>
              </a:rPr>
              <a:t>tool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A9FBC"/>
                </a:solidFill>
                <a:latin typeface="Verdana"/>
                <a:cs typeface="Verdana"/>
              </a:rPr>
              <a:t>GUI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19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listing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/>
                <a:cs typeface="Verdana"/>
              </a:rPr>
              <a:t>how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much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by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different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types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objects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102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sz="4800" spc="65" dirty="0">
                <a:solidFill>
                  <a:srgbClr val="9BC850"/>
                </a:solidFill>
                <a:latin typeface="Verdana"/>
                <a:cs typeface="Verdana"/>
              </a:rPr>
              <a:t>b</a:t>
            </a:r>
            <a:r>
              <a:rPr sz="4800" spc="-200" dirty="0">
                <a:solidFill>
                  <a:srgbClr val="9BC850"/>
                </a:solidFill>
                <a:latin typeface="Verdana"/>
                <a:cs typeface="Verdana"/>
              </a:rPr>
              <a:t>je</a:t>
            </a:r>
            <a:r>
              <a:rPr sz="4800" spc="-215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r>
              <a:rPr sz="4800" spc="2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51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70" dirty="0">
                <a:solidFill>
                  <a:srgbClr val="9BC850"/>
                </a:solidFill>
                <a:latin typeface="Verdana"/>
                <a:cs typeface="Verdana"/>
              </a:rPr>
              <a:t>H</a:t>
            </a:r>
            <a:r>
              <a:rPr sz="4800" spc="-195" dirty="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sz="4800" spc="-315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4800" spc="-15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45" dirty="0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sz="4800" spc="65" dirty="0">
                <a:solidFill>
                  <a:srgbClr val="9BC850"/>
                </a:solidFill>
                <a:latin typeface="Verdana"/>
                <a:cs typeface="Verdana"/>
              </a:rPr>
              <a:t>g</a:t>
            </a:r>
            <a:r>
              <a:rPr sz="4800" spc="-360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4800" spc="-229" dirty="0">
                <a:solidFill>
                  <a:srgbClr val="9BC850"/>
                </a:solidFill>
                <a:latin typeface="Verdana"/>
                <a:cs typeface="Verdana"/>
              </a:rPr>
              <a:t>am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231" y="1871012"/>
            <a:ext cx="2342575" cy="2349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6028" y="1824227"/>
            <a:ext cx="2446019" cy="24475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7454" y="1877670"/>
            <a:ext cx="2328020" cy="23369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2200" y="4544821"/>
            <a:ext cx="24974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665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3E3E3E"/>
                </a:solidFill>
                <a:latin typeface="Verdana"/>
                <a:cs typeface="Verdana"/>
              </a:rPr>
              <a:t>Snapshot </a:t>
            </a:r>
            <a:r>
              <a:rPr sz="2000" spc="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D3D3D"/>
                </a:solidFill>
                <a:latin typeface="Verdana"/>
                <a:cs typeface="Verdana"/>
              </a:rPr>
              <a:t>What</a:t>
            </a:r>
            <a:r>
              <a:rPr sz="2000" spc="-13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D3D"/>
                </a:solidFill>
                <a:latin typeface="Verdana"/>
                <a:cs typeface="Verdana"/>
              </a:rPr>
              <a:t>is</a:t>
            </a:r>
            <a:r>
              <a:rPr sz="2000" spc="-11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D3D"/>
                </a:solidFill>
                <a:latin typeface="Verdana"/>
                <a:cs typeface="Verdana"/>
              </a:rPr>
              <a:t>in</a:t>
            </a:r>
            <a:r>
              <a:rPr sz="2000" spc="-10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D3D3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D3D3D"/>
                </a:solidFill>
                <a:latin typeface="Verdana"/>
                <a:cs typeface="Verdana"/>
              </a:rPr>
              <a:t>heap</a:t>
            </a:r>
            <a:endParaRPr sz="2000">
              <a:latin typeface="Verdana"/>
              <a:cs typeface="Verdana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solidFill>
                  <a:srgbClr val="3D3D3D"/>
                </a:solidFill>
                <a:latin typeface="Verdana"/>
                <a:cs typeface="Verdana"/>
              </a:rPr>
              <a:t>currently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7953" y="601470"/>
            <a:ext cx="4197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D3D3D"/>
                </a:solidFill>
              </a:rPr>
              <a:t>Object</a:t>
            </a:r>
            <a:r>
              <a:rPr sz="3600" spc="-260" dirty="0">
                <a:solidFill>
                  <a:srgbClr val="3D3D3D"/>
                </a:solidFill>
              </a:rPr>
              <a:t> </a:t>
            </a:r>
            <a:r>
              <a:rPr sz="3600" spc="-65" dirty="0">
                <a:solidFill>
                  <a:srgbClr val="3D3D3D"/>
                </a:solidFill>
              </a:rPr>
              <a:t>Histograms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843311" y="4544821"/>
            <a:ext cx="23945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9950">
              <a:lnSpc>
                <a:spcPct val="100000"/>
              </a:lnSpc>
              <a:spcBef>
                <a:spcPts val="100"/>
              </a:spcBef>
            </a:pPr>
            <a:r>
              <a:rPr sz="2000" spc="204" dirty="0">
                <a:solidFill>
                  <a:srgbClr val="3D3D3D"/>
                </a:solidFill>
                <a:latin typeface="Verdana"/>
                <a:cs typeface="Verdana"/>
              </a:rPr>
              <a:t>Quick </a:t>
            </a:r>
            <a:r>
              <a:rPr sz="2000" spc="21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D3D3D"/>
                </a:solidFill>
                <a:latin typeface="Verdana"/>
                <a:cs typeface="Verdana"/>
              </a:rPr>
              <a:t>Very</a:t>
            </a:r>
            <a:r>
              <a:rPr sz="2000" spc="-13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D3D"/>
                </a:solidFill>
                <a:latin typeface="Verdana"/>
                <a:cs typeface="Verdana"/>
              </a:rPr>
              <a:t>fast</a:t>
            </a:r>
            <a:r>
              <a:rPr sz="2000" spc="-150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D3D3D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3D3D3D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3D3D3D"/>
                </a:solidFill>
                <a:latin typeface="Verdana"/>
                <a:cs typeface="Verdana"/>
              </a:rPr>
              <a:t>collect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1747" y="4544821"/>
            <a:ext cx="26860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5945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3E3E3E"/>
                </a:solidFill>
                <a:latin typeface="Verdana"/>
                <a:cs typeface="Verdana"/>
              </a:rPr>
              <a:t>Low </a:t>
            </a:r>
            <a:r>
              <a:rPr sz="2000" spc="210" dirty="0">
                <a:solidFill>
                  <a:srgbClr val="3E3E3E"/>
                </a:solidFill>
                <a:latin typeface="Verdana"/>
                <a:cs typeface="Verdana"/>
              </a:rPr>
              <a:t>Detail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Doesn't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list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cause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or </a:t>
            </a:r>
            <a:r>
              <a:rPr sz="2000" spc="-6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Verdana"/>
                <a:cs typeface="Verdana"/>
              </a:rPr>
              <a:t>objectrelationships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3D072-6E39-2B41-A8CE-848BE0B4CD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b="12222"/>
          <a:stretch/>
        </p:blipFill>
        <p:spPr>
          <a:xfrm>
            <a:off x="-13855" y="1"/>
            <a:ext cx="12191999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42F2E-1AB9-C2B4-47D5-051B7F0056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173</Words>
  <Application>Microsoft Office PowerPoint</Application>
  <PresentationFormat>Widescreen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MT</vt:lpstr>
      <vt:lpstr>Calibri</vt:lpstr>
      <vt:lpstr>Times New Roman</vt:lpstr>
      <vt:lpstr>Verdana</vt:lpstr>
      <vt:lpstr>Office Theme</vt:lpstr>
      <vt:lpstr>Building Your Memory Analysis Toolkit</vt:lpstr>
      <vt:lpstr>PowerPoint Presentation</vt:lpstr>
      <vt:lpstr>PowerPoint Presentation</vt:lpstr>
      <vt:lpstr>How to Inspect the JVM</vt:lpstr>
      <vt:lpstr>PowerPoint Presentation</vt:lpstr>
      <vt:lpstr>PowerPoint Presentation</vt:lpstr>
      <vt:lpstr>PowerPoint Presentation</vt:lpstr>
      <vt:lpstr>Object Histograms</vt:lpstr>
      <vt:lpstr>PowerPoint Presentation</vt:lpstr>
      <vt:lpstr>Heap Dumps</vt:lpstr>
      <vt:lpstr>PowerPoint Presentation</vt:lpstr>
      <vt:lpstr>What is a Heap Dump?</vt:lpstr>
      <vt:lpstr>PowerPoint Presentation</vt:lpstr>
      <vt:lpstr>PowerPoint Presentation</vt:lpstr>
      <vt:lpstr>Eclipse Mat</vt:lpstr>
      <vt:lpstr>Memory Profiling</vt:lpstr>
      <vt:lpstr>PowerPoint Presentation</vt:lpstr>
      <vt:lpstr>PowerPoint Presentation</vt:lpstr>
      <vt:lpstr>Learned about memory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Admin</cp:lastModifiedBy>
  <cp:revision>4</cp:revision>
  <dcterms:created xsi:type="dcterms:W3CDTF">2023-10-17T22:57:43Z</dcterms:created>
  <dcterms:modified xsi:type="dcterms:W3CDTF">2023-10-19T21:27:18Z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2023-10-17T00:00:00Z</vt:filetime>
  </property>
</Properties>
</file>