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C9A5-875A-4F34-B9EB-FB13A1D2C8F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E8BAA-8054-4E11-B670-CBD227146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F8EC-0559-4D81-ABE6-F4248BC65398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EACA-D655-4E91-A2C2-F2EA4D9010E8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95CA7-F060-44C0-9D2D-F4C4BF10A984}" type="datetime1">
              <a:rPr lang="en-US" smtClean="0"/>
              <a:t>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1E5A-93EA-47F2-BB0E-05A169C42F72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5048-3FC5-4107-9864-1DADBBDD3C91}" type="datetime1">
              <a:rPr lang="en-US" smtClean="0"/>
              <a:t>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0811" y="752347"/>
            <a:ext cx="38036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0811" y="1118107"/>
            <a:ext cx="5498465" cy="474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C1B7-618A-4031-8CAF-67ADD7BC7C49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3833" y="1595120"/>
            <a:ext cx="10474960" cy="11258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815"/>
              </a:spcBef>
            </a:pPr>
            <a:r>
              <a:rPr sz="3900" spc="-140" dirty="0">
                <a:solidFill>
                  <a:srgbClr val="171717"/>
                </a:solidFill>
              </a:rPr>
              <a:t>Secure</a:t>
            </a:r>
            <a:r>
              <a:rPr sz="3900" spc="-420" dirty="0">
                <a:solidFill>
                  <a:srgbClr val="171717"/>
                </a:solidFill>
              </a:rPr>
              <a:t> </a:t>
            </a:r>
            <a:r>
              <a:rPr sz="3900" spc="-20" dirty="0">
                <a:solidFill>
                  <a:srgbClr val="171717"/>
                </a:solidFill>
              </a:rPr>
              <a:t>Coding</a:t>
            </a:r>
            <a:r>
              <a:rPr sz="3900" spc="-425" dirty="0">
                <a:solidFill>
                  <a:srgbClr val="171717"/>
                </a:solidFill>
              </a:rPr>
              <a:t> </a:t>
            </a:r>
            <a:r>
              <a:rPr sz="3900" spc="-80" dirty="0">
                <a:solidFill>
                  <a:srgbClr val="171717"/>
                </a:solidFill>
              </a:rPr>
              <a:t>Practices</a:t>
            </a:r>
            <a:r>
              <a:rPr sz="3900" spc="-425" dirty="0">
                <a:solidFill>
                  <a:srgbClr val="171717"/>
                </a:solidFill>
              </a:rPr>
              <a:t> </a:t>
            </a:r>
            <a:r>
              <a:rPr sz="3900" spc="-114" dirty="0">
                <a:solidFill>
                  <a:srgbClr val="171717"/>
                </a:solidFill>
              </a:rPr>
              <a:t>in</a:t>
            </a:r>
            <a:r>
              <a:rPr sz="3900" spc="-425" dirty="0">
                <a:solidFill>
                  <a:srgbClr val="171717"/>
                </a:solidFill>
              </a:rPr>
              <a:t> </a:t>
            </a:r>
            <a:r>
              <a:rPr sz="3900" spc="-80" dirty="0">
                <a:solidFill>
                  <a:srgbClr val="171717"/>
                </a:solidFill>
              </a:rPr>
              <a:t>Java</a:t>
            </a:r>
            <a:r>
              <a:rPr sz="3900" spc="-420" dirty="0">
                <a:solidFill>
                  <a:srgbClr val="171717"/>
                </a:solidFill>
              </a:rPr>
              <a:t> </a:t>
            </a:r>
            <a:r>
              <a:rPr sz="3900" spc="-50" dirty="0">
                <a:solidFill>
                  <a:srgbClr val="171717"/>
                </a:solidFill>
              </a:rPr>
              <a:t>Applications </a:t>
            </a:r>
            <a:r>
              <a:rPr sz="3900" spc="-1355" dirty="0">
                <a:solidFill>
                  <a:srgbClr val="171717"/>
                </a:solidFill>
              </a:rPr>
              <a:t> </a:t>
            </a:r>
            <a:r>
              <a:rPr sz="3900" spc="-105" dirty="0">
                <a:solidFill>
                  <a:srgbClr val="171717"/>
                </a:solidFill>
              </a:rPr>
              <a:t>(Java</a:t>
            </a:r>
            <a:r>
              <a:rPr sz="3900" spc="-420" dirty="0">
                <a:solidFill>
                  <a:srgbClr val="171717"/>
                </a:solidFill>
              </a:rPr>
              <a:t> </a:t>
            </a:r>
            <a:r>
              <a:rPr sz="3900" spc="-70" dirty="0">
                <a:solidFill>
                  <a:srgbClr val="171717"/>
                </a:solidFill>
              </a:rPr>
              <a:t>SE</a:t>
            </a:r>
            <a:r>
              <a:rPr sz="3900" spc="-415" dirty="0">
                <a:solidFill>
                  <a:srgbClr val="171717"/>
                </a:solidFill>
              </a:rPr>
              <a:t> </a:t>
            </a:r>
            <a:r>
              <a:rPr sz="3900" spc="-1140" dirty="0">
                <a:solidFill>
                  <a:srgbClr val="171717"/>
                </a:solidFill>
              </a:rPr>
              <a:t>11</a:t>
            </a:r>
            <a:r>
              <a:rPr sz="3900" spc="-1100" dirty="0">
                <a:solidFill>
                  <a:srgbClr val="171717"/>
                </a:solidFill>
              </a:rPr>
              <a:t> </a:t>
            </a:r>
            <a:r>
              <a:rPr sz="3900" spc="-110" dirty="0">
                <a:solidFill>
                  <a:srgbClr val="171717"/>
                </a:solidFill>
              </a:rPr>
              <a:t>Developer</a:t>
            </a:r>
            <a:r>
              <a:rPr sz="3900" spc="-420" dirty="0">
                <a:solidFill>
                  <a:srgbClr val="171717"/>
                </a:solidFill>
              </a:rPr>
              <a:t> </a:t>
            </a:r>
            <a:r>
              <a:rPr sz="3900" spc="-95" dirty="0">
                <a:solidFill>
                  <a:srgbClr val="171717"/>
                </a:solidFill>
              </a:rPr>
              <a:t>Certification</a:t>
            </a:r>
            <a:r>
              <a:rPr sz="3900" spc="-415" dirty="0">
                <a:solidFill>
                  <a:srgbClr val="171717"/>
                </a:solidFill>
              </a:rPr>
              <a:t> </a:t>
            </a:r>
            <a:r>
              <a:rPr sz="3900" spc="-360" dirty="0">
                <a:solidFill>
                  <a:srgbClr val="171717"/>
                </a:solidFill>
              </a:rPr>
              <a:t>1Z0-819)</a:t>
            </a:r>
            <a:endParaRPr sz="3900"/>
          </a:p>
        </p:txBody>
      </p:sp>
      <p:sp>
        <p:nvSpPr>
          <p:cNvPr id="8" name="object 8"/>
          <p:cNvSpPr txBox="1"/>
          <p:nvPr/>
        </p:nvSpPr>
        <p:spPr>
          <a:xfrm>
            <a:off x="872252" y="3222751"/>
            <a:ext cx="57416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60" dirty="0">
                <a:solidFill>
                  <a:srgbClr val="171717"/>
                </a:solidFill>
                <a:latin typeface="Verdana"/>
                <a:cs typeface="Verdana"/>
              </a:rPr>
              <a:t>DESIGNING</a:t>
            </a:r>
            <a:r>
              <a:rPr sz="3300" spc="-20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300" spc="65" dirty="0">
                <a:solidFill>
                  <a:srgbClr val="171717"/>
                </a:solidFill>
                <a:latin typeface="Verdana"/>
                <a:cs typeface="Verdana"/>
              </a:rPr>
              <a:t>SECURE</a:t>
            </a:r>
            <a:r>
              <a:rPr sz="3300" spc="-20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300" spc="100" dirty="0">
                <a:solidFill>
                  <a:srgbClr val="171717"/>
                </a:solidFill>
                <a:latin typeface="Verdana"/>
                <a:cs typeface="Verdana"/>
              </a:rPr>
              <a:t>CODE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79611-BA34-62DE-61DF-E74D73A3F3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6575" y="2026411"/>
            <a:ext cx="4129404" cy="277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0"/>
              </a:spcBef>
              <a:buChar char="*"/>
              <a:tabLst>
                <a:tab pos="215900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Keep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Simple</a:t>
            </a:r>
            <a:endParaRPr sz="2400">
              <a:latin typeface="Arial MT"/>
              <a:cs typeface="Arial MT"/>
            </a:endParaRPr>
          </a:p>
          <a:p>
            <a:pPr marL="198755" indent="-186690">
              <a:lnSpc>
                <a:spcPct val="100000"/>
              </a:lnSpc>
              <a:spcBef>
                <a:spcPts val="1800"/>
              </a:spcBef>
              <a:buChar char="*"/>
              <a:tabLst>
                <a:tab pos="199390" algn="l"/>
              </a:tabLst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Avoid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Duplication</a:t>
            </a:r>
            <a:endParaRPr sz="2400">
              <a:latin typeface="Arial MT"/>
              <a:cs typeface="Arial MT"/>
            </a:endParaRPr>
          </a:p>
          <a:p>
            <a:pPr marL="215265" indent="-203200">
              <a:lnSpc>
                <a:spcPct val="100000"/>
              </a:lnSpc>
              <a:spcBef>
                <a:spcPts val="1820"/>
              </a:spcBef>
              <a:buChar char="*"/>
              <a:tabLst>
                <a:tab pos="21590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Minimize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Permission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Checks</a:t>
            </a:r>
            <a:endParaRPr sz="2400">
              <a:latin typeface="Arial MT"/>
              <a:cs typeface="Arial MT"/>
            </a:endParaRPr>
          </a:p>
          <a:p>
            <a:pPr marL="215265" indent="-203200">
              <a:lnSpc>
                <a:spcPct val="100000"/>
              </a:lnSpc>
              <a:spcBef>
                <a:spcPts val="1825"/>
              </a:spcBef>
              <a:buChar char="*"/>
              <a:tabLst>
                <a:tab pos="21590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Security</a:t>
            </a:r>
            <a:endParaRPr sz="2400">
              <a:latin typeface="Arial MT"/>
              <a:cs typeface="Arial MT"/>
            </a:endParaRPr>
          </a:p>
          <a:p>
            <a:pPr marL="215265" indent="-203200">
              <a:lnSpc>
                <a:spcPct val="100000"/>
              </a:lnSpc>
              <a:spcBef>
                <a:spcPts val="1825"/>
              </a:spcBef>
              <a:buChar char="*"/>
              <a:tabLst>
                <a:tab pos="215900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Secure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Third-party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907" y="1598612"/>
            <a:ext cx="2895221" cy="36464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C666-2BD9-BE3B-2C57-F035893386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794" y="694435"/>
            <a:ext cx="6243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public class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Person </a:t>
            </a:r>
            <a:r>
              <a:rPr b="1" spc="-5" dirty="0">
                <a:latin typeface="Arial"/>
                <a:cs typeface="Arial"/>
              </a:rPr>
              <a:t>implements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Cloneable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794" y="1291844"/>
            <a:ext cx="8700135" cy="494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//</a:t>
            </a:r>
            <a:r>
              <a:rPr sz="2400" spc="-5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BC850"/>
                </a:solidFill>
                <a:latin typeface="Arial MT"/>
                <a:cs typeface="Arial MT"/>
              </a:rPr>
              <a:t>…</a:t>
            </a:r>
            <a:endParaRPr sz="240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1825"/>
              </a:spcBef>
            </a:pPr>
            <a:r>
              <a:rPr sz="2400" b="1" spc="-5" dirty="0">
                <a:solidFill>
                  <a:srgbClr val="F05A28"/>
                </a:solidFill>
                <a:latin typeface="Arial"/>
                <a:cs typeface="Arial"/>
              </a:rPr>
              <a:t>public</a:t>
            </a:r>
            <a:r>
              <a:rPr sz="2400" b="1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clone()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05A28"/>
                </a:solidFill>
                <a:latin typeface="Arial"/>
                <a:cs typeface="Arial"/>
              </a:rPr>
              <a:t>throws</a:t>
            </a:r>
            <a:r>
              <a:rPr sz="2400" b="1" spc="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CloneNotSupportedException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685800">
              <a:lnSpc>
                <a:spcPct val="100000"/>
              </a:lnSpc>
            </a:pPr>
            <a:r>
              <a:rPr sz="2400" b="1" spc="-5" dirty="0">
                <a:solidFill>
                  <a:srgbClr val="F05A28"/>
                </a:solidFill>
                <a:latin typeface="Arial"/>
                <a:cs typeface="Arial"/>
              </a:rPr>
              <a:t>return</a:t>
            </a:r>
            <a:r>
              <a:rPr sz="2400" b="1" spc="-1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(Person)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05A28"/>
                </a:solidFill>
                <a:latin typeface="Arial"/>
                <a:cs typeface="Arial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.clone();</a:t>
            </a:r>
            <a:endParaRPr sz="240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3600" spc="-5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36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Arial MT"/>
                <a:cs typeface="Arial MT"/>
              </a:rPr>
              <a:t>Cloneable</a:t>
            </a:r>
            <a:endParaRPr sz="3600">
              <a:latin typeface="Arial MT"/>
              <a:cs typeface="Arial MT"/>
            </a:endParaRPr>
          </a:p>
          <a:p>
            <a:pPr marL="229235">
              <a:lnSpc>
                <a:spcPct val="100000"/>
              </a:lnSpc>
              <a:spcBef>
                <a:spcPts val="650"/>
              </a:spcBef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Java’s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copy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constructor</a:t>
            </a:r>
            <a:endParaRPr sz="2400">
              <a:latin typeface="Verdana"/>
              <a:cs typeface="Verdana"/>
            </a:endParaRPr>
          </a:p>
          <a:p>
            <a:pPr marL="229235">
              <a:lnSpc>
                <a:spcPct val="100000"/>
              </a:lnSpc>
              <a:spcBef>
                <a:spcPts val="1820"/>
              </a:spcBef>
            </a:pP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Implement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Cloneable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override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Object#clone</a:t>
            </a:r>
            <a:endParaRPr sz="2400">
              <a:latin typeface="Arial MT"/>
              <a:cs typeface="Arial MT"/>
            </a:endParaRPr>
          </a:p>
          <a:p>
            <a:pPr marL="229235">
              <a:lnSpc>
                <a:spcPct val="100000"/>
              </a:lnSpc>
              <a:spcBef>
                <a:spcPts val="1800"/>
              </a:spcBef>
            </a:pP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Now,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person.clone()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create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shallow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copy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37993-5DC2-1F52-24F5-9C2A4F7D4F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2020315"/>
            <a:ext cx="3922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public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interface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Cloneable</a:t>
            </a:r>
            <a:r>
              <a:rPr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635" y="2617723"/>
            <a:ext cx="8900795" cy="302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//</a:t>
            </a:r>
            <a:r>
              <a:rPr sz="2400" spc="-2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nothing</a:t>
            </a:r>
            <a:r>
              <a:rPr sz="2400" spc="-2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BC850"/>
                </a:solidFill>
                <a:latin typeface="Arial MT"/>
                <a:cs typeface="Arial MT"/>
              </a:rPr>
              <a:t>do?</a:t>
            </a:r>
            <a:endParaRPr sz="24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35" dirty="0">
                <a:solidFill>
                  <a:srgbClr val="404040"/>
                </a:solidFill>
                <a:latin typeface="Verdana"/>
                <a:cs typeface="Verdana"/>
              </a:rPr>
              <a:t>Avoid</a:t>
            </a:r>
            <a:r>
              <a:rPr sz="36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Arial MT"/>
                <a:cs typeface="Arial MT"/>
              </a:rPr>
              <a:t>Cloneable</a:t>
            </a:r>
            <a:endParaRPr sz="3600">
              <a:latin typeface="Arial MT"/>
              <a:cs typeface="Arial MT"/>
            </a:endParaRPr>
          </a:p>
          <a:p>
            <a:pPr marL="31750">
              <a:lnSpc>
                <a:spcPct val="100000"/>
              </a:lnSpc>
              <a:spcBef>
                <a:spcPts val="645"/>
              </a:spcBef>
            </a:pP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implements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misleads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there’s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nothing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endParaRPr sz="2400">
              <a:latin typeface="Verdana"/>
              <a:cs typeface="Verdana"/>
            </a:endParaRPr>
          </a:p>
          <a:p>
            <a:pPr marL="31750">
              <a:lnSpc>
                <a:spcPct val="100000"/>
              </a:lnSpc>
              <a:spcBef>
                <a:spcPts val="1825"/>
              </a:spcBef>
            </a:pP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Breaks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encapsulation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bypassing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constructor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682AF-BE6E-0E64-1743-52BF3BB7E8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2020315"/>
            <a:ext cx="4126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public interface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Serializable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635" y="2617723"/>
            <a:ext cx="8900795" cy="302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//</a:t>
            </a:r>
            <a:r>
              <a:rPr sz="2400" spc="-2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nothing</a:t>
            </a:r>
            <a:r>
              <a:rPr sz="2400" spc="-2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BC850"/>
                </a:solidFill>
                <a:latin typeface="Arial MT"/>
                <a:cs typeface="Arial MT"/>
              </a:rPr>
              <a:t>do?</a:t>
            </a:r>
            <a:endParaRPr sz="24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35" dirty="0">
                <a:solidFill>
                  <a:srgbClr val="404040"/>
                </a:solidFill>
                <a:latin typeface="Verdana"/>
                <a:cs typeface="Verdana"/>
              </a:rPr>
              <a:t>Avoid</a:t>
            </a:r>
            <a:r>
              <a:rPr sz="36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Arial MT"/>
                <a:cs typeface="Arial MT"/>
              </a:rPr>
              <a:t>Serializable</a:t>
            </a:r>
            <a:endParaRPr sz="3600">
              <a:latin typeface="Arial MT"/>
              <a:cs typeface="Arial MT"/>
            </a:endParaRPr>
          </a:p>
          <a:p>
            <a:pPr marL="31750">
              <a:lnSpc>
                <a:spcPct val="100000"/>
              </a:lnSpc>
              <a:spcBef>
                <a:spcPts val="645"/>
              </a:spcBef>
            </a:pP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Breaks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encapsulation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bypassing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constructor</a:t>
            </a:r>
            <a:endParaRPr sz="2400">
              <a:latin typeface="Verdana"/>
              <a:cs typeface="Verdana"/>
            </a:endParaRPr>
          </a:p>
          <a:p>
            <a:pPr marL="31750">
              <a:lnSpc>
                <a:spcPct val="100000"/>
              </a:lnSpc>
              <a:spcBef>
                <a:spcPts val="1825"/>
              </a:spcBef>
            </a:pP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implements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misleads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there’s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nothing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63DCA-05BA-BF4A-F57C-F8E92A5929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557" y="4466844"/>
            <a:ext cx="210121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Call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Constructor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overriding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000" i="1" spc="-30" dirty="0">
                <a:solidFill>
                  <a:srgbClr val="404040"/>
                </a:solidFill>
                <a:latin typeface="Verdana"/>
                <a:cs typeface="Verdana"/>
              </a:rPr>
              <a:t>readResolve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7195" y="517651"/>
            <a:ext cx="4427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Secure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Serialization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122696" y="4466844"/>
            <a:ext cx="196342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Opt-out</a:t>
            </a:r>
            <a:endParaRPr sz="200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By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overriding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i="1" spc="-6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i="1" spc="-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i="1" spc="6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i="1" spc="11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i="1" spc="6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000" i="1" spc="-195" dirty="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sz="2000" i="1" spc="-3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i="1" spc="7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i="1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i="1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d  </a:t>
            </a:r>
            <a:r>
              <a:rPr sz="2000" i="1" spc="-10" dirty="0">
                <a:solidFill>
                  <a:srgbClr val="404040"/>
                </a:solidFill>
                <a:latin typeface="Verdana"/>
                <a:cs typeface="Verdana"/>
              </a:rPr>
              <a:t>writeObject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9672" y="4466844"/>
            <a:ext cx="245999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Configure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Allowlist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endParaRPr sz="20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</a:pPr>
            <a:r>
              <a:rPr sz="2000" i="1" spc="-25" dirty="0">
                <a:solidFill>
                  <a:srgbClr val="404040"/>
                </a:solidFill>
                <a:latin typeface="Verdana"/>
                <a:cs typeface="Verdana"/>
              </a:rPr>
              <a:t>ObjectInputFilter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087" y="1881526"/>
            <a:ext cx="2551111" cy="23377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2037" y="1825625"/>
            <a:ext cx="2447925" cy="2447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506" y="1841500"/>
            <a:ext cx="2416175" cy="24161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17857-0DA9-82C4-218D-0B82E8556F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</a:t>
            </a:r>
            <a:r>
              <a:rPr spc="-125" dirty="0"/>
              <a:t> </a:t>
            </a:r>
            <a:r>
              <a:rPr spc="110" dirty="0"/>
              <a:t>g</a:t>
            </a:r>
            <a:r>
              <a:rPr spc="-10" dirty="0"/>
              <a:t>e</a:t>
            </a:r>
            <a:r>
              <a:rPr spc="-15" dirty="0"/>
              <a:t>n</a:t>
            </a:r>
            <a:r>
              <a:rPr spc="-10" dirty="0"/>
              <a:t>e</a:t>
            </a:r>
            <a:r>
              <a:rPr spc="-75" dirty="0"/>
              <a:t>r</a:t>
            </a:r>
            <a:r>
              <a:rPr spc="-35" dirty="0"/>
              <a:t>a</a:t>
            </a:r>
            <a:r>
              <a:rPr spc="-100" dirty="0"/>
              <a:t>l,</a:t>
            </a:r>
            <a:r>
              <a:rPr spc="-120" dirty="0"/>
              <a:t> </a:t>
            </a:r>
            <a:r>
              <a:rPr spc="-85" dirty="0"/>
              <a:t>r</a:t>
            </a:r>
            <a:r>
              <a:rPr spc="-15" dirty="0"/>
              <a:t>e</a:t>
            </a:r>
            <a:r>
              <a:rPr spc="-35" dirty="0"/>
              <a:t>m</a:t>
            </a:r>
            <a:r>
              <a:rPr spc="-15" dirty="0"/>
              <a:t>e</a:t>
            </a:r>
            <a:r>
              <a:rPr spc="-35" dirty="0"/>
              <a:t>m</a:t>
            </a:r>
            <a:r>
              <a:rPr spc="110" dirty="0"/>
              <a:t>b</a:t>
            </a:r>
            <a:r>
              <a:rPr spc="-10" dirty="0"/>
              <a:t>er</a:t>
            </a:r>
            <a:r>
              <a:rPr spc="-125" dirty="0"/>
              <a:t> </a:t>
            </a:r>
            <a:r>
              <a:rPr dirty="0"/>
              <a:t>t</a:t>
            </a:r>
            <a:r>
              <a:rPr spc="114" dirty="0"/>
              <a:t>o</a:t>
            </a:r>
            <a:r>
              <a:rPr spc="-425" dirty="0"/>
              <a:t>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3657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15" dirty="0"/>
              <a:t>Keep</a:t>
            </a:r>
            <a:r>
              <a:rPr spc="-150" dirty="0"/>
              <a:t> </a:t>
            </a:r>
            <a:r>
              <a:rPr spc="60" dirty="0"/>
              <a:t>Code</a:t>
            </a:r>
            <a:r>
              <a:rPr spc="-140" dirty="0"/>
              <a:t> </a:t>
            </a:r>
            <a:r>
              <a:rPr spc="-30" dirty="0"/>
              <a:t>Simple</a:t>
            </a: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30" dirty="0"/>
              <a:t>Avoid</a:t>
            </a:r>
            <a:r>
              <a:rPr spc="-155" dirty="0"/>
              <a:t> </a:t>
            </a:r>
            <a:r>
              <a:rPr spc="5" dirty="0"/>
              <a:t>Duplication</a:t>
            </a: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-15" dirty="0"/>
              <a:t>Minimize</a:t>
            </a:r>
            <a:r>
              <a:rPr spc="-140" dirty="0"/>
              <a:t> </a:t>
            </a:r>
            <a:r>
              <a:rPr spc="-15" dirty="0"/>
              <a:t>Permission</a:t>
            </a:r>
            <a:r>
              <a:rPr spc="-145" dirty="0"/>
              <a:t> </a:t>
            </a:r>
            <a:r>
              <a:rPr spc="5" dirty="0"/>
              <a:t>Checks</a:t>
            </a: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-15" dirty="0"/>
              <a:t>Detail</a:t>
            </a:r>
            <a:r>
              <a:rPr spc="-160" dirty="0"/>
              <a:t> </a:t>
            </a:r>
            <a:r>
              <a:rPr spc="-15" dirty="0"/>
              <a:t>Security</a:t>
            </a: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-25" dirty="0"/>
              <a:t>Secure</a:t>
            </a:r>
            <a:r>
              <a:rPr spc="-130" dirty="0"/>
              <a:t> </a:t>
            </a:r>
            <a:r>
              <a:rPr spc="-20" dirty="0"/>
              <a:t>Third-party</a:t>
            </a:r>
            <a:r>
              <a:rPr spc="-140" dirty="0"/>
              <a:t> </a:t>
            </a:r>
            <a:r>
              <a:rPr spc="55" dirty="0"/>
              <a:t>Code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55" dirty="0"/>
              <a:t>When</a:t>
            </a:r>
            <a:r>
              <a:rPr spc="-140" dirty="0"/>
              <a:t> </a:t>
            </a:r>
            <a:r>
              <a:rPr spc="30" dirty="0"/>
              <a:t>designing</a:t>
            </a:r>
            <a:r>
              <a:rPr spc="-130" dirty="0"/>
              <a:t> </a:t>
            </a:r>
            <a:r>
              <a:rPr spc="30" dirty="0"/>
              <a:t>objects</a:t>
            </a:r>
            <a:r>
              <a:rPr spc="-140" dirty="0"/>
              <a:t> </a:t>
            </a:r>
            <a:r>
              <a:rPr spc="-55" dirty="0"/>
              <a:t>remember:</a:t>
            </a: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dirty="0"/>
              <a:t>Encapsulation</a:t>
            </a: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-45" dirty="0"/>
              <a:t>Immutability</a:t>
            </a: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pc="-145" dirty="0"/>
              <a:t>I</a:t>
            </a:r>
            <a:r>
              <a:rPr spc="-220" dirty="0"/>
              <a:t>n</a:t>
            </a:r>
            <a:r>
              <a:rPr spc="85" dirty="0"/>
              <a:t>p</a:t>
            </a:r>
            <a:r>
              <a:rPr spc="-50" dirty="0"/>
              <a:t>u</a:t>
            </a:r>
            <a:r>
              <a:rPr spc="20" dirty="0"/>
              <a:t>t</a:t>
            </a:r>
            <a:r>
              <a:rPr spc="-114" dirty="0"/>
              <a:t> </a:t>
            </a:r>
            <a:r>
              <a:rPr spc="-15" dirty="0"/>
              <a:t>V</a:t>
            </a:r>
            <a:r>
              <a:rPr spc="-60" dirty="0"/>
              <a:t>a</a:t>
            </a:r>
            <a:r>
              <a:rPr spc="-40" dirty="0"/>
              <a:t>li</a:t>
            </a:r>
            <a:r>
              <a:rPr spc="85" dirty="0"/>
              <a:t>d</a:t>
            </a:r>
            <a:r>
              <a:rPr spc="-75" dirty="0"/>
              <a:t>a</a:t>
            </a:r>
            <a:r>
              <a:rPr spc="25" dirty="0"/>
              <a:t>t</a:t>
            </a:r>
            <a:r>
              <a:rPr spc="-40" dirty="0"/>
              <a:t>i</a:t>
            </a:r>
            <a:r>
              <a:rPr spc="85" dirty="0"/>
              <a:t>o</a:t>
            </a:r>
            <a:r>
              <a:rPr spc="-45" dirty="0"/>
              <a:t>n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55" dirty="0"/>
              <a:t>Avoid</a:t>
            </a:r>
            <a:r>
              <a:rPr spc="-130" dirty="0"/>
              <a:t> </a:t>
            </a:r>
            <a:r>
              <a:rPr dirty="0">
                <a:latin typeface="Arial MT"/>
                <a:cs typeface="Arial MT"/>
              </a:rPr>
              <a:t>Cloneable</a:t>
            </a:r>
            <a:r>
              <a:rPr spc="55" dirty="0">
                <a:latin typeface="Arial MT"/>
                <a:cs typeface="Arial MT"/>
              </a:rPr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5" dirty="0">
                <a:latin typeface="Arial MT"/>
                <a:cs typeface="Arial MT"/>
              </a:rPr>
              <a:t>Serializable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4304" y="1374140"/>
            <a:ext cx="1767839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01600">
              <a:lnSpc>
                <a:spcPts val="4300"/>
              </a:lnSpc>
              <a:spcBef>
                <a:spcPts val="215"/>
              </a:spcBef>
            </a:pP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Secure </a:t>
            </a:r>
            <a:r>
              <a:rPr sz="3600" spc="-12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600" spc="-14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3600" spc="-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A322-745F-8F5D-F294-1C2DDC6FA7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23233" y="785021"/>
            <a:ext cx="8051165" cy="5682615"/>
            <a:chOff x="1723233" y="785021"/>
            <a:chExt cx="8051165" cy="56826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3233" y="785021"/>
              <a:ext cx="6857998" cy="49831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2631" y="4019548"/>
              <a:ext cx="1421723" cy="2447925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46E5E-C0DA-3223-71E0-88CA68C28C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4911" y="633741"/>
            <a:ext cx="1118102" cy="11181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4910" y="2077012"/>
            <a:ext cx="1118102" cy="11181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4909" y="3520282"/>
            <a:ext cx="1118104" cy="1118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64909" y="4963554"/>
            <a:ext cx="1118104" cy="1118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4635" y="2767752"/>
            <a:ext cx="4087436" cy="10075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6433" y="5603702"/>
            <a:ext cx="311024" cy="52321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525100"/>
            <a:ext cx="534670" cy="5902960"/>
          </a:xfrm>
          <a:custGeom>
            <a:avLst/>
            <a:gdLst/>
            <a:ahLst/>
            <a:cxnLst/>
            <a:rect l="l" t="t" r="r" b="b"/>
            <a:pathLst>
              <a:path w="534670" h="5902960">
                <a:moveTo>
                  <a:pt x="0" y="0"/>
                </a:moveTo>
                <a:lnTo>
                  <a:pt x="534154" y="0"/>
                </a:lnTo>
                <a:lnTo>
                  <a:pt x="534154" y="5902859"/>
                </a:lnTo>
                <a:lnTo>
                  <a:pt x="0" y="5902859"/>
                </a:lnTo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277" y="2874391"/>
            <a:ext cx="351790" cy="823594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ou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269" y="5072381"/>
            <a:ext cx="1118235" cy="1118235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387350" marR="149225" indent="-229870">
              <a:lnSpc>
                <a:spcPct val="101400"/>
              </a:lnSpc>
              <a:spcBef>
                <a:spcPts val="515"/>
              </a:spcBef>
            </a:pP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4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400" spc="-2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400" spc="1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404040"/>
                </a:solidFill>
                <a:latin typeface="Verdana"/>
                <a:cs typeface="Verdana"/>
              </a:rPr>
              <a:t>er  </a:t>
            </a:r>
            <a:r>
              <a:rPr sz="1400" spc="15" dirty="0">
                <a:solidFill>
                  <a:srgbClr val="404040"/>
                </a:solidFill>
                <a:latin typeface="Verdana"/>
                <a:cs typeface="Verdana"/>
              </a:rPr>
              <a:t>Box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97650" y="2767752"/>
            <a:ext cx="2737027" cy="100754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0547" y="1104553"/>
            <a:ext cx="1007545" cy="13866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13657" y="3020294"/>
            <a:ext cx="237370" cy="40870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0547" y="2651225"/>
            <a:ext cx="1123908" cy="97247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731563" y="3830476"/>
            <a:ext cx="1376045" cy="614045"/>
            <a:chOff x="731563" y="3830476"/>
            <a:chExt cx="1376045" cy="614045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563" y="3830476"/>
              <a:ext cx="577422" cy="57742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4156" y="3848392"/>
              <a:ext cx="577422" cy="5774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0033" y="3866932"/>
              <a:ext cx="577422" cy="577422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1569A90-62F0-3BF6-345C-0809CEB7F0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1780" y="2343403"/>
            <a:ext cx="6882130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5080" indent="5080" algn="ctr">
              <a:lnSpc>
                <a:spcPct val="85200"/>
              </a:lnSpc>
              <a:spcBef>
                <a:spcPts val="950"/>
              </a:spcBef>
            </a:pPr>
            <a:r>
              <a:rPr sz="4800" spc="-185" dirty="0">
                <a:solidFill>
                  <a:srgbClr val="FFFFFF"/>
                </a:solidFill>
              </a:rPr>
              <a:t>T</a:t>
            </a:r>
            <a:r>
              <a:rPr sz="4800" spc="-90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245" dirty="0">
                <a:solidFill>
                  <a:srgbClr val="FFFFFF"/>
                </a:solidFill>
              </a:rPr>
              <a:t>a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235" dirty="0">
                <a:solidFill>
                  <a:srgbClr val="FFFFFF"/>
                </a:solidFill>
              </a:rPr>
              <a:t>li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130" dirty="0">
                <a:solidFill>
                  <a:srgbClr val="FFFFFF"/>
                </a:solidFill>
              </a:rPr>
              <a:t>r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u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45" dirty="0">
                <a:solidFill>
                  <a:srgbClr val="FFFFFF"/>
                </a:solidFill>
              </a:rPr>
              <a:t>a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60" dirty="0">
                <a:solidFill>
                  <a:srgbClr val="FFFFFF"/>
                </a:solidFill>
              </a:rPr>
              <a:t>f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125" dirty="0">
                <a:solidFill>
                  <a:srgbClr val="FFFFFF"/>
                </a:solidFill>
              </a:rPr>
              <a:t>d  </a:t>
            </a:r>
            <a:r>
              <a:rPr sz="4800" spc="-190" dirty="0">
                <a:solidFill>
                  <a:srgbClr val="FFFFFF"/>
                </a:solidFill>
              </a:rPr>
              <a:t>s</a:t>
            </a:r>
            <a:r>
              <a:rPr sz="4800" spc="-210" dirty="0">
                <a:solidFill>
                  <a:srgbClr val="FFFFFF"/>
                </a:solidFill>
              </a:rPr>
              <a:t>e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20" dirty="0">
                <a:solidFill>
                  <a:srgbClr val="FFFFFF"/>
                </a:solidFill>
              </a:rPr>
              <a:t>u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-220" dirty="0">
                <a:solidFill>
                  <a:srgbClr val="FFFFFF"/>
                </a:solidFill>
              </a:rPr>
              <a:t>u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560" dirty="0">
                <a:solidFill>
                  <a:srgbClr val="FFFFFF"/>
                </a:solidFill>
              </a:rPr>
              <a:t>s</a:t>
            </a:r>
            <a:r>
              <a:rPr sz="4800" spc="-315" dirty="0">
                <a:solidFill>
                  <a:srgbClr val="FFFFFF"/>
                </a:solidFill>
              </a:rPr>
              <a:t>,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0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14" dirty="0">
                <a:solidFill>
                  <a:srgbClr val="FFFFFF"/>
                </a:solidFill>
              </a:rPr>
              <a:t>f</a:t>
            </a:r>
            <a:r>
              <a:rPr sz="4800" spc="-295" dirty="0">
                <a:solidFill>
                  <a:srgbClr val="FFFFFF"/>
                </a:solidFill>
              </a:rPr>
              <a:t>e</a:t>
            </a:r>
            <a:r>
              <a:rPr sz="4800" spc="-30" dirty="0">
                <a:solidFill>
                  <a:srgbClr val="FFFFFF"/>
                </a:solidFill>
              </a:rPr>
              <a:t>w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114" dirty="0">
                <a:solidFill>
                  <a:srgbClr val="FFFFFF"/>
                </a:solidFill>
              </a:rPr>
              <a:t>r 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60" dirty="0">
                <a:solidFill>
                  <a:srgbClr val="FFFFFF"/>
                </a:solidFill>
              </a:rPr>
              <a:t>a</a:t>
            </a:r>
            <a:r>
              <a:rPr sz="4800" spc="-65" dirty="0">
                <a:solidFill>
                  <a:srgbClr val="FFFFFF"/>
                </a:solidFill>
              </a:rPr>
              <a:t>c</a:t>
            </a:r>
            <a:r>
              <a:rPr sz="4800" spc="-200" dirty="0">
                <a:solidFill>
                  <a:srgbClr val="FFFFFF"/>
                </a:solidFill>
              </a:rPr>
              <a:t>h</a:t>
            </a:r>
            <a:r>
              <a:rPr sz="4800" spc="-190" dirty="0">
                <a:solidFill>
                  <a:srgbClr val="FFFFFF"/>
                </a:solidFill>
              </a:rPr>
              <a:t>e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75" dirty="0">
                <a:solidFill>
                  <a:srgbClr val="FFFFFF"/>
                </a:solidFill>
              </a:rPr>
              <a:t>u’</a:t>
            </a:r>
            <a:r>
              <a:rPr sz="4800" spc="-204" dirty="0">
                <a:solidFill>
                  <a:srgbClr val="FFFFFF"/>
                </a:solidFill>
              </a:rPr>
              <a:t>l</a:t>
            </a:r>
            <a:r>
              <a:rPr sz="4800" spc="-125" dirty="0">
                <a:solidFill>
                  <a:srgbClr val="FFFFFF"/>
                </a:solidFill>
              </a:rPr>
              <a:t>l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h</a:t>
            </a:r>
            <a:r>
              <a:rPr sz="4800" spc="-325" dirty="0">
                <a:solidFill>
                  <a:srgbClr val="FFFFFF"/>
                </a:solidFill>
              </a:rPr>
              <a:t>a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endParaRPr sz="4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66F68-0342-2CA7-B070-B7B1ADF2B5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714" y="517651"/>
            <a:ext cx="8074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404040"/>
                </a:solidFill>
              </a:rPr>
              <a:t>J</a:t>
            </a:r>
            <a:r>
              <a:rPr sz="3600" spc="55" dirty="0">
                <a:solidFill>
                  <a:srgbClr val="404040"/>
                </a:solidFill>
              </a:rPr>
              <a:t>a</a:t>
            </a:r>
            <a:r>
              <a:rPr sz="3600" spc="-125" dirty="0">
                <a:solidFill>
                  <a:srgbClr val="404040"/>
                </a:solidFill>
              </a:rPr>
              <a:t>v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090" dirty="0">
                <a:solidFill>
                  <a:srgbClr val="404040"/>
                </a:solidFill>
              </a:rPr>
              <a:t>1</a:t>
            </a:r>
            <a:r>
              <a:rPr sz="3600" spc="-1085" dirty="0">
                <a:solidFill>
                  <a:srgbClr val="404040"/>
                </a:solidFill>
              </a:rPr>
              <a:t>1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105" dirty="0">
                <a:solidFill>
                  <a:srgbClr val="404040"/>
                </a:solidFill>
              </a:rPr>
              <a:t>C</a:t>
            </a:r>
            <a:r>
              <a:rPr sz="3600" spc="-65" dirty="0">
                <a:solidFill>
                  <a:srgbClr val="404040"/>
                </a:solidFill>
              </a:rPr>
              <a:t>ert</a:t>
            </a:r>
            <a:r>
              <a:rPr sz="3600" spc="-35" dirty="0">
                <a:solidFill>
                  <a:srgbClr val="404040"/>
                </a:solidFill>
              </a:rPr>
              <a:t>i</a:t>
            </a:r>
            <a:r>
              <a:rPr sz="3600" spc="30" dirty="0">
                <a:solidFill>
                  <a:srgbClr val="404040"/>
                </a:solidFill>
              </a:rPr>
              <a:t>f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75" dirty="0">
                <a:solidFill>
                  <a:srgbClr val="404040"/>
                </a:solidFill>
              </a:rPr>
              <a:t>c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-50" dirty="0">
                <a:solidFill>
                  <a:srgbClr val="404040"/>
                </a:solidFill>
              </a:rPr>
              <a:t>t</a:t>
            </a:r>
            <a:r>
              <a:rPr sz="3600" spc="-30" dirty="0">
                <a:solidFill>
                  <a:srgbClr val="404040"/>
                </a:solidFill>
              </a:rPr>
              <a:t>i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404040"/>
                </a:solidFill>
              </a:rPr>
              <a:t>E</a:t>
            </a:r>
            <a:r>
              <a:rPr sz="3600" spc="-140" dirty="0">
                <a:solidFill>
                  <a:srgbClr val="404040"/>
                </a:solidFill>
              </a:rPr>
              <a:t>x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70" dirty="0">
                <a:solidFill>
                  <a:srgbClr val="404040"/>
                </a:solidFill>
              </a:rPr>
              <a:t>-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Se</a:t>
            </a:r>
            <a:r>
              <a:rPr sz="3600" spc="-20" dirty="0">
                <a:solidFill>
                  <a:srgbClr val="404040"/>
                </a:solidFill>
              </a:rPr>
              <a:t>c</a:t>
            </a:r>
            <a:r>
              <a:rPr sz="3600" spc="-70" dirty="0">
                <a:solidFill>
                  <a:srgbClr val="404040"/>
                </a:solidFill>
              </a:rPr>
              <a:t>u</a:t>
            </a:r>
            <a:r>
              <a:rPr sz="3600" spc="-120" dirty="0">
                <a:solidFill>
                  <a:srgbClr val="404040"/>
                </a:solidFill>
              </a:rPr>
              <a:t>r</a:t>
            </a:r>
            <a:r>
              <a:rPr sz="3600" spc="-75" dirty="0">
                <a:solidFill>
                  <a:srgbClr val="404040"/>
                </a:solidFill>
              </a:rPr>
              <a:t>i</a:t>
            </a:r>
            <a:r>
              <a:rPr sz="3600" spc="-5" dirty="0">
                <a:solidFill>
                  <a:srgbClr val="404040"/>
                </a:solidFill>
              </a:rPr>
              <a:t>ty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8095" y="1334202"/>
            <a:ext cx="4575809" cy="36048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808095" y="5082138"/>
            <a:ext cx="4575810" cy="1424940"/>
          </a:xfrm>
          <a:custGeom>
            <a:avLst/>
            <a:gdLst/>
            <a:ahLst/>
            <a:cxnLst/>
            <a:rect l="l" t="t" r="r" b="b"/>
            <a:pathLst>
              <a:path w="4575809" h="1424940">
                <a:moveTo>
                  <a:pt x="0" y="0"/>
                </a:moveTo>
                <a:lnTo>
                  <a:pt x="4575810" y="0"/>
                </a:lnTo>
                <a:lnTo>
                  <a:pt x="4575810" y="1424539"/>
                </a:lnTo>
                <a:lnTo>
                  <a:pt x="0" y="142453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71595" y="5457190"/>
            <a:ext cx="4448810" cy="6680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58115" algn="ctr">
              <a:lnSpc>
                <a:spcPct val="100000"/>
              </a:lnSpc>
              <a:spcBef>
                <a:spcPts val="509"/>
              </a:spcBef>
            </a:pPr>
            <a:r>
              <a:rPr sz="2000" spc="25" dirty="0">
                <a:solidFill>
                  <a:srgbClr val="F15B2A"/>
                </a:solidFill>
                <a:latin typeface="Verdana"/>
                <a:cs typeface="Verdana"/>
              </a:rPr>
              <a:t>Oracle</a:t>
            </a:r>
            <a:r>
              <a:rPr sz="2000" spc="-114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15B2A"/>
                </a:solidFill>
                <a:latin typeface="Verdana"/>
                <a:cs typeface="Verdana"/>
              </a:rPr>
              <a:t>Secure</a:t>
            </a:r>
            <a:r>
              <a:rPr sz="2000" spc="-114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15B2A"/>
                </a:solidFill>
                <a:latin typeface="Verdana"/>
                <a:cs typeface="Verdana"/>
              </a:rPr>
              <a:t>Coding</a:t>
            </a:r>
            <a:r>
              <a:rPr sz="2000" spc="-12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15B2A"/>
                </a:solidFill>
                <a:latin typeface="Verdana"/>
                <a:cs typeface="Verdana"/>
              </a:rPr>
              <a:t>Guide</a:t>
            </a:r>
            <a:endParaRPr sz="2000">
              <a:latin typeface="Verdana"/>
              <a:cs typeface="Verdana"/>
            </a:endParaRPr>
          </a:p>
          <a:p>
            <a:pPr marL="208279" algn="ctr">
              <a:lnSpc>
                <a:spcPct val="100000"/>
              </a:lnSpc>
              <a:spcBef>
                <a:spcPts val="325"/>
              </a:spcBef>
            </a:pP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https://bit.ly/oracle-secure-coding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55A3-4464-A736-1E95-45DBA43E43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138" y="517651"/>
            <a:ext cx="4330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Simplify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Your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Code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5258" y="1205484"/>
            <a:ext cx="10388600" cy="525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sa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35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224280">
              <a:lnSpc>
                <a:spcPct val="100000"/>
              </a:lnSpc>
              <a:spcBef>
                <a:spcPts val="2014"/>
              </a:spcBef>
            </a:pP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b="1" spc="-2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sumFirstNValues(</a:t>
            </a:r>
            <a:r>
              <a:rPr sz="2000" b="1" spc="-10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[]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values,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b="1" spc="-2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n)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503680">
              <a:lnSpc>
                <a:spcPct val="100000"/>
              </a:lnSpc>
            </a:pP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return</a:t>
            </a:r>
            <a:r>
              <a:rPr sz="2000" b="1" spc="-20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IntStream.of(values).limit(n).sum();</a:t>
            </a:r>
            <a:endParaRPr sz="2000">
              <a:latin typeface="Arial MT"/>
              <a:cs typeface="Arial MT"/>
            </a:endParaRPr>
          </a:p>
          <a:p>
            <a:pPr marL="122428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577215">
              <a:lnSpc>
                <a:spcPct val="100000"/>
              </a:lnSpc>
              <a:spcBef>
                <a:spcPts val="1330"/>
              </a:spcBef>
            </a:pPr>
            <a:r>
              <a:rPr sz="3500" spc="-490" dirty="0">
                <a:solidFill>
                  <a:srgbClr val="2A9FBC"/>
                </a:solidFill>
                <a:latin typeface="Verdana"/>
                <a:cs typeface="Verdana"/>
              </a:rPr>
              <a:t>…</a:t>
            </a:r>
            <a:r>
              <a:rPr sz="3500" spc="-25" dirty="0">
                <a:solidFill>
                  <a:srgbClr val="2A9FBC"/>
                </a:solidFill>
                <a:latin typeface="Verdana"/>
                <a:cs typeface="Verdana"/>
              </a:rPr>
              <a:t>th</a:t>
            </a:r>
            <a:r>
              <a:rPr sz="3500" spc="-4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500" spc="-18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3500" spc="-4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500" spc="-1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500" spc="-9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3500" spc="-18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3500" spc="-4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500" spc="-1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400" spc="25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3400" spc="160" dirty="0">
                <a:solidFill>
                  <a:srgbClr val="2A9FBC"/>
                </a:solidFill>
                <a:latin typeface="Verdana"/>
                <a:cs typeface="Verdana"/>
              </a:rPr>
              <a:t>b</a:t>
            </a:r>
            <a:r>
              <a:rPr sz="3400" spc="95" dirty="0">
                <a:solidFill>
                  <a:srgbClr val="2A9FBC"/>
                </a:solidFill>
                <a:latin typeface="Verdana"/>
                <a:cs typeface="Verdana"/>
              </a:rPr>
              <a:t>v</a:t>
            </a:r>
            <a:r>
              <a:rPr sz="3400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400" spc="150" dirty="0">
                <a:solidFill>
                  <a:srgbClr val="2A9FBC"/>
                </a:solidFill>
                <a:latin typeface="Verdana"/>
                <a:cs typeface="Verdana"/>
              </a:rPr>
              <a:t>ou</a:t>
            </a:r>
            <a:r>
              <a:rPr sz="3400" spc="5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3400" spc="30" dirty="0">
                <a:solidFill>
                  <a:srgbClr val="2A9FBC"/>
                </a:solidFill>
                <a:latin typeface="Verdana"/>
                <a:cs typeface="Verdana"/>
              </a:rPr>
              <a:t>l</a:t>
            </a:r>
            <a:r>
              <a:rPr sz="3400" spc="45" dirty="0">
                <a:solidFill>
                  <a:srgbClr val="2A9FBC"/>
                </a:solidFill>
                <a:latin typeface="Verdana"/>
                <a:cs typeface="Verdana"/>
              </a:rPr>
              <a:t>y</a:t>
            </a:r>
            <a:r>
              <a:rPr sz="3400" spc="-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400" spc="5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3400" spc="1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340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400" spc="254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3400" spc="8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400" spc="135" dirty="0">
                <a:solidFill>
                  <a:srgbClr val="2A9FBC"/>
                </a:solidFill>
                <a:latin typeface="Verdana"/>
                <a:cs typeface="Verdana"/>
              </a:rPr>
              <a:t>f</a:t>
            </a:r>
            <a:r>
              <a:rPr sz="3400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400" spc="290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3400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400" spc="8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400" spc="5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3400" spc="290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3400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400" spc="8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400" spc="-150" dirty="0">
                <a:solidFill>
                  <a:srgbClr val="2A9FBC"/>
                </a:solidFill>
                <a:latin typeface="Verdana"/>
                <a:cs typeface="Verdana"/>
              </a:rPr>
              <a:t>s…</a:t>
            </a:r>
            <a:endParaRPr sz="3400">
              <a:latin typeface="Verdana"/>
              <a:cs typeface="Verdana"/>
            </a:endParaRPr>
          </a:p>
          <a:p>
            <a:pPr marL="4455795">
              <a:lnSpc>
                <a:spcPct val="100000"/>
              </a:lnSpc>
              <a:spcBef>
                <a:spcPts val="2055"/>
              </a:spcBef>
            </a:pP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b="1" spc="-30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sum(</a:t>
            </a: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[]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 MT"/>
                <a:cs typeface="Arial MT"/>
              </a:rPr>
              <a:t>v,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b="1" spc="-2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c){</a:t>
            </a:r>
            <a:endParaRPr sz="2000">
              <a:latin typeface="Arial MT"/>
              <a:cs typeface="Arial MT"/>
            </a:endParaRPr>
          </a:p>
          <a:p>
            <a:pPr marL="4735195">
              <a:lnSpc>
                <a:spcPct val="100000"/>
              </a:lnSpc>
            </a:pP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b="1" spc="-5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j=0;</a:t>
            </a:r>
            <a:endParaRPr sz="2000">
              <a:latin typeface="Arial MT"/>
              <a:cs typeface="Arial MT"/>
            </a:endParaRPr>
          </a:p>
          <a:p>
            <a:pPr marL="5014595" marR="3434079" indent="-279400">
              <a:lnSpc>
                <a:spcPct val="100000"/>
              </a:lnSpc>
            </a:pP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for</a:t>
            </a:r>
            <a:r>
              <a:rPr sz="2000" b="1" spc="-4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int</a:t>
            </a:r>
            <a:r>
              <a:rPr sz="2000" b="1" spc="-50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i=0;i&lt;c;i++){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j+=v[i];</a:t>
            </a:r>
            <a:endParaRPr sz="2000">
              <a:latin typeface="Arial MT"/>
              <a:cs typeface="Arial MT"/>
            </a:endParaRPr>
          </a:p>
          <a:p>
            <a:pPr marL="473519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4735195">
              <a:lnSpc>
                <a:spcPct val="100000"/>
              </a:lnSpc>
            </a:pPr>
            <a:r>
              <a:rPr sz="2000" b="1" spc="-5" dirty="0">
                <a:solidFill>
                  <a:srgbClr val="A62E5C"/>
                </a:solidFill>
                <a:latin typeface="Arial"/>
                <a:cs typeface="Arial"/>
              </a:rPr>
              <a:t>return</a:t>
            </a:r>
            <a:r>
              <a:rPr sz="2000" b="1" spc="-4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j;</a:t>
            </a:r>
            <a:endParaRPr sz="2000">
              <a:latin typeface="Arial MT"/>
              <a:cs typeface="Arial MT"/>
            </a:endParaRPr>
          </a:p>
          <a:p>
            <a:pPr marL="445579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2157730">
              <a:lnSpc>
                <a:spcPct val="100000"/>
              </a:lnSpc>
              <a:spcBef>
                <a:spcPts val="844"/>
              </a:spcBef>
            </a:pPr>
            <a:r>
              <a:rPr sz="3600" spc="-325" dirty="0">
                <a:solidFill>
                  <a:srgbClr val="2A9FBC"/>
                </a:solidFill>
                <a:latin typeface="Verdana"/>
                <a:cs typeface="Verdana"/>
              </a:rPr>
              <a:t>…</a:t>
            </a:r>
            <a:r>
              <a:rPr sz="3600" spc="-16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3600" spc="-70" dirty="0">
                <a:solidFill>
                  <a:srgbClr val="2A9FBC"/>
                </a:solidFill>
                <a:latin typeface="Verdana"/>
                <a:cs typeface="Verdana"/>
              </a:rPr>
              <a:t>h</a:t>
            </a:r>
            <a:r>
              <a:rPr sz="3600" spc="-5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600" spc="-19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3600" spc="-4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600" spc="-19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600" spc="-10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3600" spc="-19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3600" spc="-4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600" spc="-20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500" spc="150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3500" spc="8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3500" spc="-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500" spc="24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3500" spc="180" dirty="0">
                <a:solidFill>
                  <a:srgbClr val="2A9FBC"/>
                </a:solidFill>
                <a:latin typeface="Verdana"/>
                <a:cs typeface="Verdana"/>
              </a:rPr>
              <a:t>b</a:t>
            </a:r>
            <a:r>
              <a:rPr sz="3500" spc="35" dirty="0">
                <a:solidFill>
                  <a:srgbClr val="2A9FBC"/>
                </a:solidFill>
                <a:latin typeface="Verdana"/>
                <a:cs typeface="Verdana"/>
              </a:rPr>
              <a:t>v</a:t>
            </a:r>
            <a:r>
              <a:rPr sz="3500" spc="45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500" spc="24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3500" spc="40" dirty="0">
                <a:solidFill>
                  <a:srgbClr val="2A9FBC"/>
                </a:solidFill>
                <a:latin typeface="Verdana"/>
                <a:cs typeface="Verdana"/>
              </a:rPr>
              <a:t>u</a:t>
            </a:r>
            <a:r>
              <a:rPr sz="3500" spc="-20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3500" spc="-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500" spc="270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3500" spc="8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500" spc="140" dirty="0">
                <a:solidFill>
                  <a:srgbClr val="2A9FBC"/>
                </a:solidFill>
                <a:latin typeface="Verdana"/>
                <a:cs typeface="Verdana"/>
              </a:rPr>
              <a:t>f</a:t>
            </a:r>
            <a:r>
              <a:rPr sz="3500" spc="-5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500" spc="17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3500" spc="114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500" spc="8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500" spc="125" dirty="0">
                <a:solidFill>
                  <a:srgbClr val="2A9FBC"/>
                </a:solidFill>
                <a:latin typeface="Verdana"/>
                <a:cs typeface="Verdana"/>
              </a:rPr>
              <a:t>nc</a:t>
            </a:r>
            <a:r>
              <a:rPr sz="3500" spc="90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3500" spc="8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3500" spc="40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3600" spc="-500" dirty="0">
                <a:solidFill>
                  <a:srgbClr val="2A9FBC"/>
                </a:solidFill>
                <a:latin typeface="Verdana"/>
                <a:cs typeface="Verdana"/>
              </a:rPr>
              <a:t>…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15186-3D65-E516-96D0-94011380D8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4142" y="517651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Avoid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Duplication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0694" y="1390036"/>
            <a:ext cx="4670609" cy="48795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AB042-E41A-1865-C428-9CFD92247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335" y="4668253"/>
            <a:ext cx="7134225" cy="124650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Arial MT"/>
                <a:cs typeface="Arial MT"/>
              </a:rPr>
              <a:t>@PreAuthorize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“hasAuthority(‘file.share’)”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8" y="3046397"/>
            <a:ext cx="7128509" cy="124650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05A28"/>
                </a:solidFill>
                <a:latin typeface="Arial MT"/>
                <a:cs typeface="Arial MT"/>
              </a:rPr>
              <a:t>@PreAuthorize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“@authz.authorize(#root)”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518" y="1379686"/>
            <a:ext cx="7128509" cy="14020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2552700" marR="2545080" indent="-635" algn="ctr">
              <a:lnSpc>
                <a:spcPts val="1580"/>
              </a:lnSpc>
            </a:pPr>
            <a:r>
              <a:rPr sz="1500" spc="-5" dirty="0">
                <a:solidFill>
                  <a:srgbClr val="F05A28"/>
                </a:solidFill>
                <a:latin typeface="Arial MT"/>
                <a:cs typeface="Arial MT"/>
              </a:rPr>
              <a:t>@PreAuthorize</a:t>
            </a:r>
            <a:r>
              <a:rPr sz="1500" spc="-5" dirty="0">
                <a:solidFill>
                  <a:srgbClr val="404040"/>
                </a:solidFill>
                <a:latin typeface="Arial MT"/>
                <a:cs typeface="Arial MT"/>
              </a:rPr>
              <a:t>(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A9FBC"/>
                </a:solidFill>
                <a:latin typeface="Arial MT"/>
                <a:cs typeface="Arial MT"/>
              </a:rPr>
              <a:t>“hasRole(‘ADMIN’)</a:t>
            </a:r>
            <a:r>
              <a:rPr sz="1500" spc="-1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A9FBC"/>
                </a:solidFill>
                <a:latin typeface="Arial MT"/>
                <a:cs typeface="Arial MT"/>
              </a:rPr>
              <a:t>||</a:t>
            </a:r>
            <a:r>
              <a:rPr sz="1500" spc="-1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A9FBC"/>
                </a:solidFill>
                <a:latin typeface="Arial MT"/>
                <a:cs typeface="Arial MT"/>
              </a:rPr>
              <a:t>”</a:t>
            </a:r>
            <a:r>
              <a:rPr sz="1500" spc="-1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1500">
              <a:latin typeface="Arial MT"/>
              <a:cs typeface="Arial MT"/>
            </a:endParaRPr>
          </a:p>
          <a:p>
            <a:pPr marL="1534795" marR="1526540" algn="ctr">
              <a:lnSpc>
                <a:spcPts val="1610"/>
              </a:lnSpc>
              <a:spcBef>
                <a:spcPts val="5"/>
              </a:spcBef>
            </a:pPr>
            <a:r>
              <a:rPr sz="1500" spc="-5" dirty="0">
                <a:solidFill>
                  <a:srgbClr val="2A9FBC"/>
                </a:solidFill>
                <a:latin typeface="Arial MT"/>
                <a:cs typeface="Arial MT"/>
              </a:rPr>
              <a:t>“authentication.subscription == </a:t>
            </a:r>
            <a:r>
              <a:rPr sz="1500" dirty="0">
                <a:solidFill>
                  <a:srgbClr val="2A9FBC"/>
                </a:solidFill>
                <a:latin typeface="Arial MT"/>
                <a:cs typeface="Arial MT"/>
              </a:rPr>
              <a:t>‘premium’ </a:t>
            </a:r>
            <a:r>
              <a:rPr sz="1500" spc="-5" dirty="0">
                <a:solidFill>
                  <a:srgbClr val="2A9FBC"/>
                </a:solidFill>
                <a:latin typeface="Arial MT"/>
                <a:cs typeface="Arial MT"/>
              </a:rPr>
              <a:t>&amp;&amp; </a:t>
            </a:r>
            <a:r>
              <a:rPr sz="1500" dirty="0">
                <a:solidFill>
                  <a:srgbClr val="2A9FBC"/>
                </a:solidFill>
                <a:latin typeface="Arial MT"/>
                <a:cs typeface="Arial MT"/>
              </a:rPr>
              <a:t>”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+ </a:t>
            </a:r>
            <a:r>
              <a:rPr sz="1500" spc="-4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A9FBC"/>
                </a:solidFill>
                <a:latin typeface="Arial MT"/>
                <a:cs typeface="Arial MT"/>
              </a:rPr>
              <a:t>“authentication.groups.contains(‘lib2’)”</a:t>
            </a:r>
            <a:r>
              <a:rPr sz="1500" spc="-5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84695" y="517651"/>
            <a:ext cx="6334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Minimize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Permission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Checks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183209" y="1592579"/>
            <a:ext cx="3477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Re-evaluated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every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time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Hard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read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Hard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test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3209" y="3150108"/>
            <a:ext cx="3477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Re-evaluated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every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time</a:t>
            </a:r>
            <a:endParaRPr sz="2000">
              <a:latin typeface="Verdana"/>
              <a:cs typeface="Verdana"/>
            </a:endParaRPr>
          </a:p>
          <a:p>
            <a:pPr marL="355600" marR="4692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Easy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read,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though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obscure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meaning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3209" y="5012435"/>
            <a:ext cx="34436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Evaluated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once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login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Intuitive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authority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A0E2D-B622-CE71-32B8-1A2DE293E7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1787" y="1528571"/>
            <a:ext cx="6783070" cy="471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/**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ts val="1645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Impersonate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{@code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toBeImpersonated}.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Once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this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method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spcBef>
                <a:spcPts val="25"/>
              </a:spcBef>
              <a:buChar char="*"/>
              <a:tabLst>
                <a:tab pos="119380" algn="l"/>
              </a:tabLst>
            </a:pP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is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 successfully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invoked,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system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will</a:t>
            </a:r>
            <a:r>
              <a:rPr sz="1400" spc="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consider {@code toBeImpersonated}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spcBef>
                <a:spcPts val="20"/>
              </a:spcBef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 be logged in, which means that all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operations 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will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be done with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permission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level of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{@code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toBeImpersonated}.</a:t>
            </a:r>
            <a:endParaRPr sz="1400">
              <a:latin typeface="Arial MT"/>
              <a:cs typeface="Arial MT"/>
            </a:endParaRPr>
          </a:p>
          <a:p>
            <a:pPr>
              <a:lnSpc>
                <a:spcPts val="1645"/>
              </a:lnSpc>
              <a:spcBef>
                <a:spcPts val="25"/>
              </a:spcBef>
            </a:pP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ts val="1645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Note that the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{@code impersonator} can still</a:t>
            </a:r>
            <a:r>
              <a:rPr sz="1400" spc="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be queried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by calling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spcBef>
                <a:spcPts val="25"/>
              </a:spcBef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{@code</a:t>
            </a:r>
            <a:r>
              <a:rPr sz="1400" spc="-4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ImpersonatedUser#getImpersonator}.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It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is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 always true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that {@code impersonator}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must have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ts val="1645"/>
              </a:lnSpc>
              <a:spcBef>
                <a:spcPts val="20"/>
              </a:spcBef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&lt;a href=”https://docs.example.org/authz/privileges”&gt;higher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privileges&lt;/a&gt;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than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ts val="1645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{@code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toBeImpersonated}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this method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succeed.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spcBef>
                <a:spcPts val="25"/>
              </a:spcBef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Both successful</a:t>
            </a:r>
            <a:r>
              <a:rPr sz="1400" spc="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and failed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impersonations are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logged,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along with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reasons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decision.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ts val="1645"/>
              </a:lnSpc>
              <a:spcBef>
                <a:spcPts val="25"/>
              </a:spcBef>
            </a:pP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ts val="1645"/>
              </a:lnSpc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@returns the {@code ImpersonatedUser}, which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delegates all</a:t>
            </a:r>
            <a:r>
              <a:rPr sz="1400" spc="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calls down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18745" indent="-119380">
              <a:lnSpc>
                <a:spcPct val="100000"/>
              </a:lnSpc>
              <a:spcBef>
                <a:spcPts val="25"/>
              </a:spcBef>
              <a:buChar char="*"/>
              <a:tabLst>
                <a:tab pos="119380" algn="l"/>
              </a:tabLst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{@code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toBeImpersonated}</a:t>
            </a:r>
            <a:r>
              <a:rPr sz="1400" spc="-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and also maintains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 a</a:t>
            </a: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 reference to {@code impersonator}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00" spc="5" dirty="0">
                <a:solidFill>
                  <a:srgbClr val="9BC850"/>
                </a:solidFill>
                <a:latin typeface="Arial MT"/>
                <a:cs typeface="Arial MT"/>
              </a:rPr>
              <a:t>*/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400" b="1" spc="-10" dirty="0">
                <a:solidFill>
                  <a:srgbClr val="A62E5C"/>
                </a:solidFill>
                <a:latin typeface="Arial"/>
                <a:cs typeface="Arial"/>
              </a:rPr>
              <a:t>public</a:t>
            </a:r>
            <a:r>
              <a:rPr sz="1400" b="1" spc="-1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ImpersonatedUser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impersonate(User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impersonator,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User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toBeImpersonated)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196850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solidFill>
                  <a:srgbClr val="9BC850"/>
                </a:solidFill>
                <a:latin typeface="Arial MT"/>
                <a:cs typeface="Arial MT"/>
              </a:rPr>
              <a:t>//</a:t>
            </a:r>
            <a:r>
              <a:rPr sz="1400" spc="-5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BC850"/>
                </a:solidFill>
                <a:latin typeface="Arial MT"/>
                <a:cs typeface="Arial MT"/>
              </a:rPr>
              <a:t>…</a:t>
            </a:r>
            <a:endParaRPr sz="1400">
              <a:latin typeface="Arial MT"/>
              <a:cs typeface="Arial MT"/>
            </a:endParaRPr>
          </a:p>
          <a:p>
            <a:pPr>
              <a:lnSpc>
                <a:spcPts val="1645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69231" y="517651"/>
            <a:ext cx="4364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</a:rPr>
              <a:t>Document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Security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8190-E9E1-E76B-118F-6E350A6A7E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948055" marR="616585" indent="-324485">
              <a:lnSpc>
                <a:spcPct val="100800"/>
              </a:lnSpc>
            </a:pP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Consider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maintenance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impact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2284730" marR="583565" indent="-1693545">
              <a:lnSpc>
                <a:spcPct val="100800"/>
              </a:lnSpc>
            </a:pP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Keep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up-to- </a:t>
            </a:r>
            <a:r>
              <a:rPr sz="2400" spc="-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66807" y="517651"/>
            <a:ext cx="5570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Secure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Third-party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Code</a:t>
            </a:r>
            <a:endParaRPr sz="3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DB934-072F-37D5-E9BB-F888D0BE3C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585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Lucida Sans Unicode</vt:lpstr>
      <vt:lpstr>Times New Roman</vt:lpstr>
      <vt:lpstr>Verdana</vt:lpstr>
      <vt:lpstr>Office Theme</vt:lpstr>
      <vt:lpstr>Secure Coding Practices in Java Applications  (Java SE 11 Developer Certification 1Z0-819)</vt:lpstr>
      <vt:lpstr>PowerPoint Presentation</vt:lpstr>
      <vt:lpstr>The earlier you can find  security bugs, the fewer  breaches you’ll have</vt:lpstr>
      <vt:lpstr>Java 11 Certification Exam - Security</vt:lpstr>
      <vt:lpstr>Simplify Your Code</vt:lpstr>
      <vt:lpstr>Avoid Duplication</vt:lpstr>
      <vt:lpstr>Minimize Permission Checks</vt:lpstr>
      <vt:lpstr>Document Security</vt:lpstr>
      <vt:lpstr>Secure Third-party Code</vt:lpstr>
      <vt:lpstr>PowerPoint Presentation</vt:lpstr>
      <vt:lpstr>public class Person implements Cloneable {</vt:lpstr>
      <vt:lpstr>public interface Cloneable {</vt:lpstr>
      <vt:lpstr>public interface Serializable {</vt:lpstr>
      <vt:lpstr>Secure Serialization</vt:lpstr>
      <vt:lpstr>In general, remember to: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Practices in Java Applications  (Java SE 11 Developer Certification 1Z0-819)</dc:title>
  <cp:lastModifiedBy>Steve Samuels</cp:lastModifiedBy>
  <cp:revision>2</cp:revision>
  <dcterms:created xsi:type="dcterms:W3CDTF">2023-11-17T00:23:03Z</dcterms:created>
  <dcterms:modified xsi:type="dcterms:W3CDTF">2024-02-17T18:18:34Z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2021-03-31T00:00:00Z</vt:filetime>
  </property>
  <property fmtid="{D5CDD505-2E9C-101B-9397-08002B2CF9AE}" pid="3" name="LastSaved">
    <vt:filetime>2023-11-17T00:00:00Z</vt:filetime>
  </property>
</Properties>
</file>