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58" r:id="rId11"/>
    <p:sldId id="297" r:id="rId12"/>
    <p:sldId id="298" r:id="rId13"/>
    <p:sldId id="259" r:id="rId14"/>
    <p:sldId id="260" r:id="rId15"/>
    <p:sldId id="261" r:id="rId16"/>
    <p:sldId id="262" r:id="rId17"/>
    <p:sldId id="263" r:id="rId18"/>
    <p:sldId id="264" r:id="rId19"/>
    <p:sldId id="267" r:id="rId20"/>
    <p:sldId id="268" r:id="rId21"/>
    <p:sldId id="265" r:id="rId22"/>
    <p:sldId id="266" r:id="rId23"/>
    <p:sldId id="269" r:id="rId24"/>
    <p:sldId id="299" r:id="rId25"/>
    <p:sldId id="270" r:id="rId26"/>
    <p:sldId id="300" r:id="rId27"/>
    <p:sldId id="276" r:id="rId28"/>
    <p:sldId id="301" r:id="rId29"/>
    <p:sldId id="302" r:id="rId30"/>
    <p:sldId id="279" r:id="rId31"/>
    <p:sldId id="280" r:id="rId32"/>
    <p:sldId id="282" r:id="rId33"/>
    <p:sldId id="281" r:id="rId34"/>
    <p:sldId id="283" r:id="rId35"/>
    <p:sldId id="284" r:id="rId36"/>
    <p:sldId id="285" r:id="rId37"/>
    <p:sldId id="286" r:id="rId38"/>
    <p:sldId id="271" r:id="rId39"/>
    <p:sldId id="272" r:id="rId40"/>
    <p:sldId id="273" r:id="rId41"/>
    <p:sldId id="274" r:id="rId42"/>
    <p:sldId id="275" r:id="rId43"/>
    <p:sldId id="288" r:id="rId44"/>
    <p:sldId id="289" r:id="rId45"/>
    <p:sldId id="290" r:id="rId4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4" y="2251964"/>
            <a:ext cx="10619851" cy="1043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2022347"/>
            <a:ext cx="5012055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globalmantics.com/customer" TargetMode="External"/><Relationship Id="rId1" Type="http://schemas.openxmlformats.org/officeDocument/2006/relationships/hyperlink" Target="http://globalmantic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globalmantics.com/customer?customerId=123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globalmantics.com/customer?customerId=12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mailto:brow@bb.com" TargetMode="External"/><Relationship Id="rId3" Type="http://schemas.openxmlformats.org/officeDocument/2006/relationships/hyperlink" Target="mailto:jsyl@bb.com" TargetMode="External"/><Relationship Id="rId2" Type="http://schemas.openxmlformats.org/officeDocument/2006/relationships/hyperlink" Target="mailto:jdoe@bb.com" TargetMode="Externa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mailto:brow@bb.com" TargetMode="External"/><Relationship Id="rId3" Type="http://schemas.openxmlformats.org/officeDocument/2006/relationships/hyperlink" Target="mailto:jsyl@bb.com" TargetMode="External"/><Relationship Id="rId2" Type="http://schemas.openxmlformats.org/officeDocument/2006/relationships/hyperlink" Target="mailto:jdoe@bb.com" TargetMode="Externa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goblamantics.com/customer/123" TargetMode="External"/><Relationship Id="rId4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pi.globalmantics.com/customer/123" TargetMode="Externa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pi.globalmantics.com/crm/v1/customer/123" TargetMode="Externa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pi.globalmantics.com/crm/v1/customer/123" TargetMode="Externa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770699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6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585" dirty="0">
                <a:solidFill>
                  <a:srgbClr val="171717"/>
                </a:solidFill>
              </a:rPr>
              <a:t>I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65" dirty="0">
                <a:solidFill>
                  <a:srgbClr val="171717"/>
                </a:solidFill>
              </a:rPr>
              <a:t>ocu</a:t>
            </a:r>
            <a:r>
              <a:rPr sz="4500" spc="-40" dirty="0">
                <a:solidFill>
                  <a:srgbClr val="171717"/>
                </a:solidFill>
              </a:rPr>
              <a:t>m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gge</a:t>
            </a:r>
            <a:r>
              <a:rPr sz="4500" spc="45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E</a:t>
            </a:r>
            <a:r>
              <a:rPr sz="4500" spc="-25" dirty="0">
                <a:solidFill>
                  <a:srgbClr val="171717"/>
                </a:solidFill>
              </a:rPr>
              <a:t>d</a:t>
            </a:r>
            <a:r>
              <a:rPr sz="4500" spc="-70" dirty="0">
                <a:solidFill>
                  <a:srgbClr val="171717"/>
                </a:solidFill>
              </a:rPr>
              <a:t>i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304800"/>
            <a:ext cx="11385550" cy="5977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3" name="Content Placeholder 2"/>
          <p:cNvGraphicFramePr>
            <a:graphicFrameLocks noChangeAspect="1"/>
          </p:cNvGraphicFramePr>
          <p:nvPr>
            <p:ph sz="half" idx="2"/>
          </p:nvPr>
        </p:nvGraphicFramePr>
        <p:xfrm>
          <a:off x="152400" y="139065"/>
          <a:ext cx="11582400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201275" imgH="5495925" progId="Paint.Picture">
                  <p:embed/>
                </p:oleObj>
              </mc:Choice>
              <mc:Fallback>
                <p:oleObj name="" r:id="rId1" imgW="10201275" imgH="54959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39065"/>
                        <a:ext cx="11582400" cy="623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09" y="2718308"/>
            <a:ext cx="892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185" dirty="0"/>
              <a:t>P</a:t>
            </a:r>
            <a:r>
              <a:rPr spc="-100" dirty="0"/>
              <a:t>a</a:t>
            </a:r>
            <a:r>
              <a:rPr spc="30" dirty="0"/>
              <a:t>t</a:t>
            </a:r>
            <a:r>
              <a:rPr spc="-70" dirty="0"/>
              <a:t>h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90" dirty="0"/>
              <a:t>G</a:t>
            </a:r>
            <a:r>
              <a:rPr spc="65" dirty="0"/>
              <a:t>E</a:t>
            </a:r>
            <a:r>
              <a:rPr spc="110" dirty="0"/>
              <a:t>T</a:t>
            </a:r>
            <a:r>
              <a:rPr spc="-185" dirty="0"/>
              <a:t> </a:t>
            </a: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170" dirty="0"/>
              <a:t>r</a:t>
            </a:r>
            <a:r>
              <a:rPr spc="-100" dirty="0"/>
              <a:t>a</a:t>
            </a:r>
            <a:r>
              <a:rPr spc="30" dirty="0"/>
              <a:t>t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65" dirty="0"/>
              <a:t>n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933196"/>
            <a:ext cx="10202545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50"/>
              </a:lnSpc>
              <a:spcBef>
                <a:spcPts val="100"/>
              </a:spcBef>
            </a:pPr>
            <a:r>
              <a:rPr sz="4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-4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65150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http://globalmantics.com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Path: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/customer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</a:t>
            </a:r>
            <a:r>
              <a:rPr sz="40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http://globalmantics.com/customer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133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25" dirty="0"/>
              <a:t>P</a:t>
            </a:r>
            <a:r>
              <a:rPr spc="-155" dirty="0"/>
              <a:t>r</a:t>
            </a:r>
            <a:r>
              <a:rPr spc="135" dirty="0"/>
              <a:t>o</a:t>
            </a:r>
            <a:r>
              <a:rPr spc="140" dirty="0"/>
              <a:t>d</a:t>
            </a:r>
            <a:r>
              <a:rPr spc="-70" dirty="0"/>
              <a:t>u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110" dirty="0"/>
              <a:t>C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70" dirty="0"/>
              <a:t>u</a:t>
            </a:r>
            <a:r>
              <a:rPr spc="-60" dirty="0"/>
              <a:t>m</a:t>
            </a:r>
            <a:r>
              <a:rPr spc="-4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endParaRPr spc="145" dirty="0"/>
          </a:p>
          <a:p>
            <a:pPr marL="1751330" marR="5715" algn="r">
              <a:lnSpc>
                <a:spcPts val="4010"/>
              </a:lnSpc>
            </a:pP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0623" y="2613817"/>
            <a:ext cx="1872614" cy="473075"/>
          </a:xfrm>
          <a:custGeom>
            <a:avLst/>
            <a:gdLst/>
            <a:ahLst/>
            <a:cxnLst/>
            <a:rect l="l" t="t" r="r" b="b"/>
            <a:pathLst>
              <a:path w="1872615" h="473075">
                <a:moveTo>
                  <a:pt x="1872336" y="472928"/>
                </a:moveTo>
                <a:lnTo>
                  <a:pt x="1870326" y="398186"/>
                </a:lnTo>
                <a:lnTo>
                  <a:pt x="1864732" y="333274"/>
                </a:lnTo>
                <a:lnTo>
                  <a:pt x="1856201" y="282087"/>
                </a:lnTo>
                <a:lnTo>
                  <a:pt x="1832928" y="236463"/>
                </a:lnTo>
                <a:lnTo>
                  <a:pt x="975576" y="236465"/>
                </a:lnTo>
                <a:lnTo>
                  <a:pt x="963120" y="224409"/>
                </a:lnTo>
                <a:lnTo>
                  <a:pt x="952302" y="190840"/>
                </a:lnTo>
                <a:lnTo>
                  <a:pt x="943771" y="139653"/>
                </a:lnTo>
                <a:lnTo>
                  <a:pt x="938177" y="74741"/>
                </a:lnTo>
                <a:lnTo>
                  <a:pt x="936168" y="0"/>
                </a:lnTo>
                <a:lnTo>
                  <a:pt x="934158" y="74741"/>
                </a:lnTo>
                <a:lnTo>
                  <a:pt x="928564" y="139653"/>
                </a:lnTo>
                <a:lnTo>
                  <a:pt x="920033" y="190840"/>
                </a:lnTo>
                <a:lnTo>
                  <a:pt x="909215" y="224409"/>
                </a:lnTo>
                <a:lnTo>
                  <a:pt x="896759" y="236465"/>
                </a:lnTo>
                <a:lnTo>
                  <a:pt x="39408" y="236465"/>
                </a:lnTo>
                <a:lnTo>
                  <a:pt x="26952" y="248520"/>
                </a:lnTo>
                <a:lnTo>
                  <a:pt x="16134" y="282089"/>
                </a:lnTo>
                <a:lnTo>
                  <a:pt x="7603" y="333276"/>
                </a:lnTo>
                <a:lnTo>
                  <a:pt x="2009" y="398188"/>
                </a:lnTo>
                <a:lnTo>
                  <a:pt x="0" y="47293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1912" y="1615947"/>
            <a:ext cx="186880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4020" marR="5080" indent="-401955">
              <a:lnSpc>
                <a:spcPts val="3310"/>
              </a:lnSpc>
              <a:spcBef>
                <a:spcPts val="250"/>
              </a:spcBef>
            </a:pPr>
            <a:r>
              <a:rPr sz="2800" spc="45" dirty="0">
                <a:solidFill>
                  <a:srgbClr val="171717"/>
                </a:solidFill>
              </a:rPr>
              <a:t>P</a:t>
            </a:r>
            <a:r>
              <a:rPr sz="2800" spc="60" dirty="0">
                <a:solidFill>
                  <a:srgbClr val="171717"/>
                </a:solidFill>
              </a:rPr>
              <a:t>a</a:t>
            </a:r>
            <a:r>
              <a:rPr sz="2800" spc="-105" dirty="0">
                <a:solidFill>
                  <a:srgbClr val="171717"/>
                </a:solidFill>
              </a:rPr>
              <a:t>r</a:t>
            </a:r>
            <a:r>
              <a:rPr sz="2800" spc="-50" dirty="0">
                <a:solidFill>
                  <a:srgbClr val="171717"/>
                </a:solidFill>
              </a:rPr>
              <a:t>a</a:t>
            </a:r>
            <a:r>
              <a:rPr sz="2800" spc="-65" dirty="0">
                <a:solidFill>
                  <a:srgbClr val="171717"/>
                </a:solidFill>
              </a:rPr>
              <a:t>m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5" dirty="0">
                <a:solidFill>
                  <a:srgbClr val="171717"/>
                </a:solidFill>
              </a:rPr>
              <a:t>t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35" dirty="0">
                <a:solidFill>
                  <a:srgbClr val="171717"/>
                </a:solidFill>
              </a:rPr>
              <a:t>r  </a:t>
            </a:r>
            <a:r>
              <a:rPr sz="2800" spc="5" dirty="0">
                <a:solidFill>
                  <a:srgbClr val="171717"/>
                </a:solidFill>
              </a:rPr>
              <a:t>Name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8996" y="2613817"/>
            <a:ext cx="641985" cy="483870"/>
          </a:xfrm>
          <a:custGeom>
            <a:avLst/>
            <a:gdLst/>
            <a:ahLst/>
            <a:cxnLst/>
            <a:rect l="l" t="t" r="r" b="b"/>
            <a:pathLst>
              <a:path w="641984" h="483869">
                <a:moveTo>
                  <a:pt x="641538" y="483792"/>
                </a:moveTo>
                <a:lnTo>
                  <a:pt x="639482" y="407334"/>
                </a:lnTo>
                <a:lnTo>
                  <a:pt x="633759" y="340931"/>
                </a:lnTo>
                <a:lnTo>
                  <a:pt x="625032" y="288567"/>
                </a:lnTo>
                <a:lnTo>
                  <a:pt x="601223" y="241896"/>
                </a:lnTo>
                <a:lnTo>
                  <a:pt x="361083" y="241896"/>
                </a:lnTo>
                <a:lnTo>
                  <a:pt x="348340" y="229563"/>
                </a:lnTo>
                <a:lnTo>
                  <a:pt x="337274" y="195224"/>
                </a:lnTo>
                <a:lnTo>
                  <a:pt x="328547" y="142860"/>
                </a:lnTo>
                <a:lnTo>
                  <a:pt x="322824" y="76457"/>
                </a:lnTo>
                <a:lnTo>
                  <a:pt x="320769" y="0"/>
                </a:lnTo>
                <a:lnTo>
                  <a:pt x="318713" y="76457"/>
                </a:lnTo>
                <a:lnTo>
                  <a:pt x="312990" y="142860"/>
                </a:lnTo>
                <a:lnTo>
                  <a:pt x="304263" y="195224"/>
                </a:lnTo>
                <a:lnTo>
                  <a:pt x="293197" y="229563"/>
                </a:lnTo>
                <a:lnTo>
                  <a:pt x="280454" y="241896"/>
                </a:lnTo>
                <a:lnTo>
                  <a:pt x="40314" y="241896"/>
                </a:lnTo>
                <a:lnTo>
                  <a:pt x="27571" y="254228"/>
                </a:lnTo>
                <a:lnTo>
                  <a:pt x="16505" y="288567"/>
                </a:lnTo>
                <a:lnTo>
                  <a:pt x="7778" y="340931"/>
                </a:lnTo>
                <a:lnTo>
                  <a:pt x="2055" y="407334"/>
                </a:lnTo>
                <a:lnTo>
                  <a:pt x="0" y="483792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16590" y="1692147"/>
            <a:ext cx="131318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16535" marR="5080" indent="-204470">
              <a:lnSpc>
                <a:spcPts val="3290"/>
              </a:lnSpc>
              <a:spcBef>
                <a:spcPts val="265"/>
              </a:spcBef>
            </a:pP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7256" y="2718308"/>
            <a:ext cx="559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140" dirty="0"/>
              <a:t>p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20" dirty="0"/>
              <a:t>e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32435" y="2622803"/>
            <a:ext cx="2450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68425"/>
            <a:chOff x="1773017" y="3003843"/>
            <a:chExt cx="8246745" cy="13684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6594" y="3946918"/>
              <a:ext cx="1071495" cy="4250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77690" y="2622803"/>
            <a:ext cx="264223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1307"/>
            <a:ext cx="62960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40" dirty="0">
                <a:solidFill>
                  <a:srgbClr val="F05A28"/>
                </a:solidFill>
              </a:rPr>
              <a:t>Access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navigate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Editor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create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new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OpenAPI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2.0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document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017523"/>
            <a:ext cx="6386195" cy="560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Paths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73596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payloads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$ref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</a:t>
            </a: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810"/>
              </a:lnSpc>
              <a:spcBef>
                <a:spcPts val="198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Host,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schema,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basePath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“customerId”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“accountValue” : 1240.23,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“active”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“address”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“contacts”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jdoe@bb.com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jsyl@bb.com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4"/>
              </a:rPr>
              <a:t>brow@bb.com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customerId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accountValue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 : 1240.23, </a:t>
            </a:r>
            <a:r>
              <a:rPr sz="16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customerName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active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contacts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2"/>
              </a:rPr>
              <a:t>jdoe@bb.com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3"/>
              </a:rPr>
              <a:t>jsyl@bb.com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4"/>
              </a:rPr>
              <a:t>brow@bb.com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058" y="2718308"/>
            <a:ext cx="922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20" dirty="0"/>
              <a:t>f</a:t>
            </a:r>
            <a:r>
              <a:rPr spc="-20" dirty="0"/>
              <a:t>e</a:t>
            </a:r>
            <a:r>
              <a:rPr spc="-155" dirty="0"/>
              <a:t>r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35" dirty="0"/>
              <a:t>D</a:t>
            </a:r>
            <a:r>
              <a:rPr spc="-20" dirty="0"/>
              <a:t>e</a:t>
            </a:r>
            <a:r>
              <a:rPr spc="-15" dirty="0"/>
              <a:t>fi</a:t>
            </a:r>
            <a:r>
              <a:rPr spc="-30" dirty="0"/>
              <a:t>n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70" dirty="0"/>
              <a:t>n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76200"/>
            <a:ext cx="10327640" cy="6491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316" y="2718308"/>
            <a:ext cx="691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04" dirty="0"/>
              <a:t>P</a:t>
            </a:r>
            <a:r>
              <a:rPr spc="135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240" dirty="0"/>
              <a:t>P</a:t>
            </a:r>
            <a:r>
              <a:rPr spc="-70" dirty="0"/>
              <a:t>u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35" dirty="0"/>
              <a:t>D</a:t>
            </a:r>
            <a:r>
              <a:rPr spc="-20" dirty="0"/>
              <a:t>e</a:t>
            </a:r>
            <a:r>
              <a:rPr spc="-20" dirty="0"/>
              <a:t>l</a:t>
            </a:r>
            <a:r>
              <a:rPr spc="-45" dirty="0"/>
              <a:t>e</a:t>
            </a:r>
            <a:r>
              <a:rPr spc="-25" dirty="0"/>
              <a:t>t</a:t>
            </a:r>
            <a:r>
              <a:rPr spc="-15" dirty="0"/>
              <a:t>e</a:t>
            </a:r>
            <a:endParaRPr spc="-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152400"/>
            <a:ext cx="10995025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2801" y="2797555"/>
            <a:ext cx="47815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270" dirty="0">
                <a:solidFill>
                  <a:srgbClr val="FFFFFF"/>
                </a:solidFill>
              </a:rPr>
              <a:t>O</a:t>
            </a:r>
            <a:r>
              <a:rPr sz="6600" spc="-500" dirty="0">
                <a:solidFill>
                  <a:srgbClr val="FFFFFF"/>
                </a:solidFill>
              </a:rPr>
              <a:t>S</a:t>
            </a:r>
            <a:r>
              <a:rPr sz="6600" spc="204" dirty="0">
                <a:solidFill>
                  <a:srgbClr val="FFFFFF"/>
                </a:solidFill>
              </a:rPr>
              <a:t>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98195" y="2808732"/>
            <a:ext cx="2624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5242" y="3003843"/>
            <a:ext cx="7024370" cy="1335405"/>
            <a:chOff x="2995242" y="3003843"/>
            <a:chExt cx="7024370" cy="13354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10" y="3003843"/>
              <a:ext cx="1358298" cy="13353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5242" y="3334208"/>
              <a:ext cx="1071495" cy="42505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7722" y="3513079"/>
            <a:ext cx="289560" cy="3200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91757" y="3188162"/>
            <a:ext cx="624205" cy="744220"/>
            <a:chOff x="10291757" y="3188162"/>
            <a:chExt cx="624205" cy="744220"/>
          </a:xfrm>
        </p:grpSpPr>
        <p:sp>
          <p:nvSpPr>
            <p:cNvPr id="4" name="object 4"/>
            <p:cNvSpPr/>
            <p:nvPr/>
          </p:nvSpPr>
          <p:spPr>
            <a:xfrm>
              <a:off x="10291757" y="3188162"/>
              <a:ext cx="624205" cy="744220"/>
            </a:xfrm>
            <a:custGeom>
              <a:avLst/>
              <a:gdLst/>
              <a:ahLst/>
              <a:cxnLst/>
              <a:rect l="l" t="t" r="r" b="b"/>
              <a:pathLst>
                <a:path w="624204" h="744220">
                  <a:moveTo>
                    <a:pt x="623929" y="0"/>
                  </a:moveTo>
                  <a:lnTo>
                    <a:pt x="0" y="0"/>
                  </a:lnTo>
                  <a:lnTo>
                    <a:pt x="0" y="743595"/>
                  </a:lnTo>
                  <a:lnTo>
                    <a:pt x="623929" y="743595"/>
                  </a:lnTo>
                  <a:lnTo>
                    <a:pt x="623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91757" y="3309457"/>
              <a:ext cx="623928" cy="622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22213" y="2808732"/>
            <a:ext cx="3693160" cy="138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390265">
              <a:lnSpc>
                <a:spcPct val="100000"/>
              </a:lnSpc>
              <a:spcBef>
                <a:spcPts val="7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3694" y="2797555"/>
            <a:ext cx="41865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75" dirty="0">
                <a:solidFill>
                  <a:srgbClr val="FFFFFF"/>
                </a:solidFill>
              </a:rPr>
              <a:t>UT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152400"/>
            <a:ext cx="11296015" cy="61321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745" y="1805940"/>
            <a:ext cx="882713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5"/>
              </a:rPr>
              <a:t>http://g</a:t>
            </a:r>
            <a:r>
              <a:rPr lang="en-US"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5"/>
              </a:rPr>
              <a:t>l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5"/>
              </a:rPr>
              <a:t>ob</a:t>
            </a:r>
            <a:r>
              <a:rPr lang="en-US"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5"/>
              </a:rPr>
              <a:t>al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5"/>
              </a:rPr>
              <a:t>mantics.com/customer/</a:t>
            </a:r>
            <a:r>
              <a:rPr sz="3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  <a:hlinkClick r:id="rId5"/>
              </a:rPr>
              <a:t>123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1010" y="3003843"/>
            <a:ext cx="1358298" cy="13353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76593" y="3003843"/>
            <a:ext cx="1943100" cy="1368425"/>
            <a:chOff x="8076593" y="3003843"/>
            <a:chExt cx="1943100" cy="13684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6593" y="3946918"/>
              <a:ext cx="1071494" cy="4250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3180" y="2797555"/>
            <a:ext cx="58077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D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300" dirty="0">
                <a:solidFill>
                  <a:srgbClr val="FFFFFF"/>
                </a:solidFill>
              </a:rPr>
              <a:t>L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105" dirty="0">
                <a:solidFill>
                  <a:srgbClr val="FFFFFF"/>
                </a:solidFill>
              </a:rPr>
              <a:t>TE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65817" y="2799588"/>
            <a:ext cx="378841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344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478513" y="2799588"/>
            <a:ext cx="3138805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6593" y="3946918"/>
            <a:ext cx="1071494" cy="42505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353" y="2718308"/>
            <a:ext cx="864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90" dirty="0"/>
              <a:t>H</a:t>
            </a:r>
            <a:r>
              <a:rPr spc="70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-165" dirty="0"/>
              <a:t>S</a:t>
            </a:r>
            <a:r>
              <a:rPr spc="175" dirty="0"/>
              <a:t>c</a:t>
            </a:r>
            <a:r>
              <a:rPr spc="-70" dirty="0"/>
              <a:t>h</a:t>
            </a:r>
            <a:r>
              <a:rPr spc="-20" dirty="0"/>
              <a:t>e</a:t>
            </a:r>
            <a:r>
              <a:rPr spc="-195" dirty="0"/>
              <a:t>ma,</a:t>
            </a:r>
            <a:r>
              <a:rPr spc="-195" dirty="0"/>
              <a:t> </a:t>
            </a:r>
            <a:r>
              <a:rPr spc="25" dirty="0"/>
              <a:t>Ba</a:t>
            </a:r>
            <a:r>
              <a:rPr spc="-95" dirty="0"/>
              <a:t>s</a:t>
            </a:r>
            <a:r>
              <a:rPr spc="-25" dirty="0"/>
              <a:t>e</a:t>
            </a:r>
            <a:r>
              <a:rPr spc="185" dirty="0"/>
              <a:t>P</a:t>
            </a:r>
            <a:r>
              <a:rPr spc="-95" dirty="0"/>
              <a:t>a</a:t>
            </a:r>
            <a:r>
              <a:rPr spc="30" dirty="0"/>
              <a:t>t</a:t>
            </a:r>
            <a:r>
              <a:rPr spc="-65" dirty="0"/>
              <a:t>h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1276" y="3158235"/>
            <a:ext cx="8166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0711" y="4633467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2396" y="373847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89307" y="2456119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85012" y="1762251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152400"/>
            <a:ext cx="10980420" cy="60172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93977" y="3738471"/>
            <a:ext cx="829310" cy="682625"/>
          </a:xfrm>
          <a:custGeom>
            <a:avLst/>
            <a:gdLst/>
            <a:ahLst/>
            <a:cxnLst/>
            <a:rect l="l" t="t" r="r" b="b"/>
            <a:pathLst>
              <a:path w="829310" h="682625">
                <a:moveTo>
                  <a:pt x="828741" y="0"/>
                </a:moveTo>
                <a:lnTo>
                  <a:pt x="827239" y="78226"/>
                </a:lnTo>
                <a:lnTo>
                  <a:pt x="822961" y="150035"/>
                </a:lnTo>
                <a:lnTo>
                  <a:pt x="816249" y="213381"/>
                </a:lnTo>
                <a:lnTo>
                  <a:pt x="807444" y="266214"/>
                </a:lnTo>
                <a:lnTo>
                  <a:pt x="796887" y="306488"/>
                </a:lnTo>
                <a:lnTo>
                  <a:pt x="771882" y="341164"/>
                </a:lnTo>
                <a:lnTo>
                  <a:pt x="471228" y="341163"/>
                </a:lnTo>
                <a:lnTo>
                  <a:pt x="458191" y="350173"/>
                </a:lnTo>
                <a:lnTo>
                  <a:pt x="435666" y="416113"/>
                </a:lnTo>
                <a:lnTo>
                  <a:pt x="426861" y="468946"/>
                </a:lnTo>
                <a:lnTo>
                  <a:pt x="420149" y="532291"/>
                </a:lnTo>
                <a:lnTo>
                  <a:pt x="415872" y="604101"/>
                </a:lnTo>
                <a:lnTo>
                  <a:pt x="414370" y="682326"/>
                </a:lnTo>
                <a:lnTo>
                  <a:pt x="412868" y="604101"/>
                </a:lnTo>
                <a:lnTo>
                  <a:pt x="408591" y="532291"/>
                </a:lnTo>
                <a:lnTo>
                  <a:pt x="401879" y="468946"/>
                </a:lnTo>
                <a:lnTo>
                  <a:pt x="393074" y="416113"/>
                </a:lnTo>
                <a:lnTo>
                  <a:pt x="382517" y="375839"/>
                </a:lnTo>
                <a:lnTo>
                  <a:pt x="357512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7066" y="4633467"/>
            <a:ext cx="1388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62" y="17561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9262" y="2947271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262" y="41114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9262" y="527565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32306" y="1988820"/>
            <a:ext cx="221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57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340" y="517651"/>
            <a:ext cx="7455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R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484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40" dirty="0">
                <a:solidFill>
                  <a:srgbClr val="404040"/>
                </a:solidFill>
              </a:rPr>
              <a:t>C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U</a:t>
            </a:r>
            <a:r>
              <a:rPr spc="130" dirty="0">
                <a:solidFill>
                  <a:srgbClr val="404040"/>
                </a:solidFill>
              </a:rPr>
              <a:t>pd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D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2306" y="3180588"/>
            <a:ext cx="2310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6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925" spc="-11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2306" y="4344923"/>
            <a:ext cx="253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20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06" y="5509260"/>
            <a:ext cx="3104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9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262" y="1891043"/>
            <a:ext cx="553195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182" y="3084673"/>
            <a:ext cx="785355" cy="5481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579" y="4222138"/>
            <a:ext cx="690563" cy="6905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202" y="5194320"/>
            <a:ext cx="995318" cy="99531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90" dirty="0"/>
              <a:t>e</a:t>
            </a:r>
            <a:r>
              <a:rPr spc="170" dirty="0"/>
              <a:t>c</a:t>
            </a:r>
            <a:r>
              <a:rPr spc="-90" dirty="0"/>
              <a:t>u</a:t>
            </a:r>
            <a:r>
              <a:rPr spc="-60" dirty="0"/>
              <a:t>r</a:t>
            </a:r>
            <a:r>
              <a:rPr spc="-45" dirty="0"/>
              <a:t>i</a:t>
            </a:r>
            <a:r>
              <a:rPr spc="10" dirty="0"/>
              <a:t>tyD</a:t>
            </a:r>
            <a:r>
              <a:rPr spc="5" dirty="0"/>
              <a:t>e</a:t>
            </a:r>
            <a:r>
              <a:rPr spc="55" dirty="0"/>
              <a:t>f</a:t>
            </a:r>
            <a:r>
              <a:rPr spc="-45" dirty="0"/>
              <a:t>i</a:t>
            </a:r>
            <a:r>
              <a:rPr spc="-80" dirty="0"/>
              <a:t>n</a:t>
            </a:r>
            <a:r>
              <a:rPr spc="-3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135" dirty="0"/>
              <a:t>o</a:t>
            </a:r>
            <a:r>
              <a:rPr spc="-85" dirty="0"/>
              <a:t>n</a:t>
            </a:r>
            <a:r>
              <a:rPr spc="-6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endParaRPr spc="145" dirty="0"/>
          </a:p>
          <a:p>
            <a:pPr marL="2171700" marR="5715" algn="r">
              <a:lnSpc>
                <a:spcPts val="4010"/>
              </a:lnSpc>
            </a:pPr>
            <a:r>
              <a:rPr spc="-25" dirty="0"/>
              <a:t>Security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7733" y="2261321"/>
            <a:ext cx="1576532" cy="15765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9417" y="2017547"/>
            <a:ext cx="2422353" cy="20640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1226" y="4543044"/>
            <a:ext cx="1306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basicAuth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476" y="517651"/>
            <a:ext cx="7554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385" dirty="0">
                <a:solidFill>
                  <a:srgbClr val="404040"/>
                </a:solidFill>
              </a:rPr>
              <a:t>A</a:t>
            </a:r>
            <a:r>
              <a:rPr spc="225" dirty="0">
                <a:solidFill>
                  <a:srgbClr val="404040"/>
                </a:solidFill>
              </a:rPr>
              <a:t>P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415" dirty="0">
                <a:solidFill>
                  <a:srgbClr val="404040"/>
                </a:solidFill>
              </a:rPr>
              <a:t>2</a:t>
            </a:r>
            <a:r>
              <a:rPr spc="-245" dirty="0">
                <a:solidFill>
                  <a:srgbClr val="404040"/>
                </a:solidFill>
              </a:rPr>
              <a:t>.</a:t>
            </a:r>
            <a:r>
              <a:rPr spc="265" dirty="0">
                <a:solidFill>
                  <a:srgbClr val="404040"/>
                </a:solidFill>
              </a:rPr>
              <a:t>0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0" dirty="0">
                <a:solidFill>
                  <a:srgbClr val="404040"/>
                </a:solidFill>
              </a:rPr>
              <a:t>h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z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5"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245" dirty="0">
                <a:solidFill>
                  <a:srgbClr val="404040"/>
                </a:solidFill>
              </a:rPr>
              <a:t>T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1008" y="4543044"/>
            <a:ext cx="1028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0553" y="4543044"/>
            <a:ext cx="107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087" y="2559156"/>
            <a:ext cx="2551112" cy="9824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767943" y="1567543"/>
            <a:ext cx="6717665" cy="3902710"/>
          </a:xfrm>
          <a:custGeom>
            <a:avLst/>
            <a:gdLst/>
            <a:ahLst/>
            <a:cxnLst/>
            <a:rect l="l" t="t" r="r" b="b"/>
            <a:pathLst>
              <a:path w="6717665" h="3902710">
                <a:moveTo>
                  <a:pt x="6717545" y="0"/>
                </a:moveTo>
                <a:lnTo>
                  <a:pt x="0" y="0"/>
                </a:lnTo>
                <a:lnTo>
                  <a:pt x="0" y="3902527"/>
                </a:lnTo>
                <a:lnTo>
                  <a:pt x="6717545" y="3902527"/>
                </a:lnTo>
                <a:lnTo>
                  <a:pt x="6717545" y="0"/>
                </a:lnTo>
                <a:close/>
              </a:path>
            </a:pathLst>
          </a:custGeom>
          <a:solidFill>
            <a:srgbClr val="FFFFFF">
              <a:alpha val="6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6171"/>
            <a:ext cx="437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Setup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free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account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703579"/>
            <a:ext cx="563245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navigate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84555">
              <a:lnSpc>
                <a:spcPts val="2810"/>
              </a:lnSpc>
              <a:spcBef>
                <a:spcPts val="195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document: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466078" y="2022347"/>
            <a:ext cx="5012055" cy="34740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version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5" dirty="0"/>
              <a:t>info</a:t>
            </a:r>
            <a:endParaRPr spc="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paths</a:t>
            </a:r>
            <a:endParaRPr spc="-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5" dirty="0"/>
              <a:t>Operations:</a:t>
            </a:r>
            <a:r>
              <a:rPr spc="-110" dirty="0"/>
              <a:t> </a:t>
            </a:r>
            <a:r>
              <a:rPr spc="-40" dirty="0"/>
              <a:t>get,</a:t>
            </a:r>
            <a:r>
              <a:rPr spc="-110" dirty="0"/>
              <a:t> </a:t>
            </a:r>
            <a:r>
              <a:rPr spc="-30" dirty="0"/>
              <a:t>post,</a:t>
            </a:r>
            <a:r>
              <a:rPr spc="-110" dirty="0"/>
              <a:t> </a:t>
            </a:r>
            <a:r>
              <a:rPr spc="-45" dirty="0"/>
              <a:t>put,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delete</a:t>
            </a:r>
            <a:endParaRPr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15" dirty="0"/>
              <a:t>produces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consumes</a:t>
            </a:r>
            <a:endParaRPr spc="-10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0" dirty="0"/>
              <a:t>param</a:t>
            </a:r>
            <a:r>
              <a:rPr lang="en-US" spc="-30" dirty="0"/>
              <a:t>e</a:t>
            </a:r>
            <a:r>
              <a:rPr spc="-30" dirty="0"/>
              <a:t>ters</a:t>
            </a:r>
            <a:endParaRPr spc="-30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responses</a:t>
            </a:r>
            <a:endParaRPr spc="-1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references</a:t>
            </a:r>
            <a:r>
              <a:rPr spc="-105" dirty="0"/>
              <a:t> </a:t>
            </a:r>
            <a:r>
              <a:rPr spc="-20" dirty="0"/>
              <a:t>($ref)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definitions</a:t>
            </a:r>
            <a:endParaRPr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0" dirty="0"/>
              <a:t>host,</a:t>
            </a:r>
            <a:r>
              <a:rPr spc="-114" dirty="0"/>
              <a:t> </a:t>
            </a:r>
            <a:r>
              <a:rPr spc="-25" dirty="0"/>
              <a:t>basePath,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5" dirty="0"/>
              <a:t>schema</a:t>
            </a:r>
            <a:endParaRPr spc="-1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securityDefintions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5" dirty="0"/>
              <a:t>security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226048" y="5601715"/>
            <a:ext cx="513905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5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Google: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“OpenAPI</a:t>
            </a:r>
            <a:r>
              <a:rPr sz="20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5145" y="228600"/>
            <a:ext cx="11057255" cy="6084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8630" y="30480"/>
            <a:ext cx="11342370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1780" y="76200"/>
            <a:ext cx="1164780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287655"/>
            <a:ext cx="10829290" cy="6090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036" y="2718308"/>
            <a:ext cx="6858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-20" dirty="0"/>
              <a:t>V</a:t>
            </a:r>
            <a:r>
              <a:rPr spc="-20" dirty="0"/>
              <a:t>e</a:t>
            </a:r>
            <a:r>
              <a:rPr spc="-75" dirty="0"/>
              <a:t>r</a:t>
            </a:r>
            <a:r>
              <a:rPr spc="-90" dirty="0"/>
              <a:t>s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65" dirty="0"/>
              <a:t>n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-215" dirty="0"/>
              <a:t>I</a:t>
            </a:r>
            <a:r>
              <a:rPr spc="-325" dirty="0"/>
              <a:t>n</a:t>
            </a:r>
            <a:r>
              <a:rPr spc="20" dirty="0"/>
              <a:t>f</a:t>
            </a:r>
            <a:r>
              <a:rPr spc="140" dirty="0"/>
              <a:t>o</a:t>
            </a:r>
            <a:endParaRPr spc="1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3242</Words>
  <Application>WPS Presentation</Application>
  <PresentationFormat>On-screen Show (4:3)</PresentationFormat>
  <Paragraphs>314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Courier New</vt:lpstr>
      <vt:lpstr>Office Theme</vt:lpstr>
      <vt:lpstr>Paint.Picture</vt:lpstr>
      <vt:lpstr>Create OpenAPI Documents  with Swagger Editor</vt:lpstr>
      <vt:lpstr>Access and navigate Swagger Editor and  create a new OpenAPI 2.0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OpenAPI 2.0: Version and Info</vt:lpstr>
      <vt:lpstr>PowerPoint 演示文稿</vt:lpstr>
      <vt:lpstr>PowerPoint 演示文稿</vt:lpstr>
      <vt:lpstr>OpenAPI 2.0: Paths and GET Operation</vt:lpstr>
      <vt:lpstr>PowerPoint 演示文稿</vt:lpstr>
      <vt:lpstr>Parameters</vt:lpstr>
      <vt:lpstr>Parameter  Name</vt:lpstr>
      <vt:lpstr>PowerPoint 演示文稿</vt:lpstr>
      <vt:lpstr>OpenAPI 2.0: Responses</vt:lpstr>
      <vt:lpstr>The GET Operation</vt:lpstr>
      <vt:lpstr>The GET Operation</vt:lpstr>
      <vt:lpstr>customer.json</vt:lpstr>
      <vt:lpstr>customer.json</vt:lpstr>
      <vt:lpstr>OpenAPI 2.0: References and Definitions</vt:lpstr>
      <vt:lpstr>PowerPoint 演示文稿</vt:lpstr>
      <vt:lpstr>OpenAPI 2.0: Post, Put, Delete</vt:lpstr>
      <vt:lpstr>PowerPoint 演示文稿</vt:lpstr>
      <vt:lpstr>HTTP POST</vt:lpstr>
      <vt:lpstr>The POST Operation</vt:lpstr>
      <vt:lpstr>The POST Operation</vt:lpstr>
      <vt:lpstr>HTTP PUT</vt:lpstr>
      <vt:lpstr>The PUT Operation</vt:lpstr>
      <vt:lpstr>The PUT Operation</vt:lpstr>
      <vt:lpstr>The PUT Operation</vt:lpstr>
      <vt:lpstr>The PUT Operation</vt:lpstr>
      <vt:lpstr>HTTP DELETE</vt:lpstr>
      <vt:lpstr>The DELETE Operation</vt:lpstr>
      <vt:lpstr>The DELETE Operation</vt:lpstr>
      <vt:lpstr>OpenAPI 2.0: Host, Schema, BasePath</vt:lpstr>
      <vt:lpstr>customerId</vt:lpstr>
      <vt:lpstr>customerId</vt:lpstr>
      <vt:lpstr>customerId</vt:lpstr>
      <vt:lpstr>Read, Create, Update, and Delete</vt:lpstr>
      <vt:lpstr>Security</vt:lpstr>
      <vt:lpstr>OpenAPI 2.0 Authorization Types</vt:lpstr>
      <vt:lpstr>Setup free Swagger account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OpenAPI Documents  with Swagger Editor</dc:title>
  <dc:creator/>
  <cp:lastModifiedBy>Steve Sam</cp:lastModifiedBy>
  <cp:revision>15</cp:revision>
  <dcterms:created xsi:type="dcterms:W3CDTF">2021-08-23T08:48:00Z</dcterms:created>
  <dcterms:modified xsi:type="dcterms:W3CDTF">2022-06-30T17:04:19Z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2020-08-18T14:30:00Z</vt:filetime>
  </property>
  <property fmtid="{D5CDD505-2E9C-101B-9397-08002B2CF9AE}" pid="3" name="LastSaved">
    <vt:filetime>2021-08-23T14:30:00Z</vt:filetime>
  </property>
  <property fmtid="{D5CDD505-2E9C-101B-9397-08002B2CF9AE}" pid="4" name="ICV">
    <vt:lpwstr>4AFAEC677C794A9E89DAB74A8F022D40</vt:lpwstr>
  </property>
  <property fmtid="{D5CDD505-2E9C-101B-9397-08002B2CF9AE}" pid="5" name="KSOProductBuildVer">
    <vt:lpwstr>1033-11.2.0.11156</vt:lpwstr>
  </property>
</Properties>
</file>