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04790" y="2692400"/>
            <a:ext cx="5646419" cy="2875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C9D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93540" y="647700"/>
            <a:ext cx="786891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20514" y="2912532"/>
            <a:ext cx="13414971" cy="2050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3500" y="1866900"/>
            <a:ext cx="9337675" cy="17399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11430">
              <a:lnSpc>
                <a:spcPts val="6300"/>
              </a:lnSpc>
              <a:spcBef>
                <a:spcPts val="1060"/>
              </a:spcBef>
            </a:pPr>
            <a:r>
              <a:rPr sz="6000" spc="80" dirty="0">
                <a:solidFill>
                  <a:srgbClr val="171717"/>
                </a:solidFill>
              </a:rPr>
              <a:t>C</a:t>
            </a:r>
            <a:r>
              <a:rPr sz="6000" spc="-420" dirty="0">
                <a:solidFill>
                  <a:srgbClr val="171717"/>
                </a:solidFill>
              </a:rPr>
              <a:t>r</a:t>
            </a:r>
            <a:r>
              <a:rPr sz="6000" spc="-235" dirty="0">
                <a:solidFill>
                  <a:srgbClr val="171717"/>
                </a:solidFill>
              </a:rPr>
              <a:t>e</a:t>
            </a:r>
            <a:r>
              <a:rPr sz="6000" spc="-265" dirty="0">
                <a:solidFill>
                  <a:srgbClr val="171717"/>
                </a:solidFill>
              </a:rPr>
              <a:t>a</a:t>
            </a:r>
            <a:r>
              <a:rPr sz="6000" spc="-125" dirty="0">
                <a:solidFill>
                  <a:srgbClr val="171717"/>
                </a:solidFill>
              </a:rPr>
              <a:t>tin</a:t>
            </a:r>
            <a:r>
              <a:rPr sz="6000" spc="40" dirty="0">
                <a:solidFill>
                  <a:srgbClr val="171717"/>
                </a:solidFill>
              </a:rPr>
              <a:t>g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215" dirty="0">
                <a:solidFill>
                  <a:srgbClr val="171717"/>
                </a:solidFill>
              </a:rPr>
              <a:t>Y</a:t>
            </a:r>
            <a:r>
              <a:rPr sz="6000" spc="-155" dirty="0">
                <a:solidFill>
                  <a:srgbClr val="171717"/>
                </a:solidFill>
              </a:rPr>
              <a:t>ou</a:t>
            </a:r>
            <a:r>
              <a:rPr sz="6000" dirty="0">
                <a:solidFill>
                  <a:srgbClr val="171717"/>
                </a:solidFill>
              </a:rPr>
              <a:t>r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20" dirty="0">
                <a:solidFill>
                  <a:srgbClr val="171717"/>
                </a:solidFill>
              </a:rPr>
              <a:t>Fir</a:t>
            </a:r>
            <a:r>
              <a:rPr sz="6000" spc="-175" dirty="0">
                <a:solidFill>
                  <a:srgbClr val="171717"/>
                </a:solidFill>
              </a:rPr>
              <a:t>s</a:t>
            </a:r>
            <a:r>
              <a:rPr sz="6000" spc="55" dirty="0">
                <a:solidFill>
                  <a:srgbClr val="171717"/>
                </a:solidFill>
              </a:rPr>
              <a:t>t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70" dirty="0">
                <a:solidFill>
                  <a:srgbClr val="171717"/>
                </a:solidFill>
              </a:rPr>
              <a:t>Spring  </a:t>
            </a:r>
            <a:r>
              <a:rPr sz="6000" spc="-5" dirty="0">
                <a:solidFill>
                  <a:srgbClr val="171717"/>
                </a:solidFill>
              </a:rPr>
              <a:t>M</a:t>
            </a:r>
            <a:r>
              <a:rPr sz="6000" spc="-5" dirty="0">
                <a:solidFill>
                  <a:srgbClr val="171717"/>
                </a:solidFill>
              </a:rPr>
              <a:t>V</a:t>
            </a:r>
            <a:r>
              <a:rPr sz="6000" spc="235" dirty="0">
                <a:solidFill>
                  <a:srgbClr val="171717"/>
                </a:solidFill>
              </a:rPr>
              <a:t>C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5" dirty="0">
                <a:solidFill>
                  <a:srgbClr val="171717"/>
                </a:solidFill>
              </a:rPr>
              <a:t>Applic</a:t>
            </a:r>
            <a:r>
              <a:rPr sz="6000" spc="5" dirty="0">
                <a:solidFill>
                  <a:srgbClr val="171717"/>
                </a:solidFill>
              </a:rPr>
              <a:t>a</a:t>
            </a:r>
            <a:r>
              <a:rPr sz="6000" spc="-125" dirty="0">
                <a:solidFill>
                  <a:srgbClr val="171717"/>
                </a:solidFill>
              </a:rPr>
              <a:t>tion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4900" y="647700"/>
            <a:ext cx="387857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Prerequisites</a:t>
            </a:r>
            <a:endParaRPr spc="-65" dirty="0"/>
          </a:p>
        </p:txBody>
      </p:sp>
      <p:sp>
        <p:nvSpPr>
          <p:cNvPr id="3" name="object 3"/>
          <p:cNvSpPr txBox="1"/>
          <p:nvPr/>
        </p:nvSpPr>
        <p:spPr>
          <a:xfrm>
            <a:off x="1420514" y="2912532"/>
            <a:ext cx="6626859" cy="2050414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Java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9308" y="2912532"/>
            <a:ext cx="6626859" cy="2050414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Maven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514" y="5242559"/>
            <a:ext cx="6626859" cy="1762760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5050">
              <a:latin typeface="Times New Roman" panose="02020603050405020304"/>
              <a:cs typeface="Times New Roman" panose="02020603050405020304"/>
            </a:endParaRPr>
          </a:p>
          <a:p>
            <a:pPr marR="3810" algn="ctr">
              <a:lnSpc>
                <a:spcPct val="100000"/>
              </a:lnSpc>
            </a:pPr>
            <a:r>
              <a:rPr lang="en-US" sz="3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IntelliJ</a:t>
            </a:r>
            <a:endParaRPr lang="en-US" sz="3200" spc="-55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  <a:p>
            <a:pPr marR="3810" algn="ctr">
              <a:lnSpc>
                <a:spcPct val="100000"/>
              </a:lnSpc>
            </a:pPr>
            <a:endParaRPr lang="en-US" sz="3200" spc="-55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89308" y="5242559"/>
            <a:ext cx="6626859" cy="1762760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5050">
              <a:latin typeface="Times New Roman" panose="02020603050405020304"/>
              <a:cs typeface="Times New Roman" panose="02020603050405020304"/>
            </a:endParaRPr>
          </a:p>
          <a:p>
            <a:pPr marR="635" algn="ctr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Tomcat</a:t>
            </a:r>
            <a:endParaRPr sz="3200" spc="-5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  <a:p>
            <a:pPr marR="635" algn="ctr">
              <a:lnSpc>
                <a:spcPct val="100000"/>
              </a:lnSpc>
            </a:pP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1716216"/>
            <a:ext cx="0" cy="6840220"/>
          </a:xfrm>
          <a:custGeom>
            <a:avLst/>
            <a:gdLst/>
            <a:ahLst/>
            <a:cxnLst/>
            <a:rect l="l" t="t" r="r" b="b"/>
            <a:pathLst>
              <a:path h="6840220">
                <a:moveTo>
                  <a:pt x="0" y="0"/>
                </a:moveTo>
                <a:lnTo>
                  <a:pt x="0" y="6839954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08800" y="2971800"/>
            <a:ext cx="5430520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45" dirty="0">
                <a:latin typeface="Verdana" panose="020B0604030504040204"/>
                <a:cs typeface="Verdana" panose="020B0604030504040204"/>
              </a:rPr>
              <a:t>No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direct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5" dirty="0">
                <a:latin typeface="Verdana" panose="020B0604030504040204"/>
                <a:cs typeface="Verdana" panose="020B0604030504040204"/>
              </a:rPr>
              <a:t>download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-30" dirty="0">
                <a:latin typeface="Verdana" panose="020B0604030504040204"/>
                <a:cs typeface="Verdana" panose="020B0604030504040204"/>
              </a:rPr>
              <a:t>Maven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-50" dirty="0">
                <a:latin typeface="Verdana" panose="020B0604030504040204"/>
                <a:cs typeface="Verdana" panose="020B0604030504040204"/>
              </a:rPr>
              <a:t>Source,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Javadocs,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Binaries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5" dirty="0">
                <a:latin typeface="Verdana" panose="020B0604030504040204"/>
                <a:cs typeface="Verdana" panose="020B0604030504040204"/>
              </a:rPr>
              <a:t>Transitive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dependencies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20" dirty="0">
                <a:latin typeface="Verdana" panose="020B0604030504040204"/>
                <a:cs typeface="Verdana" panose="020B0604030504040204"/>
              </a:rPr>
              <a:t>Boot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18200" y="647700"/>
            <a:ext cx="44221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Getting</a:t>
            </a:r>
            <a:r>
              <a:rPr spc="-335" dirty="0"/>
              <a:t> </a:t>
            </a:r>
            <a:r>
              <a:rPr spc="-35" dirty="0"/>
              <a:t>Spring</a:t>
            </a:r>
            <a:endParaRPr spc="-35" dirty="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80739" y="2762250"/>
            <a:ext cx="2621017" cy="36195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0400" y="3987800"/>
            <a:ext cx="73367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60" dirty="0">
                <a:solidFill>
                  <a:srgbClr val="FFFFFF"/>
                </a:solidFill>
              </a:rPr>
              <a:t>W</a:t>
            </a:r>
            <a:r>
              <a:rPr sz="6400" spc="375" dirty="0">
                <a:solidFill>
                  <a:srgbClr val="FFFFFF"/>
                </a:solidFill>
              </a:rPr>
              <a:t>A</a:t>
            </a:r>
            <a:r>
              <a:rPr sz="6400" spc="175" dirty="0">
                <a:solidFill>
                  <a:srgbClr val="FFFFFF"/>
                </a:solidFill>
              </a:rPr>
              <a:t>R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-385" dirty="0">
                <a:solidFill>
                  <a:srgbClr val="FFFFFF"/>
                </a:solidFill>
              </a:rPr>
              <a:t>v</a:t>
            </a:r>
            <a:r>
              <a:rPr sz="6400" spc="-350" dirty="0">
                <a:solidFill>
                  <a:srgbClr val="FFFFFF"/>
                </a:solidFill>
              </a:rPr>
              <a:t>s</a:t>
            </a:r>
            <a:r>
              <a:rPr sz="6400" spc="-860" dirty="0">
                <a:solidFill>
                  <a:srgbClr val="FFFFFF"/>
                </a:solidFill>
              </a:rPr>
              <a:t>.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-10" dirty="0">
                <a:solidFill>
                  <a:srgbClr val="FFFFFF"/>
                </a:solidFill>
              </a:rPr>
              <a:t>C</a:t>
            </a:r>
            <a:r>
              <a:rPr sz="6400" spc="15" dirty="0">
                <a:solidFill>
                  <a:srgbClr val="FFFFFF"/>
                </a:solidFill>
              </a:rPr>
              <a:t>o</a:t>
            </a:r>
            <a:r>
              <a:rPr sz="6400" spc="-325" dirty="0">
                <a:solidFill>
                  <a:srgbClr val="FFFFFF"/>
                </a:solidFill>
              </a:rPr>
              <a:t>n</a:t>
            </a:r>
            <a:r>
              <a:rPr sz="6400" spc="-160" dirty="0">
                <a:solidFill>
                  <a:srgbClr val="FFFFFF"/>
                </a:solidFill>
              </a:rPr>
              <a:t>t</a:t>
            </a:r>
            <a:r>
              <a:rPr sz="6400" spc="-370" dirty="0">
                <a:solidFill>
                  <a:srgbClr val="FFFFFF"/>
                </a:solidFill>
              </a:rPr>
              <a:t>a</a:t>
            </a:r>
            <a:r>
              <a:rPr sz="6400" spc="-360" dirty="0">
                <a:solidFill>
                  <a:srgbClr val="FFFFFF"/>
                </a:solidFill>
              </a:rPr>
              <a:t>i</a:t>
            </a:r>
            <a:r>
              <a:rPr sz="6400" spc="-325" dirty="0">
                <a:solidFill>
                  <a:srgbClr val="FFFFFF"/>
                </a:solidFill>
              </a:rPr>
              <a:t>n</a:t>
            </a:r>
            <a:r>
              <a:rPr sz="6400" spc="-270" dirty="0">
                <a:solidFill>
                  <a:srgbClr val="FFFFFF"/>
                </a:solidFill>
              </a:rPr>
              <a:t>e</a:t>
            </a:r>
            <a:r>
              <a:rPr sz="6400" spc="235" dirty="0">
                <a:solidFill>
                  <a:srgbClr val="FFFFFF"/>
                </a:solidFill>
              </a:rPr>
              <a:t>d</a:t>
            </a:r>
            <a:endParaRPr sz="6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0600" y="647700"/>
            <a:ext cx="411670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Configuration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3708400" y="6299200"/>
            <a:ext cx="21386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omplic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dirty="0">
                <a:latin typeface="Verdana" panose="020B0604030504040204"/>
                <a:cs typeface="Verdana" panose="020B0604030504040204"/>
              </a:rPr>
              <a:t>t</a:t>
            </a:r>
            <a:r>
              <a:rPr sz="2600" spc="70" dirty="0">
                <a:latin typeface="Verdana" panose="020B0604030504040204"/>
                <a:cs typeface="Verdana" panose="020B0604030504040204"/>
              </a:rPr>
              <a:t>ed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24135" y="3328356"/>
            <a:ext cx="2304415" cy="2741295"/>
            <a:chOff x="3624135" y="3328356"/>
            <a:chExt cx="2304415" cy="274129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048894" y="3340645"/>
              <a:ext cx="1763563" cy="219767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4135" y="3328356"/>
              <a:ext cx="2304139" cy="274128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0833100" y="6299200"/>
            <a:ext cx="15513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60" dirty="0">
                <a:latin typeface="Verdana" panose="020B0604030504040204"/>
                <a:cs typeface="Verdana" panose="020B0604030504040204"/>
              </a:rPr>
              <a:t>Blackb</a:t>
            </a:r>
            <a:r>
              <a:rPr sz="2600" spc="-30" dirty="0">
                <a:latin typeface="Verdana" panose="020B0604030504040204"/>
                <a:cs typeface="Verdana" panose="020B0604030504040204"/>
              </a:rPr>
              <a:t>o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x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302265" y="3328356"/>
            <a:ext cx="2609215" cy="2741295"/>
            <a:chOff x="10302265" y="3328356"/>
            <a:chExt cx="2609215" cy="274129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91339" y="3632509"/>
              <a:ext cx="1649935" cy="164993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4725" y="3328356"/>
              <a:ext cx="2304139" cy="274128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02265" y="3394435"/>
              <a:ext cx="2609047" cy="2609047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Spring</a:t>
            </a:r>
            <a:r>
              <a:rPr spc="-275" dirty="0"/>
              <a:t> </a:t>
            </a:r>
            <a:r>
              <a:rPr spc="145" dirty="0"/>
              <a:t>MVC</a:t>
            </a:r>
            <a:r>
              <a:rPr spc="-270" dirty="0"/>
              <a:t> </a:t>
            </a:r>
            <a:r>
              <a:rPr spc="-20" dirty="0"/>
              <a:t>Configuration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420514" y="2912532"/>
            <a:ext cx="6626859" cy="2050414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marL="635" algn="ctr">
              <a:lnSpc>
                <a:spcPct val="100000"/>
              </a:lnSpc>
            </a:pPr>
            <a:r>
              <a:rPr sz="32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pom.xml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9308" y="2912532"/>
            <a:ext cx="6626859" cy="2050414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Config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514" y="5242559"/>
            <a:ext cx="6626859" cy="2050414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50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Java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89308" y="5242559"/>
            <a:ext cx="6626859" cy="2050414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50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View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4975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Prerequisites</a:t>
            </a:r>
            <a:endParaRPr spc="10" dirty="0"/>
          </a:p>
          <a:p>
            <a:pPr marL="1704975" marR="5080">
              <a:lnSpc>
                <a:spcPts val="6200"/>
              </a:lnSpc>
              <a:spcBef>
                <a:spcPts val="400"/>
              </a:spcBef>
            </a:pPr>
            <a:r>
              <a:rPr spc="40" dirty="0"/>
              <a:t>Getting </a:t>
            </a:r>
            <a:r>
              <a:rPr spc="15" dirty="0"/>
              <a:t>Spring </a:t>
            </a:r>
            <a:r>
              <a:rPr spc="20" dirty="0"/>
              <a:t> </a:t>
            </a:r>
            <a:r>
              <a:rPr spc="35" dirty="0"/>
              <a:t>Configuration </a:t>
            </a:r>
            <a:r>
              <a:rPr spc="40" dirty="0"/>
              <a:t> </a:t>
            </a:r>
            <a:r>
              <a:rPr spc="114" dirty="0"/>
              <a:t>W</a:t>
            </a:r>
            <a:r>
              <a:rPr spc="210" dirty="0"/>
              <a:t>AR</a:t>
            </a:r>
            <a:r>
              <a:rPr spc="-165" dirty="0"/>
              <a:t> </a:t>
            </a:r>
            <a:r>
              <a:rPr spc="-55" dirty="0"/>
              <a:t>v</a:t>
            </a:r>
            <a:r>
              <a:rPr spc="-190" dirty="0"/>
              <a:t>s.</a:t>
            </a:r>
            <a:r>
              <a:rPr spc="-165" dirty="0"/>
              <a:t> </a:t>
            </a:r>
            <a:r>
              <a:rPr spc="90" dirty="0"/>
              <a:t>C</a:t>
            </a:r>
            <a:r>
              <a:rPr spc="35" dirty="0"/>
              <a:t>ontained</a:t>
            </a:r>
            <a:endParaRPr spc="35" dirty="0"/>
          </a:p>
        </p:txBody>
      </p:sp>
      <p:sp>
        <p:nvSpPr>
          <p:cNvPr id="4" name="object 4"/>
          <p:cNvSpPr txBox="1"/>
          <p:nvPr/>
        </p:nvSpPr>
        <p:spPr>
          <a:xfrm>
            <a:off x="6997700" y="5842000"/>
            <a:ext cx="52844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90" dirty="0">
                <a:latin typeface="Verdana" panose="020B0604030504040204"/>
                <a:cs typeface="Verdana" panose="020B0604030504040204"/>
              </a:rPr>
              <a:t>MVC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configuration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WPS Presentation</Application>
  <PresentationFormat>On-screen Show 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Verdana</vt:lpstr>
      <vt:lpstr>Times New Roman</vt:lpstr>
      <vt:lpstr>Calibri</vt:lpstr>
      <vt:lpstr>Microsoft YaHei</vt:lpstr>
      <vt:lpstr>Arial Unicode MS</vt:lpstr>
      <vt:lpstr>Office Theme</vt:lpstr>
      <vt:lpstr>Creating Your First Spring  MVC Application</vt:lpstr>
      <vt:lpstr>Prerequisites</vt:lpstr>
      <vt:lpstr>Getting Spring</vt:lpstr>
      <vt:lpstr>WAR vs. Contained</vt:lpstr>
      <vt:lpstr>Configuration</vt:lpstr>
      <vt:lpstr>Spring MVC Configuration</vt:lpstr>
      <vt:lpstr>Getting Spring  Configuration  WAR vs. Contained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Your First Spring  MVC Application</dc:title>
  <dc:creator/>
  <cp:lastModifiedBy>steve</cp:lastModifiedBy>
  <cp:revision>4</cp:revision>
  <dcterms:created xsi:type="dcterms:W3CDTF">2021-10-22T15:23:00Z</dcterms:created>
  <dcterms:modified xsi:type="dcterms:W3CDTF">2022-07-07T09:55:25Z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5BC2250EF1324EC8AB1DBC547ECA7CF7</vt:lpwstr>
  </property>
  <property fmtid="{D5CDD505-2E9C-101B-9397-08002B2CF9AE}" pid="3" name="KSOProductBuildVer">
    <vt:lpwstr>1033-11.2.0.11191</vt:lpwstr>
  </property>
</Properties>
</file>