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2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691" y="446023"/>
            <a:ext cx="418261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92427"/>
            <a:ext cx="5698490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8255" y="1902587"/>
            <a:ext cx="3790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0" dirty="0"/>
              <a:t>W</a:t>
            </a:r>
            <a:r>
              <a:rPr sz="3200" spc="-250" dirty="0"/>
              <a:t>h</a:t>
            </a:r>
            <a:r>
              <a:rPr sz="3200" spc="-170" dirty="0"/>
              <a:t>at</a:t>
            </a:r>
            <a:r>
              <a:rPr sz="3200" spc="-100" dirty="0"/>
              <a:t>’</a:t>
            </a:r>
            <a:r>
              <a:rPr sz="3200" spc="-260" dirty="0"/>
              <a:t>s</a:t>
            </a:r>
            <a:r>
              <a:rPr sz="3200" spc="-290" dirty="0"/>
              <a:t> </a:t>
            </a:r>
            <a:r>
              <a:rPr sz="3200" spc="-260" dirty="0"/>
              <a:t>N</a:t>
            </a:r>
            <a:r>
              <a:rPr sz="3200" spc="-315" dirty="0"/>
              <a:t>ew</a:t>
            </a:r>
            <a:r>
              <a:rPr sz="3200" spc="-300" dirty="0"/>
              <a:t> </a:t>
            </a:r>
            <a:r>
              <a:rPr sz="3200" spc="-95" dirty="0"/>
              <a:t>i</a:t>
            </a:r>
            <a:r>
              <a:rPr sz="3200" spc="-175" dirty="0"/>
              <a:t>n</a:t>
            </a:r>
            <a:r>
              <a:rPr sz="3200" spc="-295" dirty="0"/>
              <a:t> </a:t>
            </a:r>
            <a:r>
              <a:rPr sz="3200" spc="-285" dirty="0"/>
              <a:t>J</a:t>
            </a:r>
            <a:r>
              <a:rPr sz="3200" spc="-195" dirty="0"/>
              <a:t>a</a:t>
            </a:r>
            <a:r>
              <a:rPr sz="3200" spc="-185" dirty="0"/>
              <a:t>v</a:t>
            </a:r>
            <a:r>
              <a:rPr sz="3200" spc="-225" dirty="0"/>
              <a:t>a</a:t>
            </a:r>
            <a:r>
              <a:rPr sz="3200" spc="-300" dirty="0"/>
              <a:t> </a:t>
            </a:r>
            <a:r>
              <a:rPr sz="3200" spc="-260" dirty="0"/>
              <a:t>8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8439" y="1842516"/>
            <a:ext cx="3843579" cy="1347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200" y="1600200"/>
            <a:ext cx="3942080" cy="1661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endParaRPr sz="1600" b="1" spc="-5" dirty="0">
              <a:latin typeface="Consolas" panose="020B0609020204030204"/>
              <a:cs typeface="Consolas" panose="020B0609020204030204"/>
            </a:endParaRPr>
          </a:p>
          <a:p>
            <a:pPr marL="906145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5538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7766" y="4446920"/>
            <a:ext cx="6248629" cy="1112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255385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23520">
              <a:lnSpc>
                <a:spcPct val="100000"/>
              </a:lnSpc>
              <a:spcBef>
                <a:spcPts val="18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4289"/>
            <a:ext cx="7449311" cy="2800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32130">
              <a:lnSpc>
                <a:spcPct val="100000"/>
              </a:lnSpc>
              <a:spcBef>
                <a:spcPts val="1780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75" dirty="0"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427730" marR="5080" indent="-2895600">
              <a:lnSpc>
                <a:spcPts val="4680"/>
              </a:lnSpc>
              <a:spcBef>
                <a:spcPts val="235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e 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229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2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236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4721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3187" y="2708148"/>
            <a:ext cx="4131310" cy="2165985"/>
            <a:chOff x="5013187" y="2708148"/>
            <a:chExt cx="4131310" cy="2165985"/>
          </a:xfrm>
        </p:grpSpPr>
        <p:sp>
          <p:nvSpPr>
            <p:cNvPr id="9" name="object 9"/>
            <p:cNvSpPr/>
            <p:nvPr/>
          </p:nvSpPr>
          <p:spPr>
            <a:xfrm>
              <a:off x="5032239" y="3023527"/>
              <a:ext cx="858519" cy="763270"/>
            </a:xfrm>
            <a:custGeom>
              <a:avLst/>
              <a:gdLst/>
              <a:ahLst/>
              <a:cxnLst/>
              <a:rect l="l" t="t" r="r" b="b"/>
              <a:pathLst>
                <a:path w="858520" h="763270">
                  <a:moveTo>
                    <a:pt x="858202" y="7630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2237" y="3023532"/>
              <a:ext cx="130175" cy="126364"/>
            </a:xfrm>
            <a:custGeom>
              <a:avLst/>
              <a:gdLst/>
              <a:ahLst/>
              <a:cxnLst/>
              <a:rect l="l" t="t" r="r" b="b"/>
              <a:pathLst>
                <a:path w="130175" h="126364">
                  <a:moveTo>
                    <a:pt x="41109" y="125780"/>
                  </a:moveTo>
                  <a:lnTo>
                    <a:pt x="0" y="0"/>
                  </a:lnTo>
                  <a:lnTo>
                    <a:pt x="129717" y="261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020" y="2708148"/>
              <a:ext cx="4030979" cy="21656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30"/>
              </a:spcBef>
            </a:pPr>
            <a:r>
              <a:rPr sz="2000" spc="-1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ers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14076" y="3767328"/>
            <a:ext cx="1397000" cy="886460"/>
            <a:chOff x="4514076" y="3767328"/>
            <a:chExt cx="1397000" cy="886460"/>
          </a:xfrm>
        </p:grpSpPr>
        <p:sp>
          <p:nvSpPr>
            <p:cNvPr id="14" name="object 14"/>
            <p:cNvSpPr/>
            <p:nvPr/>
          </p:nvSpPr>
          <p:spPr>
            <a:xfrm>
              <a:off x="4533134" y="3786378"/>
              <a:ext cx="1358900" cy="848360"/>
            </a:xfrm>
            <a:custGeom>
              <a:avLst/>
              <a:gdLst/>
              <a:ahLst/>
              <a:cxnLst/>
              <a:rect l="l" t="t" r="r" b="b"/>
              <a:pathLst>
                <a:path w="1358900" h="848360">
                  <a:moveTo>
                    <a:pt x="1358442" y="0"/>
                  </a:moveTo>
                  <a:lnTo>
                    <a:pt x="0" y="8480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3126" y="4517344"/>
              <a:ext cx="132715" cy="117475"/>
            </a:xfrm>
            <a:custGeom>
              <a:avLst/>
              <a:gdLst/>
              <a:ahLst/>
              <a:cxnLst/>
              <a:rect l="l" t="t" r="r" b="b"/>
              <a:pathLst>
                <a:path w="132714" h="117475">
                  <a:moveTo>
                    <a:pt x="61645" y="0"/>
                  </a:moveTo>
                  <a:lnTo>
                    <a:pt x="0" y="117093"/>
                  </a:lnTo>
                  <a:lnTo>
                    <a:pt x="132270" y="1131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805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1030"/>
              </a:spcBef>
            </a:pPr>
            <a:r>
              <a:rPr sz="20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hen</a:t>
            </a:r>
            <a:r>
              <a:rPr sz="2000" spc="535" dirty="0">
                <a:latin typeface="Trebuchet MS" panose="020B0603020202020204"/>
                <a:cs typeface="Trebuchet MS" panose="020B0603020202020204"/>
              </a:rPr>
              <a:t>…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5720" y="3767328"/>
            <a:ext cx="1044575" cy="907415"/>
            <a:chOff x="4865720" y="3767328"/>
            <a:chExt cx="1044575" cy="907415"/>
          </a:xfrm>
        </p:grpSpPr>
        <p:sp>
          <p:nvSpPr>
            <p:cNvPr id="11" name="object 11"/>
            <p:cNvSpPr/>
            <p:nvPr/>
          </p:nvSpPr>
          <p:spPr>
            <a:xfrm>
              <a:off x="4884784" y="3786378"/>
              <a:ext cx="1006475" cy="869315"/>
            </a:xfrm>
            <a:custGeom>
              <a:avLst/>
              <a:gdLst/>
              <a:ahLst/>
              <a:cxnLst/>
              <a:rect l="l" t="t" r="r" b="b"/>
              <a:pathLst>
                <a:path w="1006475" h="869314">
                  <a:moveTo>
                    <a:pt x="1006348" y="0"/>
                  </a:moveTo>
                  <a:lnTo>
                    <a:pt x="0" y="86875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84770" y="4529969"/>
              <a:ext cx="130175" cy="125730"/>
            </a:xfrm>
            <a:custGeom>
              <a:avLst/>
              <a:gdLst/>
              <a:ahLst/>
              <a:cxnLst/>
              <a:rect l="l" t="t" r="r" b="b"/>
              <a:pathLst>
                <a:path w="130175" h="125729">
                  <a:moveTo>
                    <a:pt x="42951" y="0"/>
                  </a:moveTo>
                  <a:lnTo>
                    <a:pt x="0" y="125158"/>
                  </a:lnTo>
                  <a:lnTo>
                    <a:pt x="130098" y="10093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912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7585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030"/>
              </a:spcBef>
            </a:pPr>
            <a:r>
              <a:rPr sz="2000" spc="-1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7809" y="3340213"/>
            <a:ext cx="962660" cy="1299845"/>
            <a:chOff x="4947809" y="3340213"/>
            <a:chExt cx="962660" cy="1299845"/>
          </a:xfrm>
        </p:grpSpPr>
        <p:sp>
          <p:nvSpPr>
            <p:cNvPr id="11" name="object 11"/>
            <p:cNvSpPr/>
            <p:nvPr/>
          </p:nvSpPr>
          <p:spPr>
            <a:xfrm>
              <a:off x="5454356" y="3786378"/>
              <a:ext cx="436880" cy="835025"/>
            </a:xfrm>
            <a:custGeom>
              <a:avLst/>
              <a:gdLst/>
              <a:ahLst/>
              <a:cxnLst/>
              <a:rect l="l" t="t" r="r" b="b"/>
              <a:pathLst>
                <a:path w="436879" h="835025">
                  <a:moveTo>
                    <a:pt x="436854" y="0"/>
                  </a:moveTo>
                  <a:lnTo>
                    <a:pt x="0" y="8346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48286" y="4488806"/>
              <a:ext cx="118745" cy="132715"/>
            </a:xfrm>
            <a:custGeom>
              <a:avLst/>
              <a:gdLst/>
              <a:ahLst/>
              <a:cxnLst/>
              <a:rect l="l" t="t" r="r" b="b"/>
              <a:pathLst>
                <a:path w="118745" h="132714">
                  <a:moveTo>
                    <a:pt x="0" y="0"/>
                  </a:moveTo>
                  <a:lnTo>
                    <a:pt x="6070" y="132181"/>
                  </a:lnTo>
                  <a:lnTo>
                    <a:pt x="118148" y="618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66859" y="3373520"/>
              <a:ext cx="924560" cy="412750"/>
            </a:xfrm>
            <a:custGeom>
              <a:avLst/>
              <a:gdLst/>
              <a:ahLst/>
              <a:cxnLst/>
              <a:rect l="l" t="t" r="r" b="b"/>
              <a:pathLst>
                <a:path w="924560" h="412750">
                  <a:moveTo>
                    <a:pt x="923963" y="4127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66862" y="3359263"/>
              <a:ext cx="132080" cy="121920"/>
            </a:xfrm>
            <a:custGeom>
              <a:avLst/>
              <a:gdLst/>
              <a:ahLst/>
              <a:cxnLst/>
              <a:rect l="l" t="t" r="r" b="b"/>
              <a:pathLst>
                <a:path w="132079" h="121920">
                  <a:moveTo>
                    <a:pt x="77165" y="121754"/>
                  </a:moveTo>
                  <a:lnTo>
                    <a:pt x="0" y="14262"/>
                  </a:lnTo>
                  <a:lnTo>
                    <a:pt x="13155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782" y="446023"/>
            <a:ext cx="321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204" dirty="0"/>
              <a:t>Y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245" dirty="0"/>
              <a:t> </a:t>
            </a:r>
            <a:r>
              <a:rPr spc="-240" dirty="0"/>
              <a:t>Wi</a:t>
            </a:r>
            <a:r>
              <a:rPr spc="-80" dirty="0"/>
              <a:t>ll</a:t>
            </a:r>
            <a:r>
              <a:rPr spc="-245" dirty="0"/>
              <a:t> </a:t>
            </a:r>
            <a:r>
              <a:rPr spc="-195" dirty="0"/>
              <a:t>Lea</a:t>
            </a:r>
            <a:r>
              <a:rPr spc="-140" dirty="0"/>
              <a:t>r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250690" cy="193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ul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smtClean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smtClean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smtClean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814895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750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expression: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14" y="446023"/>
            <a:ext cx="628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35" dirty="0"/>
              <a:t>8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2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Answer: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another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way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writing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instances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anonymous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classes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2427"/>
            <a:ext cx="5370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Ru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3474301"/>
            <a:ext cx="8144600" cy="15741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0960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 = 0; i &lt; 5;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i++)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13496"/>
            <a:ext cx="8144600" cy="113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1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19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42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846" y="446023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70" dirty="0"/>
              <a:t>O</a:t>
            </a:r>
            <a:r>
              <a:rPr spc="-135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280" dirty="0"/>
              <a:t>ew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334000" cy="35528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Exception Handling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Thread Management</a:t>
            </a:r>
            <a:endParaRPr lang="en-US" sz="2000" b="1" spc="-180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smtClean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smtClean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smtClean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gs,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smtClean="0">
                <a:latin typeface="Tahoma" panose="020B0604030504040204"/>
                <a:cs typeface="Tahoma" panose="020B0604030504040204"/>
              </a:rPr>
              <a:t>Nas</a:t>
            </a:r>
            <a:r>
              <a:rPr sz="2000" b="1" spc="-130" smtClean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smtClean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smtClean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smtClean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avas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gi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715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e?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72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211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724775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5351172"/>
            <a:ext cx="8143105" cy="13100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392427"/>
            <a:ext cx="7724775" cy="509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 marR="34721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70533"/>
            <a:ext cx="8144600" cy="25805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333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Object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don’t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count: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70002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77279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just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convenience,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compiler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tell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whether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28549"/>
            <a:ext cx="8144600" cy="27931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029200" cy="303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  <a:spcBef>
                <a:spcPts val="2065"/>
              </a:spcBef>
            </a:pPr>
            <a:r>
              <a:rPr sz="1600" b="1" spc="-10" dirty="0">
                <a:solidFill>
                  <a:srgbClr val="646464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13195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3627"/>
            <a:ext cx="4042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6" y="1899032"/>
            <a:ext cx="8144588" cy="1203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526027"/>
            <a:ext cx="76854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Consequences: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taken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98751"/>
            <a:ext cx="8144600" cy="1097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54" y="446023"/>
            <a:ext cx="303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35" dirty="0"/>
              <a:t>g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120" dirty="0"/>
              <a:t>Audi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225" dirty="0"/>
              <a:t>c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043679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Is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Generics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3436" y="1342644"/>
            <a:ext cx="3296411" cy="2330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386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343535">
              <a:lnSpc>
                <a:spcPct val="100000"/>
              </a:lnSpc>
              <a:spcBef>
                <a:spcPts val="1790"/>
              </a:spcBef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77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tou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342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406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created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using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585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5996305" cy="29362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90" dirty="0">
                <a:latin typeface="Trebuchet MS" panose="020B0603020202020204"/>
                <a:cs typeface="Trebuchet MS" panose="020B0603020202020204"/>
              </a:rPr>
              <a:t>Exact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answer: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lambda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identity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9" y="446023"/>
            <a:ext cx="472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r>
              <a:rPr spc="-275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165" dirty="0"/>
              <a:t>box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50596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cka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Supplier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Supplier&lt;T&gt;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Consumer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47167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4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BiConsumer&lt;T,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031615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Predicate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58216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BiPredicate&lt;T,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25450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805045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026909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69493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175" y="446023"/>
            <a:ext cx="532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45" dirty="0"/>
              <a:t> </a:t>
            </a:r>
            <a:r>
              <a:rPr spc="-235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90" dirty="0"/>
              <a:t>Sy</a:t>
            </a:r>
            <a:r>
              <a:rPr spc="-195" dirty="0"/>
              <a:t>n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45" dirty="0"/>
              <a:t>x</a:t>
            </a:r>
            <a:endParaRPr spc="-2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390751"/>
            <a:ext cx="8144600" cy="1099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2201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time,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types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omitted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3139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Becomes: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4330" indent="-334010">
              <a:lnSpc>
                <a:spcPct val="100000"/>
              </a:lnSpc>
              <a:spcBef>
                <a:spcPts val="180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 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015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21375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794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255509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858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14426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s.toLowerCase();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614807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String::toLowerCase;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193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Question: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use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data?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87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50759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50759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4464414"/>
            <a:ext cx="8143105" cy="812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350759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Or: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986405">
              <a:lnSpc>
                <a:spcPct val="100000"/>
              </a:lnSpc>
              <a:spcBef>
                <a:spcPts val="17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05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368800" cy="164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4550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15811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37425" cy="330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29730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5" dirty="0">
                <a:latin typeface="Tahoma" panose="020B0604030504040204"/>
                <a:cs typeface="Tahoma" panose="020B0604030504040204"/>
              </a:rPr>
              <a:t>Adding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breaks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mpa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4085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599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pti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6758"/>
            <a:ext cx="8143105" cy="3048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89040" cy="3362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If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cant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put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ArrayList,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then…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 marR="479425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void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773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consumer.accept(e);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also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allowed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interfaces!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480050" cy="116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p1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 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p2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2999" cy="93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2419985"/>
              </a:tblGrid>
              <a:tr h="2232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757">
                <a:tc>
                  <a:txBody>
                    <a:bodyPr/>
                    <a:lstStyle/>
                    <a:p>
                      <a:pPr marR="1587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45184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1728" cy="93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1777364"/>
                <a:gridCol w="222250"/>
                <a:gridCol w="419100"/>
              </a:tblGrid>
              <a:tr h="22326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710942">
                <a:tc>
                  <a:txBody>
                    <a:bodyPr/>
                    <a:lstStyle/>
                    <a:p>
                      <a:pPr marL="31750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3500353"/>
            <a:ext cx="8144600" cy="2783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3712" y="3622338"/>
            <a:ext cx="63614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and(Predicate&lt;?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(other);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test(t)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&amp;&amp;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other.test(t);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36945" cy="92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2755858"/>
            <a:ext cx="8144600" cy="306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86855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3761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&lt;T&gt; 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null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isNull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targetRef.equals(object);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95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6329045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r>
              <a:rPr sz="2000" b="1" spc="-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has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type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1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ult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29463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60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14318</Words>
  <Application>WPS Presentation</Application>
  <PresentationFormat>On-screen Show (4:3)</PresentationFormat>
  <Paragraphs>975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SimSun</vt:lpstr>
      <vt:lpstr>Wingdings</vt:lpstr>
      <vt:lpstr>Tahoma</vt:lpstr>
      <vt:lpstr>Wingdings</vt:lpstr>
      <vt:lpstr>Consolas</vt:lpstr>
      <vt:lpstr>Calibri</vt:lpstr>
      <vt:lpstr>Microsoft YaHei</vt:lpstr>
      <vt:lpstr>Arial Unicode MS</vt:lpstr>
      <vt:lpstr>Trebuchet MS</vt:lpstr>
      <vt:lpstr>Times New Roman</vt:lpstr>
      <vt:lpstr>Office Theme</vt:lpstr>
      <vt:lpstr>What’s New in Java 8</vt:lpstr>
      <vt:lpstr>What You Will Learn</vt:lpstr>
      <vt:lpstr>Course Overview</vt:lpstr>
      <vt:lpstr>Targeted Audience</vt:lpstr>
      <vt:lpstr>Module Outline</vt:lpstr>
      <vt:lpstr>Module Outline</vt:lpstr>
      <vt:lpstr>Module Outline</vt:lpstr>
      <vt:lpstr>Module Outline</vt:lpstr>
      <vt:lpstr>Module Outline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A First Lambda Expression</vt:lpstr>
      <vt:lpstr>A First Lambda Expression</vt:lpstr>
      <vt:lpstr>A First Lambda Expression</vt:lpstr>
      <vt:lpstr>A First Lambda Expression</vt:lpstr>
      <vt:lpstr>A First Lambda Expression</vt:lpstr>
      <vt:lpstr>So What Is a Java 8 Lambda Expression?</vt:lpstr>
      <vt:lpstr>PowerPoint 演示文稿</vt:lpstr>
      <vt:lpstr>Several Ways of Writing a Lambda Expression</vt:lpstr>
      <vt:lpstr>Several Ways of Writing a Lambda Expression</vt:lpstr>
      <vt:lpstr>Several Ways of Writing a Lambda Expression</vt:lpstr>
      <vt:lpstr>Three Questions About Lambdas</vt:lpstr>
      <vt:lpstr>Three Questions About Lambdas</vt:lpstr>
      <vt:lpstr>Three Questions About Lambdas</vt:lpstr>
      <vt:lpstr>What Is the Type of a Lambda Expression?</vt:lpstr>
      <vt:lpstr>What Is the Type of a Lambda Expression?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Three Questions About Lambdas</vt:lpstr>
      <vt:lpstr>Can I Put a Lambda Expression in a Variable?</vt:lpstr>
      <vt:lpstr>Can I Put a Lambda Expression in a Variable?</vt:lpstr>
      <vt:lpstr>Three Questions About Lambdas</vt:lpstr>
      <vt:lpstr>Is a Lambda an Object?</vt:lpstr>
      <vt:lpstr>Is a Lambda an Object?</vt:lpstr>
      <vt:lpstr>Is a Lambda an Object?</vt:lpstr>
      <vt:lpstr>Three Questions About Lambdas</vt:lpstr>
      <vt:lpstr>Three Questions About Lambdas</vt:lpstr>
      <vt:lpstr>Functional Interfaces Toolbox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More Lambda Expressions Syntax</vt:lpstr>
      <vt:lpstr>Method References</vt:lpstr>
      <vt:lpstr>Method References</vt:lpstr>
      <vt:lpstr>Method References</vt:lpstr>
      <vt:lpstr>So What Do We Have so Far?</vt:lpstr>
      <vt:lpstr>So What Do We Have so Far?</vt:lpstr>
      <vt:lpstr>So What Do We Have so Far?</vt:lpstr>
      <vt:lpstr>How Do We Process Data in Java?</vt:lpstr>
      <vt:lpstr>How Do We Process Data in Java?</vt:lpstr>
      <vt:lpstr>How Do We Process Data in Java?</vt:lpstr>
      <vt:lpstr>How Do We Process Data in Java?</vt:lpstr>
      <vt:lpstr>Can I Process This Data with Lambdas?</vt:lpstr>
      <vt:lpstr>Can I Process This Data with Lambdas?</vt:lpstr>
      <vt:lpstr>Can I Process This Data with Lambdas?</vt:lpstr>
      <vt:lpstr>Can I Process This Data with Lambdas?</vt:lpstr>
      <vt:lpstr>How to Add Methods to Iterable?</vt:lpstr>
      <vt:lpstr>How to Add Methods to Iterable?</vt:lpstr>
      <vt:lpstr>How to Add Methods to Iterable?</vt:lpstr>
      <vt:lpstr>Default Methods</vt:lpstr>
      <vt:lpstr>Default Methods</vt:lpstr>
      <vt:lpstr>Default Methods</vt:lpstr>
      <vt:lpstr>Default Methods</vt:lpstr>
      <vt:lpstr>Examples Of New Patterns</vt:lpstr>
      <vt:lpstr>Examples Of New Patterns</vt:lpstr>
      <vt:lpstr>Examples Of New Patterns</vt:lpstr>
      <vt:lpstr>Examples Of New Patterns</vt:lpstr>
      <vt:lpstr>Examples Of New Patterns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</cp:lastModifiedBy>
  <cp:revision>5</cp:revision>
  <dcterms:created xsi:type="dcterms:W3CDTF">2021-05-19T02:37:00Z</dcterms:created>
  <dcterms:modified xsi:type="dcterms:W3CDTF">2022-06-24T09:06:09Z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2015-03-12T16:30:00Z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2021-05-19T16:30:00Z</vt:filetime>
  </property>
  <property fmtid="{D5CDD505-2E9C-101B-9397-08002B2CF9AE}" pid="5" name="ICV">
    <vt:lpwstr>98B72284F58F48FC9FFBD5949581EED4</vt:lpwstr>
  </property>
  <property fmtid="{D5CDD505-2E9C-101B-9397-08002B2CF9AE}" pid="6" name="KSOProductBuildVer">
    <vt:lpwstr>1033-11.2.0.11156</vt:lpwstr>
  </property>
</Properties>
</file>