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00" dirty="0"/>
              <a:t>More</a:t>
            </a:r>
            <a:r>
              <a:rPr sz="6800" spc="-175" dirty="0"/>
              <a:t> </a:t>
            </a:r>
            <a:r>
              <a:rPr sz="6800" spc="100" dirty="0"/>
              <a:t>on</a:t>
            </a:r>
            <a:r>
              <a:rPr sz="6800" spc="-180" dirty="0"/>
              <a:t> </a:t>
            </a:r>
            <a:r>
              <a:rPr sz="6800" spc="85" dirty="0"/>
              <a:t>Components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501650" marR="494030" indent="-48895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 marR="2449830">
              <a:lnSpc>
                <a:spcPct val="201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IProduct[] = 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78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34786" y="3266947"/>
            <a:ext cx="9977755" cy="434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28725">
              <a:lnSpc>
                <a:spcPts val="4300"/>
              </a:lnSpc>
              <a:spcBef>
                <a:spcPts val="284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300"/>
              </a:lnSpc>
              <a:spcBef>
                <a:spcPts val="270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289" y="3532696"/>
            <a:ext cx="3239018" cy="3853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415" y="800100"/>
            <a:ext cx="11372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Handling</a:t>
            </a:r>
            <a:r>
              <a:rPr spc="-150" dirty="0"/>
              <a:t> </a:t>
            </a:r>
            <a:r>
              <a:rPr spc="40" dirty="0"/>
              <a:t>Unique</a:t>
            </a:r>
            <a:r>
              <a:rPr spc="-145" dirty="0"/>
              <a:t> </a:t>
            </a:r>
            <a:r>
              <a:rPr spc="114" dirty="0"/>
              <a:t>Component</a:t>
            </a:r>
            <a:r>
              <a:rPr spc="-150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526834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3941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Encapsulating</a:t>
            </a:r>
            <a:r>
              <a:rPr spc="-150" dirty="0"/>
              <a:t> </a:t>
            </a:r>
            <a:r>
              <a:rPr spc="114" dirty="0"/>
              <a:t>Component</a:t>
            </a:r>
            <a:r>
              <a:rPr spc="-155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756684" y="327609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54457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'thead</a:t>
            </a:r>
            <a:r>
              <a:rPr sz="30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{color: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#337AB7;}'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840" y="6065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33349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Destroy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occurs.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2000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cleanup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  <a:endParaRPr dirty="0"/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  <a:endParaRPr dirty="0"/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668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3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OnInit');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953171" y="1779760"/>
            <a:ext cx="15193010" cy="924560"/>
          </a:xfrm>
          <a:custGeom>
            <a:avLst/>
            <a:gdLst/>
            <a:ahLst/>
            <a:cxnLst/>
            <a:rect l="l" t="t" r="r" b="b"/>
            <a:pathLst>
              <a:path w="15193010" h="924560">
                <a:moveTo>
                  <a:pt x="15192613" y="0"/>
                </a:moveTo>
                <a:lnTo>
                  <a:pt x="0" y="0"/>
                </a:lnTo>
                <a:lnTo>
                  <a:pt x="0" y="924157"/>
                </a:lnTo>
                <a:lnTo>
                  <a:pt x="15192613" y="924157"/>
                </a:lnTo>
                <a:lnTo>
                  <a:pt x="15192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1358" y="5808903"/>
            <a:ext cx="14458315" cy="1754505"/>
          </a:xfrm>
          <a:custGeom>
            <a:avLst/>
            <a:gdLst/>
            <a:ahLst/>
            <a:cxnLst/>
            <a:rect l="l" t="t" r="r" b="b"/>
            <a:pathLst>
              <a:path w="14458315" h="1754504">
                <a:moveTo>
                  <a:pt x="14457950" y="0"/>
                </a:moveTo>
                <a:lnTo>
                  <a:pt x="0" y="0"/>
                </a:lnTo>
                <a:lnTo>
                  <a:pt x="0" y="1754497"/>
                </a:lnTo>
                <a:lnTo>
                  <a:pt x="14457950" y="1754497"/>
                </a:lnTo>
                <a:lnTo>
                  <a:pt x="14457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10" y="75438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5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817913" y="1885951"/>
            <a:ext cx="14652625" cy="5583555"/>
          </a:xfrm>
          <a:custGeom>
            <a:avLst/>
            <a:gdLst/>
            <a:ahLst/>
            <a:cxnLst/>
            <a:rect l="l" t="t" r="r" b="b"/>
            <a:pathLst>
              <a:path w="14652625" h="5583555">
                <a:moveTo>
                  <a:pt x="0" y="0"/>
                </a:moveTo>
                <a:lnTo>
                  <a:pt x="14652171" y="0"/>
                </a:lnTo>
                <a:lnTo>
                  <a:pt x="14652171" y="5583067"/>
                </a:lnTo>
                <a:lnTo>
                  <a:pt x="0" y="55830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9353" y="1930907"/>
            <a:ext cx="14436725" cy="542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@Pipe({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779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'convertToSpaces'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933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156267"/>
            <a:ext cx="13701394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convertToSpaces:'-’}}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562458"/>
            <a:ext cx="5486400" cy="80962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2" y="5604385"/>
            <a:ext cx="13701394" cy="1745614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354" y="947650"/>
            <a:ext cx="14533293" cy="9339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332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045589"/>
            <a:ext cx="13672185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convertToSpaces:'-'}}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87365"/>
            <a:ext cx="5486400" cy="8096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834257"/>
            <a:ext cx="9413875" cy="492442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666940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4967605">
              <a:lnSpc>
                <a:spcPts val="3290"/>
              </a:lnSpc>
              <a:spcBef>
                <a:spcPts val="1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317119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28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776" y="4382804"/>
            <a:ext cx="11704320" cy="4524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295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ct val="100000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59778" y="4382804"/>
            <a:ext cx="11704320" cy="5632450"/>
          </a:xfrm>
          <a:custGeom>
            <a:avLst/>
            <a:gdLst/>
            <a:ahLst/>
            <a:cxnLst/>
            <a:rect l="l" t="t" r="r" b="b"/>
            <a:pathLst>
              <a:path w="11704320" h="5632450">
                <a:moveTo>
                  <a:pt x="0" y="0"/>
                </a:moveTo>
                <a:lnTo>
                  <a:pt x="11703722" y="0"/>
                </a:lnTo>
                <a:lnTo>
                  <a:pt x="1170372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3155" y="4391659"/>
            <a:ext cx="110102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776" y="3522569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80647" y="2460691"/>
            <a:ext cx="11683365" cy="5632450"/>
          </a:xfrm>
          <a:custGeom>
            <a:avLst/>
            <a:gdLst/>
            <a:ahLst/>
            <a:cxnLst/>
            <a:rect l="l" t="t" r="r" b="b"/>
            <a:pathLst>
              <a:path w="11683365" h="5632450">
                <a:moveTo>
                  <a:pt x="0" y="0"/>
                </a:moveTo>
                <a:lnTo>
                  <a:pt x="11682852" y="0"/>
                </a:lnTo>
                <a:lnTo>
                  <a:pt x="1168285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4025" y="2468371"/>
            <a:ext cx="1101026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20"/>
              </a:lnSpc>
              <a:spcBef>
                <a:spcPts val="135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20"/>
              </a:lnSpc>
              <a:spcBef>
                <a:spcPts val="13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646" y="1600456"/>
            <a:ext cx="11683365" cy="646430"/>
          </a:xfrm>
          <a:custGeom>
            <a:avLst/>
            <a:gdLst/>
            <a:ahLst/>
            <a:cxnLst/>
            <a:rect l="l" t="t" r="r" b="b"/>
            <a:pathLst>
              <a:path w="11683365" h="646430">
                <a:moveTo>
                  <a:pt x="11682853" y="0"/>
                </a:moveTo>
                <a:lnTo>
                  <a:pt x="0" y="0"/>
                </a:lnTo>
                <a:lnTo>
                  <a:pt x="0" y="646330"/>
                </a:lnTo>
                <a:lnTo>
                  <a:pt x="11682853" y="646330"/>
                </a:lnTo>
                <a:lnTo>
                  <a:pt x="116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646" y="160045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7" y="910753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47" y="8277103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942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9340" marR="736155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 IProduct[]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960" y="3583940"/>
            <a:ext cx="1104963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5245">
              <a:lnSpc>
                <a:spcPct val="101000"/>
              </a:lnSpc>
              <a:spcBef>
                <a:spcPts val="25"/>
              </a:spcBef>
            </a:pPr>
            <a:r>
              <a:rPr sz="6600" spc="-120" dirty="0">
                <a:solidFill>
                  <a:srgbClr val="FFFFFF"/>
                </a:solidFill>
              </a:rPr>
              <a:t>An </a:t>
            </a:r>
            <a:r>
              <a:rPr sz="6600" spc="-30" dirty="0">
                <a:solidFill>
                  <a:srgbClr val="FFFF00"/>
                </a:solidFill>
              </a:rPr>
              <a:t>arrow </a:t>
            </a:r>
            <a:r>
              <a:rPr sz="6600" spc="190" dirty="0">
                <a:solidFill>
                  <a:srgbClr val="FFFF00"/>
                </a:solidFill>
              </a:rPr>
              <a:t>function </a:t>
            </a:r>
            <a:r>
              <a:rPr sz="6600" spc="-195" dirty="0">
                <a:solidFill>
                  <a:srgbClr val="FFFFFF"/>
                </a:solidFill>
              </a:rPr>
              <a:t>is </a:t>
            </a:r>
            <a:r>
              <a:rPr sz="6600" spc="170" dirty="0">
                <a:solidFill>
                  <a:srgbClr val="FFFFFF"/>
                </a:solidFill>
              </a:rPr>
              <a:t>compact </a:t>
            </a:r>
            <a:r>
              <a:rPr sz="6600" spc="-174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syntax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for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defining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85" dirty="0">
                <a:solidFill>
                  <a:srgbClr val="FFFFFF"/>
                </a:solidFill>
              </a:rPr>
              <a:t>function.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829"/>
            <a:ext cx="157734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815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36190" marR="1739265" indent="-1466850">
              <a:lnSpc>
                <a:spcPts val="3790"/>
              </a:lnSpc>
              <a:spcBef>
                <a:spcPts val="1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product.productName.includes(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.listFilter));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185" y="754380"/>
            <a:ext cx="5163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Arrow</a:t>
            </a:r>
            <a:r>
              <a:rPr spc="-190" dirty="0"/>
              <a:t> </a:t>
            </a:r>
            <a:r>
              <a:rPr spc="40" dirty="0"/>
              <a:t>Functions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125749" y="5402684"/>
            <a:ext cx="158496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IProduct)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9" y="2723616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8705" marR="467296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capitalizeName(product: IProduct): string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48" y="1864484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named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(method)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48" y="4547863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0"/>
              </a:spcBef>
            </a:pP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49" y="7096865"/>
            <a:ext cx="158496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068705" marR="6704330" indent="-977900">
              <a:lnSpc>
                <a:spcPts val="3790"/>
              </a:lnSpc>
              <a:spcBef>
                <a:spcPts val="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console.log(product.productName);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068705">
              <a:lnSpc>
                <a:spcPts val="367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48" y="6242046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5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Multi-statement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64411"/>
            <a:ext cx="56705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512811"/>
            <a:ext cx="691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366" y="3738281"/>
            <a:ext cx="7015480" cy="30473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80390" marR="315595" indent="-488950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364" y="8262149"/>
            <a:ext cx="701548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  <a:endParaRPr spc="7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lnSpc>
                <a:spcPct val="303000"/>
              </a:lnSpc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interfaces: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255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121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391915"/>
            <a:ext cx="855345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600" spc="-6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4659" y="6191252"/>
            <a:ext cx="10738485" cy="22612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890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059683"/>
            <a:ext cx="99726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PipeTransform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80720">
              <a:lnSpc>
                <a:spcPct val="162000"/>
              </a:lnSpc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840" y="5522793"/>
            <a:ext cx="11348720" cy="403542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@Pipe({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‘spacePipe'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 marR="823595" indent="-42545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SpacePipe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6441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901700"/>
            <a:ext cx="1298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247891"/>
            <a:ext cx="942276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(separated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colons)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90" y="1707236"/>
            <a:ext cx="659257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07695" marR="2785110" indent="-42545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[...], </a:t>
            </a:r>
            <a:r>
              <a:rPr sz="2800" spc="-166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5619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SpacePipe</a:t>
            </a:r>
            <a:r>
              <a:rPr sz="28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1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90" y="8685192"/>
            <a:ext cx="10059670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spacePipe:'-'}}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4739132"/>
            <a:ext cx="850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798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189" y="5773615"/>
            <a:ext cx="9051460" cy="3724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11390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5468" y="754380"/>
            <a:ext cx="4437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Strong</a:t>
            </a:r>
            <a:r>
              <a:rPr spc="-210" dirty="0"/>
              <a:t> </a:t>
            </a:r>
            <a:r>
              <a:rPr spc="-45" dirty="0"/>
              <a:t>Typing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671295" y="1770485"/>
            <a:ext cx="10945495" cy="7971790"/>
          </a:xfrm>
          <a:custGeom>
            <a:avLst/>
            <a:gdLst/>
            <a:ahLst/>
            <a:cxnLst/>
            <a:rect l="l" t="t" r="r" b="b"/>
            <a:pathLst>
              <a:path w="10945494" h="7971790">
                <a:moveTo>
                  <a:pt x="0" y="0"/>
                </a:moveTo>
                <a:lnTo>
                  <a:pt x="10945409" y="0"/>
                </a:lnTo>
                <a:lnTo>
                  <a:pt x="10945409" y="7971413"/>
                </a:lnTo>
                <a:lnTo>
                  <a:pt x="0" y="79714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0035" y="1790700"/>
            <a:ext cx="10537825" cy="7828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 marR="1227455" indent="-733425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message: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 marR="4406265">
              <a:lnSpc>
                <a:spcPts val="7700"/>
              </a:lnSpc>
              <a:spcBef>
                <a:spcPts val="88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ts val="292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-1222375">
              <a:lnSpc>
                <a:spcPct val="101000"/>
              </a:lnSpc>
              <a:spcBef>
                <a:spcPts val="371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onRatingClicked(message: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this.message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message;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</a:t>
            </a:r>
            <a:r>
              <a:rPr spc="-135" dirty="0"/>
              <a:t>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productCode: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releaseDate: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price: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description: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20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count: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 number): void;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[];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myComponent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count: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5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7463</Words>
  <Application>WPS Presentation</Application>
  <PresentationFormat>On-screen Show (4:3)</PresentationFormat>
  <Paragraphs>475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Sans Serif</vt:lpstr>
      <vt:lpstr>Courier New</vt:lpstr>
      <vt:lpstr>Arial</vt:lpstr>
      <vt:lpstr>Lucida Sans Unicode</vt:lpstr>
      <vt:lpstr>Tahoma</vt:lpstr>
      <vt:lpstr>Microsoft YaHei</vt:lpstr>
      <vt:lpstr>Arial Unicode MS</vt:lpstr>
      <vt:lpstr>Calibri</vt:lpstr>
      <vt:lpstr>Times New Roman</vt:lpstr>
      <vt:lpstr>Office Theme</vt:lpstr>
      <vt:lpstr>More on Components</vt:lpstr>
      <vt:lpstr>PowerPoint 演示文稿</vt:lpstr>
      <vt:lpstr>Improving Our Components</vt:lpstr>
      <vt:lpstr>Module Overview</vt:lpstr>
      <vt:lpstr>Application Architecture</vt:lpstr>
      <vt:lpstr>Strong Typing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Handling Unique Component Styles</vt:lpstr>
      <vt:lpstr>Encapsulating Component Styles</vt:lpstr>
      <vt:lpstr>Component Lifecycle</vt:lpstr>
      <vt:lpstr>PowerPoint 演示文稿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BrowserModule</vt:lpstr>
      <vt:lpstr>Using a Custom Pipe</vt:lpstr>
      <vt:lpstr>Getters and Setters</vt:lpstr>
      <vt:lpstr>Getters and Setters</vt:lpstr>
      <vt:lpstr>Getters and Setters</vt:lpstr>
      <vt:lpstr>Filtering a List</vt:lpstr>
      <vt:lpstr>An arrow function is compact  syntax for defining a function.</vt:lpstr>
      <vt:lpstr>Filtering a List</vt:lpstr>
      <vt:lpstr>Arrow Functions</vt:lpstr>
      <vt:lpstr>Interface  Checklist:  Interface as a  Type</vt:lpstr>
      <vt:lpstr>Interface  Checklist:  Interface as a  Feature Set</vt:lpstr>
      <vt:lpstr>Styles  Checklist:  Encapsulating  Styles</vt:lpstr>
      <vt:lpstr>Lifecycle Hook  Checklist:  Using  Lifecycle  Hooks</vt:lpstr>
      <vt:lpstr>Pipe  Checklist:  Building a  Custom Pipe</vt:lpstr>
      <vt:lpstr>Pipe  Checklist:  Using a  Custom Pipe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Components</dc:title>
  <dc:creator/>
  <cp:lastModifiedBy>Steve Sam</cp:lastModifiedBy>
  <cp:revision>1</cp:revision>
  <dcterms:created xsi:type="dcterms:W3CDTF">2021-08-01T13:44:57Z</dcterms:created>
  <dcterms:modified xsi:type="dcterms:W3CDTF">2021-08-01T13:44:58Z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2021-08-01T05:30:00Z</vt:filetime>
  </property>
  <property fmtid="{D5CDD505-2E9C-101B-9397-08002B2CF9AE}" pid="4" name="KSOProductBuildVer">
    <vt:lpwstr>1033-11.2.0.10223</vt:lpwstr>
  </property>
</Properties>
</file>