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154D6-3776-408E-B916-D4A780550020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2EB9-904A-4A5E-A344-3C45335E1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9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ADA6-47EC-495F-B3AE-ABAF91435BC6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B3C4-D8EF-4E32-BF8F-F0680C069668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7960-0F35-4096-83C4-64DFA86D0414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540E-88FD-416C-B815-DF01014A572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AA97-9565-43C0-844A-72C69B64CEF1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2491485"/>
            <a:ext cx="10814710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94" y="3083960"/>
            <a:ext cx="4958715" cy="218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EF74-2A28-40D7-87B8-89D819B75EAC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1463294"/>
            <a:ext cx="8332470" cy="1270000"/>
            <a:chOff x="964082" y="1463294"/>
            <a:chExt cx="8332470" cy="12700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4317110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5212" y="1463294"/>
              <a:ext cx="1295400" cy="685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82" y="2047062"/>
              <a:ext cx="8332343" cy="686104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2951E0-F2B6-1CA9-E867-16FB537306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993013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Income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getIncome(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8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e){</a:t>
            </a:r>
            <a:endParaRPr sz="2400">
              <a:latin typeface="Courier New"/>
              <a:cs typeface="Courier New"/>
            </a:endParaRPr>
          </a:p>
          <a:p>
            <a:pPr marL="598805" marR="5080">
              <a:lnSpc>
                <a:spcPct val="1625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Income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employeeRepository.getIncome(e.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StateAuthorityApi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.send(income,</a:t>
            </a:r>
            <a:r>
              <a:rPr sz="2400" spc="15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e.fullName);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Payslip</a:t>
            </a:r>
            <a:r>
              <a:rPr sz="2400" spc="-4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payslip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PayslipGenerator.get(income);</a:t>
            </a:r>
            <a:endParaRPr sz="2400">
              <a:latin typeface="Courier New"/>
              <a:cs typeface="Courier New"/>
            </a:endParaRPr>
          </a:p>
          <a:p>
            <a:pPr marL="598805" marR="554355">
              <a:lnSpc>
                <a:spcPct val="1625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JsonObject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payslipJson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convertToJson(payslip);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EmailService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.send(e.email,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payslipJson);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9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638" y="549859"/>
            <a:ext cx="3937127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5F84-FCFA-1F54-1F60-F63E7C0D34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864933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Utils{</a:t>
            </a:r>
            <a:endParaRPr sz="2400">
              <a:latin typeface="Courier New"/>
              <a:cs typeface="Courier New"/>
            </a:endParaRPr>
          </a:p>
          <a:p>
            <a:pPr marL="598805" marR="237934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14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saveToDb(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Object</a:t>
            </a:r>
            <a:r>
              <a:rPr sz="2400" spc="14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o){…}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convertToJson(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Object</a:t>
            </a:r>
            <a:r>
              <a:rPr sz="2400" spc="-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o){…}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byte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 serialize(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Object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o){…}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log(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msg){…}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toFriendlyDate(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LocalDateTime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date){…}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int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roundDoubleToInt(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8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val){…}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821" y="549859"/>
            <a:ext cx="2503043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3923-9303-E201-F60A-B478222F20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1048639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Report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generate(){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method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HR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Management</a:t>
            </a:r>
            <a:r>
              <a:rPr sz="24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actors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 each one will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want different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features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at some point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9390" y="549859"/>
            <a:ext cx="1803273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C1899-3247-52C1-8438-D8A6C55628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810069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4E4E4"/>
                </a:solidFill>
                <a:latin typeface="Courier New"/>
                <a:cs typeface="Courier New"/>
              </a:rPr>
              <a:t>ConsoleLogger{</a:t>
            </a:r>
            <a:endParaRPr sz="2400">
              <a:latin typeface="Courier New"/>
              <a:cs typeface="Courier New"/>
            </a:endParaRPr>
          </a:p>
          <a:p>
            <a:pPr marL="1184910" marR="2521585" indent="-586105">
              <a:lnSpc>
                <a:spcPct val="1625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400" spc="-5" dirty="0">
                <a:solidFill>
                  <a:srgbClr val="E4E4E4"/>
                </a:solidFill>
                <a:latin typeface="Courier New"/>
                <a:cs typeface="Courier New"/>
              </a:rPr>
              <a:t>logInfo(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 </a:t>
            </a:r>
            <a:r>
              <a:rPr sz="2400" spc="-5" dirty="0">
                <a:solidFill>
                  <a:srgbClr val="E4E4E4"/>
                </a:solidFill>
                <a:latin typeface="Courier New"/>
                <a:cs typeface="Courier New"/>
              </a:rPr>
              <a:t>msg){ </a:t>
            </a: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System</a:t>
            </a:r>
            <a:r>
              <a:rPr sz="2400" spc="-10" dirty="0">
                <a:solidFill>
                  <a:srgbClr val="E4E4E4"/>
                </a:solidFill>
                <a:latin typeface="Courier New"/>
                <a:cs typeface="Courier New"/>
              </a:rPr>
              <a:t>.out.println(msg);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4E4E4"/>
                </a:solidFill>
                <a:latin typeface="Courier New"/>
                <a:cs typeface="Courier New"/>
              </a:rPr>
              <a:t>logError(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4E4E4"/>
                </a:solidFill>
                <a:latin typeface="Courier New"/>
                <a:cs typeface="Courier New"/>
              </a:rPr>
              <a:t>msg,</a:t>
            </a:r>
            <a:r>
              <a:rPr sz="2400" spc="-30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Exception</a:t>
            </a:r>
            <a:r>
              <a:rPr sz="2400" spc="-4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4E4E4"/>
                </a:solidFill>
                <a:latin typeface="Courier New"/>
                <a:cs typeface="Courier New"/>
              </a:rPr>
              <a:t>e){…}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0917" y="549859"/>
            <a:ext cx="3277235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9FD0-6BC3-FACB-DC32-ABD192C662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539616" y="2750820"/>
            <a:ext cx="8074659" cy="548640"/>
            <a:chOff x="3539616" y="2750820"/>
            <a:chExt cx="8074659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9616" y="2750820"/>
              <a:ext cx="2512949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8773" y="2750820"/>
              <a:ext cx="2023110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2729" y="2750820"/>
              <a:ext cx="3741166" cy="54863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C9EA3-EFBD-B8EC-726A-A6487A4EB1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134235"/>
            <a:ext cx="6184264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22701" y="549859"/>
            <a:ext cx="6720840" cy="549275"/>
            <a:chOff x="2822701" y="549859"/>
            <a:chExt cx="6720840" cy="5492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701" y="549859"/>
              <a:ext cx="328879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3191" y="549859"/>
              <a:ext cx="1115567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6" y="549859"/>
              <a:ext cx="2596261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227197"/>
            <a:ext cx="5510149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4319981"/>
            <a:ext cx="1634870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413552"/>
            <a:ext cx="1918970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9965" y="2018451"/>
            <a:ext cx="692377" cy="53094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3658" y="3034126"/>
            <a:ext cx="689163" cy="6891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406" y="4116627"/>
            <a:ext cx="709667" cy="70805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2593" y="5252026"/>
            <a:ext cx="691293" cy="625719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DB1CB9F-CE24-B31D-E0C5-14A74F59F3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228580" cy="853440"/>
            <a:chOff x="1056436" y="3007486"/>
            <a:chExt cx="10228580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3100577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3768" y="3007486"/>
              <a:ext cx="289560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8549" y="3007486"/>
              <a:ext cx="7146290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433902"/>
              <a:ext cx="2422779" cy="4270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436" y="2130247"/>
            <a:ext cx="2901315" cy="7318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BA72B-8AA3-C98F-724A-31B5A904A1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1047686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Income</a:t>
            </a:r>
            <a:r>
              <a:rPr sz="2400" spc="-4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getIncome(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e){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RepositoryImpl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new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RepositoryImpl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(srv,port,db);</a:t>
            </a:r>
            <a:endParaRPr sz="2400">
              <a:latin typeface="Courier New"/>
              <a:cs typeface="Courier New"/>
            </a:endParaRPr>
          </a:p>
          <a:p>
            <a:pPr marL="598805" marR="3107690">
              <a:lnSpc>
                <a:spcPct val="3251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Income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repo.getIncome(e.</a:t>
            </a:r>
            <a:r>
              <a:rPr sz="2400" spc="-10" dirty="0">
                <a:solidFill>
                  <a:srgbClr val="E4E4E4"/>
                </a:solidFill>
                <a:latin typeface="Courier New"/>
                <a:cs typeface="Courier New"/>
              </a:rPr>
              <a:t>id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2794" y="549859"/>
            <a:ext cx="2217547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3EFA6-8597-EDF0-9F35-C283205D13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485"/>
            <a:ext cx="84270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Income</a:t>
            </a:r>
            <a:r>
              <a:rPr spc="-30" dirty="0"/>
              <a:t> </a:t>
            </a:r>
            <a:r>
              <a:rPr spc="-5" dirty="0">
                <a:solidFill>
                  <a:srgbClr val="FFFFFF"/>
                </a:solidFill>
              </a:rPr>
              <a:t>getIncome(</a:t>
            </a:r>
            <a:r>
              <a:rPr spc="-5" dirty="0"/>
              <a:t>Employee</a:t>
            </a:r>
            <a:r>
              <a:rPr spc="-65" dirty="0"/>
              <a:t> </a:t>
            </a:r>
            <a:r>
              <a:rPr spc="-5" dirty="0">
                <a:solidFill>
                  <a:srgbClr val="FFFFFF"/>
                </a:solidFill>
              </a:rPr>
              <a:t>e,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" dirty="0"/>
              <a:t>Repository</a:t>
            </a:r>
            <a:r>
              <a:rPr spc="-45" dirty="0"/>
              <a:t> </a:t>
            </a:r>
            <a:r>
              <a:rPr spc="-5" dirty="0">
                <a:solidFill>
                  <a:srgbClr val="FFFFFF"/>
                </a:solidFill>
              </a:rPr>
              <a:t>repo){</a:t>
            </a: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/>
              <a:t>Income</a:t>
            </a:r>
            <a:r>
              <a:rPr spc="-25" dirty="0"/>
              <a:t> </a:t>
            </a:r>
            <a:r>
              <a:rPr spc="-5" dirty="0">
                <a:solidFill>
                  <a:srgbClr val="FFFFFF"/>
                </a:solidFill>
              </a:rPr>
              <a:t>income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 </a:t>
            </a:r>
            <a:r>
              <a:rPr spc="-10" dirty="0">
                <a:solidFill>
                  <a:srgbClr val="FFFFFF"/>
                </a:solidFill>
              </a:rPr>
              <a:t>repo.getIncome(e.</a:t>
            </a:r>
            <a:r>
              <a:rPr spc="-10" dirty="0">
                <a:solidFill>
                  <a:srgbClr val="E4E4E4"/>
                </a:solidFill>
              </a:rPr>
              <a:t>id</a:t>
            </a:r>
            <a:r>
              <a:rPr spc="-10" dirty="0">
                <a:solidFill>
                  <a:srgbClr val="FFFFFF"/>
                </a:solidFill>
              </a:rPr>
              <a:t>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4274946"/>
            <a:ext cx="317182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1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income;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2794" y="549859"/>
            <a:ext cx="2217547" cy="5489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F825F-4805-147A-635D-B94A61EEF1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56408" y="1765757"/>
            <a:ext cx="8044815" cy="3220085"/>
            <a:chOff x="2256408" y="1765757"/>
            <a:chExt cx="8044815" cy="3220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1625" y="1765757"/>
              <a:ext cx="6896608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7240" y="2387168"/>
              <a:ext cx="6962013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6408" y="3009595"/>
              <a:ext cx="8044560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1372" y="3631133"/>
              <a:ext cx="6372606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5572" y="4253433"/>
              <a:ext cx="7540498" cy="731824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E931D9-D85C-E0EB-2442-FB5372C5EB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2066798"/>
            <a:ext cx="5287645" cy="731520"/>
            <a:chOff x="5240146" y="2066798"/>
            <a:chExt cx="5287645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066798"/>
              <a:ext cx="528751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432558"/>
              <a:ext cx="2644521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026613"/>
            <a:ext cx="557796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21659"/>
            <a:ext cx="653669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215714"/>
            <a:ext cx="369481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9A0F7E-AF19-6813-DD3B-AA768A2DA3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333498"/>
            <a:ext cx="5368290" cy="731520"/>
            <a:chOff x="5240146" y="2333498"/>
            <a:chExt cx="5368290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333498"/>
              <a:ext cx="536828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699258"/>
              <a:ext cx="2447035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140913"/>
            <a:ext cx="4217924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768975" y="3583559"/>
            <a:ext cx="5543550" cy="731520"/>
            <a:chOff x="5768975" y="3583559"/>
            <a:chExt cx="5543550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3583559"/>
              <a:ext cx="554329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949319"/>
              <a:ext cx="2766059" cy="365760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89FE188-FEC6-45E7-E921-10904856C9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2181098"/>
            <a:ext cx="5765165" cy="365760"/>
            <a:chOff x="5240146" y="2181098"/>
            <a:chExt cx="5765165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181098"/>
              <a:ext cx="292481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8652" y="2181098"/>
              <a:ext cx="183413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0005" y="2181098"/>
              <a:ext cx="1305052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0146" y="2775534"/>
            <a:ext cx="6574155" cy="731520"/>
            <a:chOff x="5240146" y="2775534"/>
            <a:chExt cx="6574155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775534"/>
              <a:ext cx="6573901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1314069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0146" y="3735959"/>
            <a:ext cx="4968875" cy="731520"/>
            <a:chOff x="5240146" y="3735959"/>
            <a:chExt cx="4968875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735959"/>
              <a:ext cx="49686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101414"/>
              <a:ext cx="3876802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B65522-900E-64A4-2A83-EB288C742D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562353"/>
            <a:ext cx="9886315" cy="2597785"/>
            <a:chOff x="1056436" y="1562353"/>
            <a:chExt cx="9886315" cy="2597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562353"/>
              <a:ext cx="9886315" cy="731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2183841"/>
              <a:ext cx="3616325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4393" y="2183841"/>
              <a:ext cx="469391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9088" y="2183841"/>
              <a:ext cx="3435095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2806318"/>
              <a:ext cx="9308465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3427806"/>
              <a:ext cx="1394841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334" y="3427806"/>
              <a:ext cx="469392" cy="731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7030" y="3427806"/>
              <a:ext cx="5247005" cy="73182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6132" y="4397324"/>
            <a:ext cx="9171686" cy="36606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F1C41F-B714-9A16-C732-D0E9391A8F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565005" cy="853440"/>
            <a:chOff x="1056436" y="3007486"/>
            <a:chExt cx="9565005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565005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4949444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436" y="2130247"/>
            <a:ext cx="8793607" cy="731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8D93-13D4-7268-500C-C81861D2A1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2016" y="1853775"/>
            <a:ext cx="1290068" cy="13403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5297" y="3366770"/>
            <a:ext cx="1596008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9435" y="4051356"/>
            <a:ext cx="1560918" cy="1343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8622" y="5564733"/>
            <a:ext cx="1887727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4245" y="1856782"/>
            <a:ext cx="1762102" cy="1333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9069" y="3366770"/>
            <a:ext cx="1938528" cy="304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28510" y="1849612"/>
            <a:ext cx="1138444" cy="13486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34051" y="3366770"/>
            <a:ext cx="1910460" cy="304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3067" y="4051356"/>
            <a:ext cx="1347597" cy="13430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49882" y="5564733"/>
            <a:ext cx="1217803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12649" y="4047136"/>
            <a:ext cx="1368650" cy="13473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03664" y="5564733"/>
            <a:ext cx="848563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868167" y="549859"/>
            <a:ext cx="6586855" cy="549275"/>
            <a:chOff x="2868167" y="549859"/>
            <a:chExt cx="6586855" cy="549275"/>
          </a:xfrm>
        </p:grpSpPr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68167" y="549859"/>
              <a:ext cx="3013202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5926" y="549859"/>
              <a:ext cx="3688969" cy="548944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E4984A2-0CA8-BF67-A4CE-BC756D9D11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18817" y="2076272"/>
            <a:ext cx="9156065" cy="2598420"/>
            <a:chOff x="1718817" y="2076272"/>
            <a:chExt cx="9156065" cy="2598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6917" y="2076272"/>
              <a:ext cx="9051290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8817" y="2698749"/>
              <a:ext cx="9155811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245" y="3320237"/>
              <a:ext cx="7635240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4632" y="3942587"/>
              <a:ext cx="3794887" cy="731519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00156-0001-8385-26DE-8D2208D0BC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29" y="549859"/>
            <a:ext cx="6274181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469" y="1993656"/>
            <a:ext cx="827384" cy="8304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688276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430" y="3423146"/>
            <a:ext cx="828997" cy="8289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225"/>
            <a:ext cx="6952615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4692" y="4851156"/>
            <a:ext cx="808619" cy="8304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2422"/>
            <a:ext cx="2813431" cy="3047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CD22CB7-326B-B879-FF6A-415980ADE6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14751" y="2750820"/>
            <a:ext cx="8469630" cy="548640"/>
            <a:chOff x="3214751" y="2750820"/>
            <a:chExt cx="8469630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751" y="2750820"/>
              <a:ext cx="1948052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1905" y="2750820"/>
              <a:ext cx="2023491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6241" y="2750820"/>
              <a:ext cx="2751328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3016" y="2750820"/>
              <a:ext cx="2030856" cy="548639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843DAD-F003-C70A-4322-130CD01929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485"/>
            <a:ext cx="7147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F5A28"/>
                </a:solidFill>
              </a:rPr>
              <a:t>if</a:t>
            </a:r>
            <a:r>
              <a:rPr spc="-10" dirty="0">
                <a:solidFill>
                  <a:srgbClr val="FFFFFF"/>
                </a:solidFill>
              </a:rPr>
              <a:t>(employee.getMonthlyIncome()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&gt;</a:t>
            </a:r>
            <a:r>
              <a:rPr spc="-5" dirty="0">
                <a:solidFill>
                  <a:srgbClr val="FFFFFF"/>
                </a:solidFill>
              </a:rPr>
              <a:t> 2000){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083960"/>
          <a:ext cx="4958078" cy="2185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4541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i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//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i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some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i="1" spc="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logic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i="1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here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5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4541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i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//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i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some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i="1" spc="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other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69"/>
                        </a:spcBef>
                        <a:tabLst>
                          <a:tab pos="1169035" algn="l"/>
                        </a:tabLst>
                      </a:pPr>
                      <a:r>
                        <a:rPr sz="2400" i="1" spc="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logic	</a:t>
                      </a:r>
                      <a:r>
                        <a:rPr sz="2400" i="1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here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2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3965" y="549859"/>
            <a:ext cx="3253486" cy="5489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F2C38-F9C3-5A96-4592-21D3917D73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678688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switch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(employee.getNbHoursPerWork()){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case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40: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R="466725" algn="ctr">
              <a:lnSpc>
                <a:spcPct val="100000"/>
              </a:lnSpc>
              <a:spcBef>
                <a:spcPts val="1800"/>
              </a:spcBef>
              <a:tabLst>
                <a:tab pos="537210" algn="l"/>
                <a:tab pos="1612900" algn="l"/>
                <a:tab pos="2330450" algn="l"/>
                <a:tab pos="3227705" algn="l"/>
              </a:tabLst>
            </a:pPr>
            <a:r>
              <a:rPr sz="2400" i="1" spc="150" dirty="0">
                <a:solidFill>
                  <a:srgbClr val="FFFFFF"/>
                </a:solidFill>
                <a:latin typeface="Trebuchet MS"/>
                <a:cs typeface="Trebuchet MS"/>
              </a:rPr>
              <a:t>//	</a:t>
            </a:r>
            <a:r>
              <a:rPr sz="2400" i="1" spc="380" dirty="0">
                <a:solidFill>
                  <a:srgbClr val="FFFFFF"/>
                </a:solidFill>
                <a:latin typeface="Trebuchet MS"/>
                <a:cs typeface="Trebuchet MS"/>
              </a:rPr>
              <a:t>logic	</a:t>
            </a:r>
            <a:r>
              <a:rPr sz="2400" i="1" spc="315" dirty="0">
                <a:solidFill>
                  <a:srgbClr val="FFFFFF"/>
                </a:solidFill>
                <a:latin typeface="Trebuchet MS"/>
                <a:cs typeface="Trebuchet MS"/>
              </a:rPr>
              <a:t>for	</a:t>
            </a:r>
            <a:r>
              <a:rPr sz="2400" i="1" spc="440" dirty="0">
                <a:solidFill>
                  <a:srgbClr val="FFFFFF"/>
                </a:solidFill>
                <a:latin typeface="Trebuchet MS"/>
                <a:cs typeface="Trebuchet MS"/>
              </a:rPr>
              <a:t>full	</a:t>
            </a:r>
            <a:r>
              <a:rPr sz="2400" i="1" spc="14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case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20: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R="466090" algn="ctr">
              <a:lnSpc>
                <a:spcPct val="100000"/>
              </a:lnSpc>
              <a:spcBef>
                <a:spcPts val="1800"/>
              </a:spcBef>
              <a:tabLst>
                <a:tab pos="537210" algn="l"/>
                <a:tab pos="1612900" algn="l"/>
                <a:tab pos="2330450" algn="l"/>
                <a:tab pos="3227705" algn="l"/>
              </a:tabLst>
            </a:pPr>
            <a:r>
              <a:rPr sz="2400" i="1" spc="150" dirty="0">
                <a:solidFill>
                  <a:srgbClr val="FFFFFF"/>
                </a:solidFill>
                <a:latin typeface="Trebuchet MS"/>
                <a:cs typeface="Trebuchet MS"/>
              </a:rPr>
              <a:t>//	</a:t>
            </a:r>
            <a:r>
              <a:rPr sz="2400" i="1" spc="380" dirty="0">
                <a:solidFill>
                  <a:srgbClr val="FFFFFF"/>
                </a:solidFill>
                <a:latin typeface="Trebuchet MS"/>
                <a:cs typeface="Trebuchet MS"/>
              </a:rPr>
              <a:t>logic	</a:t>
            </a:r>
            <a:r>
              <a:rPr sz="2400" i="1" spc="320" dirty="0">
                <a:solidFill>
                  <a:srgbClr val="FFFFFF"/>
                </a:solidFill>
                <a:latin typeface="Trebuchet MS"/>
                <a:cs typeface="Trebuchet MS"/>
              </a:rPr>
              <a:t>for	</a:t>
            </a:r>
            <a:r>
              <a:rPr sz="2400" i="1" spc="250" dirty="0">
                <a:solidFill>
                  <a:srgbClr val="FFFFFF"/>
                </a:solidFill>
                <a:latin typeface="Trebuchet MS"/>
                <a:cs typeface="Trebuchet MS"/>
              </a:rPr>
              <a:t>part	</a:t>
            </a:r>
            <a:r>
              <a:rPr sz="2400" i="1" spc="15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2841" y="549859"/>
            <a:ext cx="4476115" cy="549275"/>
            <a:chOff x="3942841" y="549859"/>
            <a:chExt cx="447611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2841" y="549859"/>
              <a:ext cx="1765554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1809" y="549859"/>
              <a:ext cx="2826766" cy="548944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8513D2-3243-8CE6-4141-16E70360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291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Calibri</vt:lpstr>
      <vt:lpstr>Courier New</vt:lpstr>
      <vt:lpstr>Segoe UI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if(employee.getMonthlyIncome() &gt; 2000){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Income getIncome(Employee e, Repository repo){ Income income = repo.getIncome(e.id);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 in Java</dc:title>
  <dc:creator>Dan Geabunea</dc:creator>
  <cp:lastModifiedBy>Steve Steve</cp:lastModifiedBy>
  <cp:revision>3</cp:revision>
  <dcterms:created xsi:type="dcterms:W3CDTF">2024-09-16T08:05:57Z</dcterms:created>
  <dcterms:modified xsi:type="dcterms:W3CDTF">2024-09-16T11:42:45Z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</Properties>
</file>