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124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7CB5F-CFCD-4C12-8F4B-7169583A2CFF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D31F9-A857-4523-9203-9C47DC615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318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0EA9F-532F-4014-8D27-F265973A6D29}" type="datetime1">
              <a:rPr lang="en-US" smtClean="0"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A9FBB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56DDB-4A95-4950-9444-0CB1E77F3E69}" type="datetime1">
              <a:rPr lang="en-US" smtClean="0"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A9FBB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31DC3-1FD3-4D2D-AE05-9866776034DF}" type="datetime1">
              <a:rPr lang="en-US" smtClean="0"/>
              <a:t>9/16/2024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A9FBB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3DA37-F24D-4751-A327-3D1E35F9EE64}" type="datetime1">
              <a:rPr lang="en-US" smtClean="0"/>
              <a:t>9/16/2024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6D977-E246-4869-8AB3-5A34DAC48844}" type="datetime1">
              <a:rPr lang="en-US" smtClean="0"/>
              <a:t>9/16/2024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8644" y="2479040"/>
            <a:ext cx="10814710" cy="15805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2A9FBB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644" y="2479040"/>
            <a:ext cx="10814710" cy="15805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FBCF7-AD5F-4EDA-B654-1ED677FE019E}" type="datetime1">
              <a:rPr lang="en-US" smtClean="0"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964082" y="1463294"/>
            <a:ext cx="9221470" cy="1270000"/>
            <a:chOff x="964082" y="1463294"/>
            <a:chExt cx="9221470" cy="127000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082" y="1463294"/>
              <a:ext cx="9221343" cy="6858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4082" y="2047062"/>
              <a:ext cx="4289044" cy="686104"/>
            </a:xfrm>
            <a:prstGeom prst="rect">
              <a:avLst/>
            </a:prstGeom>
          </p:spPr>
        </p:pic>
      </p:grp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5401E40C-3697-A251-FFD5-E4FE17B25F8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44" y="1290065"/>
            <a:ext cx="7044690" cy="455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class</a:t>
            </a:r>
            <a:r>
              <a:rPr sz="2400" spc="-5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Rectangle</a:t>
            </a:r>
            <a:r>
              <a:rPr sz="2400" spc="-6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598805" marR="43180">
              <a:lnSpc>
                <a:spcPts val="4680"/>
              </a:lnSpc>
              <a:spcBef>
                <a:spcPts val="455"/>
              </a:spcBef>
            </a:pP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400" spc="-5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sz="2400" spc="-4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setHeight(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int</a:t>
            </a:r>
            <a:r>
              <a:rPr sz="2400" spc="-7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height){}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400" spc="-5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sz="2400" spc="-3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setWidth(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int</a:t>
            </a:r>
            <a:r>
              <a:rPr sz="2400" spc="-6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width(){}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1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2515"/>
              </a:spcBef>
            </a:pP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400" spc="-6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int</a:t>
            </a:r>
            <a:r>
              <a:rPr sz="2400" spc="-55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calculateArea(){</a:t>
            </a:r>
            <a:endParaRPr sz="2400">
              <a:latin typeface="Courier New"/>
              <a:cs typeface="Courier New"/>
            </a:endParaRPr>
          </a:p>
          <a:p>
            <a:pPr marL="118491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return</a:t>
            </a:r>
            <a:r>
              <a:rPr sz="2400" spc="-3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this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.width</a:t>
            </a:r>
            <a:r>
              <a:rPr sz="2400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this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.height;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27373" y="549859"/>
            <a:ext cx="5094097" cy="54894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E1803-5C95-0579-3F8E-64591F7443D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10</a:t>
            </a:fld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44" y="1290065"/>
            <a:ext cx="10288270" cy="455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class</a:t>
            </a:r>
            <a:r>
              <a:rPr sz="2400" spc="-3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Square</a:t>
            </a:r>
            <a:r>
              <a:rPr sz="2400" spc="-45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extends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Rectangle</a:t>
            </a:r>
            <a:r>
              <a:rPr sz="2400" spc="-45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400" spc="-5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sz="2400" spc="-4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setHeight(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int</a:t>
            </a:r>
            <a:r>
              <a:rPr sz="2400" spc="-65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height){</a:t>
            </a:r>
            <a:endParaRPr sz="2400">
              <a:latin typeface="Courier New"/>
              <a:cs typeface="Courier New"/>
            </a:endParaRPr>
          </a:p>
          <a:p>
            <a:pPr marL="1184910" marR="3251200">
              <a:lnSpc>
                <a:spcPct val="162500"/>
              </a:lnSpc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//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Width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must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be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equal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height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this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.height</a:t>
            </a:r>
            <a:r>
              <a:rPr sz="2400" spc="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14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height;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this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.width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height;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5"/>
              </a:spcBef>
            </a:pP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400" spc="-3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sz="2400" spc="-2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setWidth(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int</a:t>
            </a:r>
            <a:r>
              <a:rPr sz="2400" spc="-5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width){}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//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Same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logic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h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27373" y="549859"/>
            <a:ext cx="5094097" cy="54894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2BD0F-9202-C69D-EC1F-A0B11D5CD28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11</a:t>
            </a:fld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644" y="2479040"/>
            <a:ext cx="4958080" cy="1580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Rectangle</a:t>
            </a:r>
            <a:r>
              <a:rPr spc="-50" dirty="0"/>
              <a:t> </a:t>
            </a:r>
            <a:r>
              <a:rPr dirty="0">
                <a:solidFill>
                  <a:srgbClr val="FFFFFF"/>
                </a:solidFill>
              </a:rPr>
              <a:t>r</a:t>
            </a:r>
            <a:r>
              <a:rPr spc="-2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=</a:t>
            </a:r>
            <a:r>
              <a:rPr spc="-4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EF5A28"/>
                </a:solidFill>
              </a:rPr>
              <a:t>new</a:t>
            </a:r>
            <a:r>
              <a:rPr spc="-35" dirty="0">
                <a:solidFill>
                  <a:srgbClr val="EF5A28"/>
                </a:solidFill>
              </a:rPr>
              <a:t> </a:t>
            </a:r>
            <a:r>
              <a:rPr spc="-5" dirty="0"/>
              <a:t>Square</a:t>
            </a:r>
            <a:r>
              <a:rPr spc="-5" dirty="0">
                <a:solidFill>
                  <a:srgbClr val="FFFFFF"/>
                </a:solidFill>
              </a:rPr>
              <a:t>();</a:t>
            </a:r>
          </a:p>
          <a:p>
            <a:pPr marL="12700" marR="2010410">
              <a:lnSpc>
                <a:spcPts val="4680"/>
              </a:lnSpc>
              <a:spcBef>
                <a:spcPts val="254"/>
              </a:spcBef>
            </a:pPr>
            <a:r>
              <a:rPr spc="-5" dirty="0">
                <a:solidFill>
                  <a:srgbClr val="FFFFFF"/>
                </a:solidFill>
              </a:rPr>
              <a:t>r.setWidth(10); </a:t>
            </a:r>
            <a:r>
              <a:rPr spc="-143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r.setHeigh</a:t>
            </a:r>
            <a:r>
              <a:rPr dirty="0">
                <a:solidFill>
                  <a:srgbClr val="FFFFFF"/>
                </a:solidFill>
              </a:rPr>
              <a:t>t</a:t>
            </a:r>
            <a:r>
              <a:rPr spc="-5" dirty="0">
                <a:solidFill>
                  <a:srgbClr val="FFFFFF"/>
                </a:solidFill>
              </a:rPr>
              <a:t>(20);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644" y="4857115"/>
            <a:ext cx="6830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r.calculateArea();</a:t>
            </a:r>
            <a:r>
              <a:rPr sz="2400" spc="3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//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Will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return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400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27373" y="549859"/>
            <a:ext cx="5094097" cy="54894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44F138-6625-98F6-EB17-F1C9B8390D7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12</a:t>
            </a:fld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44" y="2776220"/>
            <a:ext cx="9560560" cy="2174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interface</a:t>
            </a:r>
            <a:r>
              <a:rPr sz="2400" spc="-8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Account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sz="2400" spc="-4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processLocalTransfer(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double</a:t>
            </a:r>
            <a:r>
              <a:rPr sz="2400" spc="-75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amount);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void 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processInternationalTransfer(</a:t>
            </a:r>
            <a:r>
              <a:rPr sz="2400" spc="-10" dirty="0">
                <a:solidFill>
                  <a:srgbClr val="2A9FBB"/>
                </a:solidFill>
                <a:latin typeface="Courier New"/>
                <a:cs typeface="Courier New"/>
              </a:rPr>
              <a:t>double</a:t>
            </a:r>
            <a:r>
              <a:rPr sz="2400" spc="-25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amount);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1279" y="549859"/>
            <a:ext cx="7092315" cy="54894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C26A18-2126-4D90-8A23-7F13A7B5B68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13</a:t>
            </a:fld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44" y="1587246"/>
            <a:ext cx="9600565" cy="455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class</a:t>
            </a:r>
            <a:r>
              <a:rPr sz="2400" spc="-3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SchoolAccount</a:t>
            </a:r>
            <a:r>
              <a:rPr sz="2400" spc="-55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implements</a:t>
            </a:r>
            <a:r>
              <a:rPr sz="2400" spc="-4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Account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sz="2400" spc="-4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processLocalTransfer(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double</a:t>
            </a:r>
            <a:r>
              <a:rPr sz="2400" spc="-75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amount){</a:t>
            </a:r>
            <a:endParaRPr sz="2400">
              <a:latin typeface="Courier New"/>
              <a:cs typeface="Courier New"/>
            </a:endParaRPr>
          </a:p>
          <a:p>
            <a:pPr marL="118491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//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Business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logic</a:t>
            </a: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here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184910" marR="5080" indent="-586105">
              <a:lnSpc>
                <a:spcPct val="162500"/>
              </a:lnSpc>
            </a:pP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void 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processInternationalTransfer(</a:t>
            </a:r>
            <a:r>
              <a:rPr sz="2400" spc="-10" dirty="0">
                <a:solidFill>
                  <a:srgbClr val="2A9FBB"/>
                </a:solidFill>
                <a:latin typeface="Courier New"/>
                <a:cs typeface="Courier New"/>
              </a:rPr>
              <a:t>double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amount){ </a:t>
            </a:r>
            <a:r>
              <a:rPr sz="2400" spc="-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throw</a:t>
            </a:r>
            <a:r>
              <a:rPr sz="2400" spc="-4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new</a:t>
            </a:r>
            <a:r>
              <a:rPr sz="2400" spc="-2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RuntimeException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(“Not</a:t>
            </a:r>
            <a:r>
              <a:rPr sz="2400" spc="-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Implemented”);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1279" y="549859"/>
            <a:ext cx="7092315" cy="54894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224DA-F79A-8BBE-7018-1663BF90E5A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14</a:t>
            </a:fld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44" y="3370275"/>
            <a:ext cx="10606405" cy="986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Account</a:t>
            </a:r>
            <a:r>
              <a:rPr sz="2400" spc="-35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account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new</a:t>
            </a:r>
            <a:r>
              <a:rPr sz="2400" spc="-2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SchoolAccount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account.processInternationalTransfer(10000);</a:t>
            </a:r>
            <a:r>
              <a:rPr sz="2400" spc="-1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//</a:t>
            </a:r>
            <a:r>
              <a:rPr sz="24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Will</a:t>
            </a:r>
            <a:r>
              <a:rPr sz="24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crash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1279" y="549859"/>
            <a:ext cx="7092315" cy="54894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5736E-FAB6-AFEA-BA7A-9ED17B95F6F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15</a:t>
            </a:fld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44" y="1599691"/>
            <a:ext cx="6968490" cy="3958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for</a:t>
            </a:r>
            <a:r>
              <a:rPr sz="2400" spc="-4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Task</a:t>
            </a:r>
            <a:r>
              <a:rPr sz="2400" spc="-35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tasks){</a:t>
            </a:r>
            <a:endParaRPr sz="2400">
              <a:latin typeface="Courier New"/>
              <a:cs typeface="Courier New"/>
            </a:endParaRPr>
          </a:p>
          <a:p>
            <a:pPr marL="1472565" marR="1466850" indent="-913765">
              <a:lnSpc>
                <a:spcPct val="162500"/>
              </a:lnSpc>
            </a:pP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if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(t </a:t>
            </a: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instanceof 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BugFix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){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BugFix</a:t>
            </a:r>
            <a:r>
              <a:rPr sz="2400" spc="-45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bf</a:t>
            </a:r>
            <a:r>
              <a:rPr sz="2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BugFix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)t;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bf.initializeBugDescription();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55943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t.setInProgress();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392421" y="549859"/>
            <a:ext cx="3583304" cy="549275"/>
            <a:chOff x="4392421" y="549859"/>
            <a:chExt cx="3583304" cy="549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92421" y="549859"/>
              <a:ext cx="1358264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16193" y="549859"/>
              <a:ext cx="2359532" cy="548944"/>
            </a:xfrm>
            <a:prstGeom prst="rect">
              <a:avLst/>
            </a:prstGeom>
          </p:spPr>
        </p:pic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C0478-7A56-7BD2-4B16-B4543399DB2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16</a:t>
            </a:fld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670425" y="2750820"/>
            <a:ext cx="6956425" cy="548640"/>
            <a:chOff x="4670425" y="2750820"/>
            <a:chExt cx="6956425" cy="54864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70425" y="2750820"/>
              <a:ext cx="3789426" cy="54863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69553" y="2750820"/>
              <a:ext cx="3256915" cy="548639"/>
            </a:xfrm>
            <a:prstGeom prst="rect">
              <a:avLst/>
            </a:prstGeom>
          </p:spPr>
        </p:pic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AFBE1-C19F-690F-D705-D282549AC65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17</a:t>
            </a:fld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6217920" y="2182367"/>
            <a:ext cx="5257800" cy="3488690"/>
            <a:chOff x="6217920" y="2182367"/>
            <a:chExt cx="5257800" cy="3488690"/>
          </a:xfrm>
        </p:grpSpPr>
        <p:sp>
          <p:nvSpPr>
            <p:cNvPr id="4" name="object 4"/>
            <p:cNvSpPr/>
            <p:nvPr/>
          </p:nvSpPr>
          <p:spPr>
            <a:xfrm>
              <a:off x="6217920" y="2182367"/>
              <a:ext cx="5257800" cy="3488690"/>
            </a:xfrm>
            <a:custGeom>
              <a:avLst/>
              <a:gdLst/>
              <a:ahLst/>
              <a:cxnLst/>
              <a:rect l="l" t="t" r="r" b="b"/>
              <a:pathLst>
                <a:path w="5257800" h="3488690">
                  <a:moveTo>
                    <a:pt x="5257800" y="0"/>
                  </a:moveTo>
                  <a:lnTo>
                    <a:pt x="0" y="0"/>
                  </a:lnTo>
                  <a:lnTo>
                    <a:pt x="0" y="3488436"/>
                  </a:lnTo>
                  <a:lnTo>
                    <a:pt x="5257800" y="3488436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52311" y="3379292"/>
              <a:ext cx="4825746" cy="3660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08343" y="3745356"/>
              <a:ext cx="4327525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62011" y="4111116"/>
              <a:ext cx="1932177" cy="36576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707136" y="2182367"/>
            <a:ext cx="5257800" cy="3488690"/>
            <a:chOff x="707136" y="2182367"/>
            <a:chExt cx="5257800" cy="3488690"/>
          </a:xfrm>
        </p:grpSpPr>
        <p:sp>
          <p:nvSpPr>
            <p:cNvPr id="9" name="object 9"/>
            <p:cNvSpPr/>
            <p:nvPr/>
          </p:nvSpPr>
          <p:spPr>
            <a:xfrm>
              <a:off x="707136" y="2182367"/>
              <a:ext cx="5257800" cy="3488690"/>
            </a:xfrm>
            <a:custGeom>
              <a:avLst/>
              <a:gdLst/>
              <a:ahLst/>
              <a:cxnLst/>
              <a:rect l="l" t="t" r="r" b="b"/>
              <a:pathLst>
                <a:path w="5257800" h="3488690">
                  <a:moveTo>
                    <a:pt x="5257800" y="0"/>
                  </a:moveTo>
                  <a:lnTo>
                    <a:pt x="0" y="0"/>
                  </a:lnTo>
                  <a:lnTo>
                    <a:pt x="0" y="3488436"/>
                  </a:lnTo>
                  <a:lnTo>
                    <a:pt x="5257800" y="3488436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0795" y="3561918"/>
              <a:ext cx="4550283" cy="3660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63496" y="3928236"/>
              <a:ext cx="2713482" cy="36576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2107692" y="549859"/>
            <a:ext cx="8145145" cy="549275"/>
            <a:chOff x="2107692" y="549859"/>
            <a:chExt cx="8145145" cy="549275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07692" y="549859"/>
              <a:ext cx="1233830" cy="54894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70174" y="549859"/>
              <a:ext cx="2076069" cy="54894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20894" y="549859"/>
              <a:ext cx="2169159" cy="54894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81723" y="549859"/>
              <a:ext cx="3071113" cy="548944"/>
            </a:xfrm>
            <a:prstGeom prst="rect">
              <a:avLst/>
            </a:prstGeom>
          </p:spPr>
        </p:pic>
      </p:grp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C86F457-5ACD-C4FB-5361-00E44B3CA57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18</a:t>
            </a:fld>
            <a:endParaRPr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44" y="2479040"/>
            <a:ext cx="7919720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class</a:t>
            </a:r>
            <a:r>
              <a:rPr sz="2400" spc="-3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Ostrich</a:t>
            </a:r>
            <a:r>
              <a:rPr sz="2400" spc="-45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extends</a:t>
            </a:r>
            <a:r>
              <a:rPr sz="2400" spc="-5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Bird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9BC750"/>
                </a:solidFill>
                <a:latin typeface="Courier New"/>
                <a:cs typeface="Courier New"/>
              </a:rPr>
              <a:t>@Override</a:t>
            </a:r>
            <a:r>
              <a:rPr sz="2400" spc="-6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400" spc="-4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sz="2400" spc="-3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fly(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int</a:t>
            </a:r>
            <a:r>
              <a:rPr sz="2400" spc="-3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altitude){</a:t>
            </a:r>
            <a:endParaRPr sz="2400">
              <a:latin typeface="Courier New"/>
              <a:cs typeface="Courier New"/>
            </a:endParaRPr>
          </a:p>
          <a:p>
            <a:pPr marL="118491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//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Do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nothing;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An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ostrich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can’t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fly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39110" y="549859"/>
            <a:ext cx="6285230" cy="549275"/>
            <a:chOff x="3039110" y="549859"/>
            <a:chExt cx="6285230" cy="549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39110" y="549859"/>
              <a:ext cx="1792224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9789" y="549859"/>
              <a:ext cx="4654423" cy="548944"/>
            </a:xfrm>
            <a:prstGeom prst="rect">
              <a:avLst/>
            </a:prstGeom>
          </p:spPr>
        </p:pic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67923-9C25-CDA2-04B5-9AACA6E3DE4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19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63946" y="1700479"/>
            <a:ext cx="6511671" cy="36606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163946" y="2295398"/>
            <a:ext cx="5789930" cy="731520"/>
            <a:chOff x="5163946" y="2295398"/>
            <a:chExt cx="5789930" cy="73152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63946" y="2295398"/>
              <a:ext cx="5789422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63946" y="2661158"/>
              <a:ext cx="1644903" cy="36576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5163946" y="3255898"/>
            <a:ext cx="6149340" cy="731520"/>
            <a:chOff x="5163946" y="3255898"/>
            <a:chExt cx="6149340" cy="73152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63946" y="3255898"/>
              <a:ext cx="4606925" cy="36575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18293" y="3255898"/>
              <a:ext cx="1594484" cy="36575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63946" y="3621658"/>
              <a:ext cx="1016812" cy="36576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5163946" y="4215714"/>
            <a:ext cx="5134610" cy="732155"/>
            <a:chOff x="5163946" y="4215714"/>
            <a:chExt cx="5134610" cy="732155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63946" y="4215714"/>
              <a:ext cx="2572130" cy="36606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57464" y="4215714"/>
              <a:ext cx="1299591" cy="36606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905620" y="4215714"/>
              <a:ext cx="1392554" cy="36606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163946" y="4582033"/>
              <a:ext cx="664463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53734" y="4582033"/>
              <a:ext cx="1131163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817740" y="4582033"/>
              <a:ext cx="2019173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776080" y="4582033"/>
              <a:ext cx="1492123" cy="365760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256690" y="1947621"/>
            <a:ext cx="2386965" cy="548944"/>
          </a:xfrm>
          <a:prstGeom prst="rect">
            <a:avLst/>
          </a:prstGeo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0662261-C4B8-873F-408F-042BF8D83E7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44" y="1884426"/>
            <a:ext cx="9206865" cy="3958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class</a:t>
            </a:r>
            <a:r>
              <a:rPr sz="2400" spc="-5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Bird</a:t>
            </a:r>
            <a:r>
              <a:rPr sz="2400" spc="-5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598805" marR="2750820">
              <a:lnSpc>
                <a:spcPct val="162500"/>
              </a:lnSpc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// Bird data and capabilities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400" spc="-6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sz="2400" spc="-4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fly(int</a:t>
            </a:r>
            <a:r>
              <a:rPr sz="24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altitude){…}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class</a:t>
            </a:r>
            <a:r>
              <a:rPr sz="2400" spc="-5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Ostrich</a:t>
            </a:r>
            <a:r>
              <a:rPr sz="2400" spc="-6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//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Ostrich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data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and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capabilities.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No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fly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method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357627" y="549859"/>
            <a:ext cx="7649845" cy="549275"/>
            <a:chOff x="2357627" y="549859"/>
            <a:chExt cx="7649845" cy="549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57627" y="549859"/>
              <a:ext cx="3117596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2923" y="549859"/>
              <a:ext cx="4654042" cy="548944"/>
            </a:xfrm>
            <a:prstGeom prst="rect">
              <a:avLst/>
            </a:prstGeom>
          </p:spPr>
        </p:pic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7833E-734B-DF5B-2732-09AD7637B79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20</a:t>
            </a:fld>
            <a:endParaRPr lang="en-I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44" y="1587246"/>
            <a:ext cx="9600565" cy="455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class</a:t>
            </a:r>
            <a:r>
              <a:rPr sz="2400" spc="-3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SchoolAccount</a:t>
            </a:r>
            <a:r>
              <a:rPr sz="2400" spc="-55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implements</a:t>
            </a:r>
            <a:r>
              <a:rPr sz="2400" spc="-4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Account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sz="2400" spc="-4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processLocalTransfer(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double</a:t>
            </a:r>
            <a:r>
              <a:rPr sz="2400" spc="-75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amount){</a:t>
            </a:r>
            <a:endParaRPr sz="2400">
              <a:latin typeface="Courier New"/>
              <a:cs typeface="Courier New"/>
            </a:endParaRPr>
          </a:p>
          <a:p>
            <a:pPr marL="118491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//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Business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logic</a:t>
            </a: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here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184910" marR="5080" indent="-586105">
              <a:lnSpc>
                <a:spcPct val="162500"/>
              </a:lnSpc>
            </a:pP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void 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processInternationalTransfer(</a:t>
            </a:r>
            <a:r>
              <a:rPr sz="2400" spc="-10" dirty="0">
                <a:solidFill>
                  <a:srgbClr val="2A9FBB"/>
                </a:solidFill>
                <a:latin typeface="Courier New"/>
                <a:cs typeface="Courier New"/>
              </a:rPr>
              <a:t>double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amount){ </a:t>
            </a:r>
            <a:r>
              <a:rPr sz="2400" spc="-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throw</a:t>
            </a:r>
            <a:r>
              <a:rPr sz="2400" spc="-4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new</a:t>
            </a:r>
            <a:r>
              <a:rPr sz="2400" spc="-2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RuntimeException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(“Not</a:t>
            </a:r>
            <a:r>
              <a:rPr sz="2400" spc="-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Implemented”);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1279" y="549859"/>
            <a:ext cx="7092315" cy="54894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B9013-AF77-E295-204E-C69651678C0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21</a:t>
            </a:fld>
            <a:endParaRPr lang="en-I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44" y="2479040"/>
            <a:ext cx="8100695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1275" algn="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class</a:t>
            </a:r>
            <a:r>
              <a:rPr sz="2400" spc="-3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SchoolAccount</a:t>
            </a:r>
            <a:r>
              <a:rPr sz="2400" spc="-6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implements</a:t>
            </a:r>
            <a:r>
              <a:rPr sz="2400" spc="-5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LocalAccount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sz="2400" spc="-1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processLocalTransfer(</a:t>
            </a:r>
            <a:r>
              <a:rPr sz="2400" spc="-10" dirty="0">
                <a:solidFill>
                  <a:srgbClr val="2A9FBB"/>
                </a:solidFill>
                <a:latin typeface="Courier New"/>
                <a:cs typeface="Courier New"/>
              </a:rPr>
              <a:t>double</a:t>
            </a:r>
            <a:r>
              <a:rPr sz="2400" spc="-4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amount){</a:t>
            </a:r>
            <a:endParaRPr sz="2400">
              <a:latin typeface="Courier New"/>
              <a:cs typeface="Courier New"/>
            </a:endParaRPr>
          </a:p>
          <a:p>
            <a:pPr marL="118491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//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Business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logic</a:t>
            </a: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here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8527" y="549859"/>
            <a:ext cx="8456041" cy="54894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953EEC-CE69-D788-A4EC-DF91E3D0E67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22</a:t>
            </a:fld>
            <a:endParaRPr lang="en-I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44" y="1599691"/>
            <a:ext cx="6968490" cy="3958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for</a:t>
            </a:r>
            <a:r>
              <a:rPr sz="2400" spc="-4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Task</a:t>
            </a:r>
            <a:r>
              <a:rPr sz="2400" spc="-35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tasks){</a:t>
            </a:r>
            <a:endParaRPr sz="2400">
              <a:latin typeface="Courier New"/>
              <a:cs typeface="Courier New"/>
            </a:endParaRPr>
          </a:p>
          <a:p>
            <a:pPr marL="1472565" marR="1466850" indent="-730250">
              <a:lnSpc>
                <a:spcPct val="162500"/>
              </a:lnSpc>
            </a:pP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if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(t </a:t>
            </a: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instanceof 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BugFix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){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BugFix</a:t>
            </a:r>
            <a:r>
              <a:rPr sz="2400" spc="-45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bf</a:t>
            </a:r>
            <a:r>
              <a:rPr sz="2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BugFix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)t;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bf.initializeBugDescription();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74295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t.setInProgress();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392421" y="549859"/>
            <a:ext cx="3583304" cy="549275"/>
            <a:chOff x="4392421" y="549859"/>
            <a:chExt cx="3583304" cy="549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92421" y="549859"/>
              <a:ext cx="1358264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16193" y="549859"/>
              <a:ext cx="2359532" cy="548944"/>
            </a:xfrm>
            <a:prstGeom prst="rect">
              <a:avLst/>
            </a:prstGeom>
          </p:spPr>
        </p:pic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8CA71-89ED-A377-0A95-381CB1DAF6C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23</a:t>
            </a:fld>
            <a:endParaRPr lang="en-I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44" y="1599691"/>
            <a:ext cx="7045959" cy="3958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class</a:t>
            </a:r>
            <a:r>
              <a:rPr sz="2400" spc="-3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BugFix</a:t>
            </a:r>
            <a:r>
              <a:rPr sz="2400" spc="-45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extends</a:t>
            </a:r>
            <a:r>
              <a:rPr sz="2400" spc="-4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Task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9BC750"/>
                </a:solidFill>
                <a:latin typeface="Courier New"/>
                <a:cs typeface="Courier New"/>
              </a:rPr>
              <a:t>@Override</a:t>
            </a:r>
            <a:endParaRPr sz="2400">
              <a:latin typeface="Courier New"/>
              <a:cs typeface="Courier New"/>
            </a:endParaRPr>
          </a:p>
          <a:p>
            <a:pPr marL="1184910" marR="5080" indent="-586105">
              <a:lnSpc>
                <a:spcPct val="162500"/>
              </a:lnSpc>
            </a:pP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public </a:t>
            </a: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void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setInProgress(){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this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.initializeB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u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gDes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ript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();</a:t>
            </a:r>
            <a:endParaRPr sz="2400">
              <a:latin typeface="Courier New"/>
              <a:cs typeface="Courier New"/>
            </a:endParaRPr>
          </a:p>
          <a:p>
            <a:pPr marL="1184910">
              <a:lnSpc>
                <a:spcPct val="100000"/>
              </a:lnSpc>
              <a:spcBef>
                <a:spcPts val="1805"/>
              </a:spcBef>
            </a:pPr>
            <a:r>
              <a:rPr sz="2400" spc="-10" dirty="0">
                <a:solidFill>
                  <a:srgbClr val="EF5A28"/>
                </a:solidFill>
                <a:latin typeface="Courier New"/>
                <a:cs typeface="Courier New"/>
              </a:rPr>
              <a:t>super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.setInProgress();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9670" y="549859"/>
            <a:ext cx="4932045" cy="54894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677E2-886B-716F-DE0A-88413F34A91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24</a:t>
            </a:fld>
            <a:endParaRPr lang="en-I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44" y="2605785"/>
            <a:ext cx="7734934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for</a:t>
            </a:r>
            <a:r>
              <a:rPr sz="2400" spc="-4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Task</a:t>
            </a:r>
            <a:r>
              <a:rPr sz="2400" spc="-35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tasks){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//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Task should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be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replaceable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by</a:t>
            </a:r>
            <a:r>
              <a:rPr sz="2400" spc="-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BugFix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t.setInProgress();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467097" y="549859"/>
            <a:ext cx="3451860" cy="549275"/>
            <a:chOff x="4467097" y="549859"/>
            <a:chExt cx="3451860" cy="549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67097" y="549859"/>
              <a:ext cx="2435732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93102" y="549859"/>
              <a:ext cx="1125727" cy="548944"/>
            </a:xfrm>
            <a:prstGeom prst="rect">
              <a:avLst/>
            </a:prstGeom>
          </p:spPr>
        </p:pic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93933-C620-FC97-CE78-A5F62DBFE3B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25</a:t>
            </a:fld>
            <a:endParaRPr lang="en-I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862327" y="1828800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5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62327" y="3258311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62327" y="4687823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284476" y="549859"/>
            <a:ext cx="7867015" cy="549275"/>
            <a:chOff x="2284476" y="549859"/>
            <a:chExt cx="7867015" cy="54927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4476" y="549859"/>
              <a:ext cx="3481704" cy="5489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51627" y="549859"/>
              <a:ext cx="992504" cy="5489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82791" y="549859"/>
              <a:ext cx="2343912" cy="54894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26372" y="549859"/>
              <a:ext cx="1324863" cy="548944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46626" y="1999354"/>
            <a:ext cx="823226" cy="82322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404617" y="2303017"/>
            <a:ext cx="9020810" cy="3048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42430" y="3697406"/>
            <a:ext cx="828997" cy="28049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404617" y="3732225"/>
            <a:ext cx="4825491" cy="30510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30290" y="4854237"/>
            <a:ext cx="857422" cy="82846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404617" y="5162422"/>
            <a:ext cx="2723896" cy="304799"/>
          </a:xfrm>
          <a:prstGeom prst="rect">
            <a:avLst/>
          </a:prstGeom>
        </p:spPr>
      </p:pic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5B3E985-0052-AF45-1677-62DA16B4B56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26</a:t>
            </a:fld>
            <a:endParaRPr lang="en-I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2516377"/>
            <a:ext cx="2838830" cy="36576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466715" y="3009341"/>
            <a:ext cx="117475" cy="1108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A9FBB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2A9FBB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768975" y="2958033"/>
            <a:ext cx="5460365" cy="732790"/>
            <a:chOff x="5768975" y="2958033"/>
            <a:chExt cx="5460365" cy="73279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68975" y="2958033"/>
              <a:ext cx="5460111" cy="3660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68975" y="3324479"/>
              <a:ext cx="2560320" cy="36576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68975" y="3766439"/>
            <a:ext cx="3880865" cy="365760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A77E7CD-596C-FAAF-18DB-9514BA39251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27</a:t>
            </a:fld>
            <a:endParaRPr lang="en-I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160009" y="1335024"/>
            <a:ext cx="5722620" cy="731520"/>
            <a:chOff x="5160009" y="1335024"/>
            <a:chExt cx="5722620" cy="7315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60009" y="1335024"/>
              <a:ext cx="5722112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60009" y="1700479"/>
              <a:ext cx="1056132" cy="366064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5160009" y="2295398"/>
            <a:ext cx="6074410" cy="1097280"/>
            <a:chOff x="5160009" y="2295398"/>
            <a:chExt cx="6074410" cy="109728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60009" y="2295398"/>
              <a:ext cx="5709793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60009" y="2661158"/>
              <a:ext cx="6074028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60009" y="3026613"/>
              <a:ext cx="3992880" cy="366064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5160009" y="3621659"/>
            <a:ext cx="4934585" cy="731520"/>
            <a:chOff x="5160009" y="3621659"/>
            <a:chExt cx="4934585" cy="731520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60009" y="3621659"/>
              <a:ext cx="4934076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60009" y="3987419"/>
              <a:ext cx="4466463" cy="365760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5160009" y="4582033"/>
            <a:ext cx="5753100" cy="731520"/>
            <a:chOff x="5160009" y="4582033"/>
            <a:chExt cx="5753100" cy="731520"/>
          </a:xfrm>
        </p:grpSpPr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60009" y="4582033"/>
              <a:ext cx="5752719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160009" y="4947793"/>
              <a:ext cx="3781805" cy="365759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B9E3B22-8319-CFAD-A204-258A83FEA4F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28</a:t>
            </a:fld>
            <a:endParaRPr lang="en-I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332989" y="2387168"/>
            <a:ext cx="7888605" cy="1976120"/>
            <a:chOff x="2332989" y="2387168"/>
            <a:chExt cx="7888605" cy="19761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32989" y="2387168"/>
              <a:ext cx="7888350" cy="7318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01669" y="3009646"/>
              <a:ext cx="4615053" cy="7315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09001" y="3009646"/>
              <a:ext cx="1958340" cy="73151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95317" y="3631133"/>
              <a:ext cx="3989705" cy="731824"/>
            </a:xfrm>
            <a:prstGeom prst="rect">
              <a:avLst/>
            </a:prstGeom>
          </p:spPr>
        </p:pic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C9A9FB-CB72-E1CE-8E08-B8C126834DE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29</a:t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056436" y="3007486"/>
            <a:ext cx="10297160" cy="1280795"/>
            <a:chOff x="1056436" y="3007486"/>
            <a:chExt cx="10297160" cy="12807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6436" y="3007486"/>
              <a:ext cx="10297033" cy="4267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6436" y="3433902"/>
              <a:ext cx="8662797" cy="4270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6436" y="3861180"/>
              <a:ext cx="7810627" cy="426719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6436" y="2130247"/>
            <a:ext cx="8345932" cy="731824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9D54960-3F43-7AEA-3300-B0A133E3F0B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056436" y="1156716"/>
            <a:ext cx="9630410" cy="2597150"/>
            <a:chOff x="1056436" y="1156716"/>
            <a:chExt cx="9630410" cy="2597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6436" y="1156716"/>
              <a:ext cx="8733028" cy="7315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6436" y="1778203"/>
              <a:ext cx="9287256" cy="7318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70591" y="1778203"/>
              <a:ext cx="615696" cy="7318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6436" y="2400554"/>
              <a:ext cx="6880733" cy="7315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6436" y="3022041"/>
              <a:ext cx="5784088" cy="731824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6132" y="3991940"/>
            <a:ext cx="4205478" cy="366064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3D5883D-918A-1F8F-BC16-7C0B6C6DC4B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30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056436" y="3007486"/>
            <a:ext cx="9783445" cy="1280795"/>
            <a:chOff x="1056436" y="3007486"/>
            <a:chExt cx="9783445" cy="12807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6436" y="3007486"/>
              <a:ext cx="9783318" cy="4267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6436" y="3433902"/>
              <a:ext cx="9745980" cy="4270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6436" y="3861180"/>
              <a:ext cx="2605023" cy="426719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6436" y="2130247"/>
            <a:ext cx="8345932" cy="731824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72CA09B-C4BA-E080-3345-1EB713C3ED8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6217920" y="2182367"/>
            <a:ext cx="5257800" cy="3488690"/>
            <a:chOff x="6217920" y="2182367"/>
            <a:chExt cx="5257800" cy="3488690"/>
          </a:xfrm>
        </p:grpSpPr>
        <p:sp>
          <p:nvSpPr>
            <p:cNvPr id="4" name="object 4"/>
            <p:cNvSpPr/>
            <p:nvPr/>
          </p:nvSpPr>
          <p:spPr>
            <a:xfrm>
              <a:off x="6217920" y="2182367"/>
              <a:ext cx="5257800" cy="3488690"/>
            </a:xfrm>
            <a:custGeom>
              <a:avLst/>
              <a:gdLst/>
              <a:ahLst/>
              <a:cxnLst/>
              <a:rect l="l" t="t" r="r" b="b"/>
              <a:pathLst>
                <a:path w="5257800" h="3488690">
                  <a:moveTo>
                    <a:pt x="5257800" y="0"/>
                  </a:moveTo>
                  <a:lnTo>
                    <a:pt x="0" y="0"/>
                  </a:lnTo>
                  <a:lnTo>
                    <a:pt x="0" y="3488436"/>
                  </a:lnTo>
                  <a:lnTo>
                    <a:pt x="5257800" y="3488436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71411" y="3021202"/>
              <a:ext cx="3948303" cy="4876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64731" y="3737736"/>
              <a:ext cx="4198620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98259" y="4103497"/>
              <a:ext cx="2628392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64929" y="4103497"/>
              <a:ext cx="1567433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56143" y="4469257"/>
              <a:ext cx="1350137" cy="36576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707136" y="2182367"/>
            <a:ext cx="5257800" cy="3488690"/>
            <a:chOff x="707136" y="2182367"/>
            <a:chExt cx="5257800" cy="3488690"/>
          </a:xfrm>
        </p:grpSpPr>
        <p:sp>
          <p:nvSpPr>
            <p:cNvPr id="11" name="object 11"/>
            <p:cNvSpPr/>
            <p:nvPr/>
          </p:nvSpPr>
          <p:spPr>
            <a:xfrm>
              <a:off x="707136" y="2182367"/>
              <a:ext cx="5257800" cy="3488690"/>
            </a:xfrm>
            <a:custGeom>
              <a:avLst/>
              <a:gdLst/>
              <a:ahLst/>
              <a:cxnLst/>
              <a:rect l="l" t="t" r="r" b="b"/>
              <a:pathLst>
                <a:path w="5257800" h="3488690">
                  <a:moveTo>
                    <a:pt x="5257800" y="0"/>
                  </a:moveTo>
                  <a:lnTo>
                    <a:pt x="0" y="0"/>
                  </a:lnTo>
                  <a:lnTo>
                    <a:pt x="0" y="3488436"/>
                  </a:lnTo>
                  <a:lnTo>
                    <a:pt x="5257800" y="3488436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88563" y="3089782"/>
              <a:ext cx="866775" cy="48767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50315" y="3806316"/>
              <a:ext cx="1330959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14955" y="3806316"/>
              <a:ext cx="3359912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92808" y="4400676"/>
              <a:ext cx="1817116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58540" y="4400676"/>
              <a:ext cx="1375283" cy="365760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558538" y="549859"/>
            <a:ext cx="3218815" cy="548944"/>
          </a:xfrm>
          <a:prstGeom prst="rect">
            <a:avLst/>
          </a:prstGeom>
        </p:spPr>
      </p:pic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EE704B6-831A-F33E-DC69-E67B494FEA6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86230" y="2430729"/>
            <a:ext cx="9396095" cy="1891664"/>
            <a:chOff x="1586230" y="2430729"/>
            <a:chExt cx="9396095" cy="1891664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5394" y="2430729"/>
              <a:ext cx="9034653" cy="6998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6230" y="3026359"/>
              <a:ext cx="9395841" cy="6998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33315" y="3622801"/>
              <a:ext cx="3497834" cy="699516"/>
            </a:xfrm>
            <a:prstGeom prst="rect">
              <a:avLst/>
            </a:prstGeom>
          </p:spPr>
        </p:pic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AE2C496-A194-C2E3-C486-B323BF8B7BC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76642" y="2283917"/>
            <a:ext cx="4064127" cy="54894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971288" y="2750820"/>
            <a:ext cx="6642734" cy="548640"/>
            <a:chOff x="4971288" y="2750820"/>
            <a:chExt cx="6642734" cy="54864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71288" y="2750820"/>
              <a:ext cx="1669923" cy="5486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36690" y="2750820"/>
              <a:ext cx="5076825" cy="548639"/>
            </a:xfrm>
            <a:prstGeom prst="rect">
              <a:avLst/>
            </a:prstGeom>
          </p:spPr>
        </p:pic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30465DF-E313-9066-FB37-28209F4453D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44" y="1884426"/>
            <a:ext cx="6093460" cy="33642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class</a:t>
            </a:r>
            <a:r>
              <a:rPr sz="2400" spc="-7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Bird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184910" marR="5080" indent="-586105">
              <a:lnSpc>
                <a:spcPct val="162500"/>
              </a:lnSpc>
            </a:pP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400" spc="-5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sz="2400" spc="-4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fly(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int</a:t>
            </a:r>
            <a:r>
              <a:rPr sz="2400" spc="-5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altitude){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setAltitude(altitude);</a:t>
            </a:r>
            <a:endParaRPr sz="2400">
              <a:latin typeface="Courier New"/>
              <a:cs typeface="Courier New"/>
            </a:endParaRPr>
          </a:p>
          <a:p>
            <a:pPr marL="1184910">
              <a:lnSpc>
                <a:spcPct val="100000"/>
              </a:lnSpc>
              <a:spcBef>
                <a:spcPts val="1805"/>
              </a:spcBef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//</a:t>
            </a: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Fly</a:t>
            </a:r>
            <a:r>
              <a:rPr sz="2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logic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39110" y="549859"/>
            <a:ext cx="6285230" cy="549275"/>
            <a:chOff x="3039110" y="549859"/>
            <a:chExt cx="6285230" cy="549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39110" y="549859"/>
              <a:ext cx="1792224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9789" y="549859"/>
              <a:ext cx="4654423" cy="548944"/>
            </a:xfrm>
            <a:prstGeom prst="rect">
              <a:avLst/>
            </a:prstGeom>
          </p:spPr>
        </p:pic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32154-74BC-AA02-CD4C-A66F0048FF0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44" y="1290065"/>
            <a:ext cx="7919720" cy="455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class</a:t>
            </a:r>
            <a:r>
              <a:rPr sz="2400" spc="-3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Ostrich</a:t>
            </a:r>
            <a:r>
              <a:rPr sz="2400" spc="-45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extends</a:t>
            </a:r>
            <a:r>
              <a:rPr sz="2400" spc="-5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Bird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9BC750"/>
                </a:solidFill>
                <a:latin typeface="Courier New"/>
                <a:cs typeface="Courier New"/>
              </a:rPr>
              <a:t>@Override</a:t>
            </a:r>
            <a:r>
              <a:rPr sz="2400" spc="-6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400" spc="-4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sz="2400" spc="-3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fly(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int</a:t>
            </a:r>
            <a:r>
              <a:rPr sz="2400" spc="-3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altitude){</a:t>
            </a:r>
            <a:endParaRPr sz="2400">
              <a:latin typeface="Courier New"/>
              <a:cs typeface="Courier New"/>
            </a:endParaRPr>
          </a:p>
          <a:p>
            <a:pPr marL="118491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//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Do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nothing;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An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ostrich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can’t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fly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>
              <a:latin typeface="Courier New"/>
              <a:cs typeface="Courier New"/>
            </a:endParaRPr>
          </a:p>
          <a:p>
            <a:pPr marL="12700" marR="2600325">
              <a:lnSpc>
                <a:spcPct val="162500"/>
              </a:lnSpc>
            </a:pP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Bird</a:t>
            </a:r>
            <a:r>
              <a:rPr sz="2400" spc="-35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ostrich</a:t>
            </a:r>
            <a:r>
              <a:rPr sz="2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new</a:t>
            </a:r>
            <a:r>
              <a:rPr sz="2400" spc="-3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Ostrich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();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ostrich.fly(1000);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39110" y="549859"/>
            <a:ext cx="6285230" cy="549275"/>
            <a:chOff x="3039110" y="549859"/>
            <a:chExt cx="6285230" cy="549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39110" y="549859"/>
              <a:ext cx="1792224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9789" y="549859"/>
              <a:ext cx="4654423" cy="548944"/>
            </a:xfrm>
            <a:prstGeom prst="rect">
              <a:avLst/>
            </a:prstGeom>
          </p:spPr>
        </p:pic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4EF48-4624-ABE4-15D1-EDDE6629F87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9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456</Words>
  <Application>Microsoft Office PowerPoint</Application>
  <PresentationFormat>Widescreen</PresentationFormat>
  <Paragraphs>119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Aptos</vt:lpstr>
      <vt:lpstr>Calibri</vt:lpstr>
      <vt:lpstr>Courier New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Rectangle r = new Square(); r.setWidth(10);  r.setHeight(20);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 Software Design Principles in Java</dc:title>
  <dc:creator>Dan Geabunea</dc:creator>
  <cp:lastModifiedBy>Steve Steve</cp:lastModifiedBy>
  <cp:revision>2</cp:revision>
  <dcterms:created xsi:type="dcterms:W3CDTF">2024-09-16T15:21:42Z</dcterms:created>
  <dcterms:modified xsi:type="dcterms:W3CDTF">2024-09-16T16:14:46Z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2019-06-25T00:00:00Z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2024-09-16T00:00:00Z</vt:filetime>
  </property>
</Properties>
</file>