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3C652-FC56-4ACE-8AAB-AE3A2B0F237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0CC37-9885-495D-95E0-0BF758E75C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22779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612F0-F76F-4388-B561-EFD15264749F}" type="datetime1">
              <a:rPr lang="en-US" smtClean="0"/>
              <a:t>7/22/2021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B9ECA-AD8E-40B2-B497-28EECEA159C3}" type="datetime1">
              <a:rPr lang="en-US" smtClean="0"/>
              <a:t>7/22/2021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51717-CDD6-4158-8102-E9D1FB142D6A}" type="datetime1">
              <a:rPr lang="en-US" smtClean="0"/>
              <a:t>7/22/2021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C8804-1544-4E4F-A099-05331457D3BA}" type="datetime1">
              <a:rPr lang="en-US" smtClean="0"/>
              <a:t>7/22/2021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6"/>
                </a:lnTo>
                <a:lnTo>
                  <a:pt x="12192000" y="38882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DF6C5-F06D-43A4-8465-1206490C299D}" type="datetime1">
              <a:rPr lang="en-US" smtClean="0"/>
              <a:t>7/22/2021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138" y="2718308"/>
            <a:ext cx="10619722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89229" y="2105659"/>
            <a:ext cx="8613541" cy="1671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64D5B-6302-4F10-8FF1-A0A88E77B954}" type="datetime1">
              <a:rPr lang="en-US" smtClean="0"/>
              <a:t>7/22/2021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96666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60" dirty="0">
                <a:solidFill>
                  <a:srgbClr val="171717"/>
                </a:solidFill>
              </a:rPr>
              <a:t>C</a:t>
            </a:r>
            <a:r>
              <a:rPr sz="4500" spc="-180" dirty="0">
                <a:solidFill>
                  <a:srgbClr val="171717"/>
                </a:solidFill>
              </a:rPr>
              <a:t>r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240" dirty="0">
                <a:solidFill>
                  <a:srgbClr val="171717"/>
                </a:solidFill>
              </a:rPr>
              <a:t>a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95" dirty="0">
                <a:solidFill>
                  <a:srgbClr val="171717"/>
                </a:solidFill>
              </a:rPr>
              <a:t>in</a:t>
            </a:r>
            <a:r>
              <a:rPr sz="4500" spc="2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100" dirty="0">
                <a:solidFill>
                  <a:srgbClr val="171717"/>
                </a:solidFill>
              </a:rPr>
              <a:t>a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45" dirty="0">
                <a:solidFill>
                  <a:srgbClr val="171717"/>
                </a:solidFill>
              </a:rPr>
              <a:t>B</a:t>
            </a:r>
            <a:r>
              <a:rPr sz="4500" spc="35" dirty="0">
                <a:solidFill>
                  <a:srgbClr val="171717"/>
                </a:solidFill>
              </a:rPr>
              <a:t>oo</a:t>
            </a:r>
            <a:r>
              <a:rPr sz="4500" spc="-25" dirty="0">
                <a:solidFill>
                  <a:srgbClr val="171717"/>
                </a:solidFill>
              </a:rPr>
              <a:t>t</a:t>
            </a:r>
            <a:r>
              <a:rPr sz="4500" spc="-270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325" dirty="0">
                <a:solidFill>
                  <a:srgbClr val="171717"/>
                </a:solidFill>
              </a:rPr>
              <a:t>r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-325" dirty="0">
                <a:solidFill>
                  <a:srgbClr val="171717"/>
                </a:solidFill>
              </a:rPr>
              <a:t>-</a:t>
            </a:r>
            <a:r>
              <a:rPr sz="4500" spc="-160" dirty="0">
                <a:solidFill>
                  <a:srgbClr val="171717"/>
                </a:solidFill>
              </a:rPr>
              <a:t>en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25" dirty="0">
                <a:solidFill>
                  <a:srgbClr val="171717"/>
                </a:solidFill>
              </a:rPr>
              <a:t>b</a:t>
            </a:r>
            <a:r>
              <a:rPr sz="4500" spc="-70" dirty="0">
                <a:solidFill>
                  <a:srgbClr val="171717"/>
                </a:solidFill>
              </a:rPr>
              <a:t>l</a:t>
            </a:r>
            <a:r>
              <a:rPr sz="4500" spc="-35" dirty="0">
                <a:solidFill>
                  <a:srgbClr val="171717"/>
                </a:solidFill>
              </a:rPr>
              <a:t>e</a:t>
            </a:r>
            <a:r>
              <a:rPr sz="4500" spc="85" dirty="0">
                <a:solidFill>
                  <a:srgbClr val="171717"/>
                </a:solidFill>
              </a:rPr>
              <a:t>d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180" dirty="0">
                <a:solidFill>
                  <a:srgbClr val="171717"/>
                </a:solidFill>
              </a:rPr>
              <a:t>F</a:t>
            </a:r>
            <a:r>
              <a:rPr sz="4500" spc="70" dirty="0">
                <a:solidFill>
                  <a:srgbClr val="171717"/>
                </a:solidFill>
              </a:rPr>
              <a:t>o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100" dirty="0">
                <a:solidFill>
                  <a:srgbClr val="171717"/>
                </a:solidFill>
              </a:rPr>
              <a:t>m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6"/>
                </a:lnTo>
                <a:lnTo>
                  <a:pt x="12192000" y="38882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204" y="2294635"/>
            <a:ext cx="8080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&lt;input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type="text"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class="</a:t>
            </a:r>
            <a:r>
              <a:rPr sz="1800" spc="-10" dirty="0">
                <a:solidFill>
                  <a:srgbClr val="9BC850"/>
                </a:solidFill>
                <a:latin typeface="Courier New"/>
                <a:cs typeface="Courier New"/>
              </a:rPr>
              <a:t>form-control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id="userNameInput"&gt;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2803652"/>
            <a:ext cx="9856470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&lt;select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class="</a:t>
            </a:r>
            <a:r>
              <a:rPr sz="1800" spc="-10" dirty="0">
                <a:solidFill>
                  <a:srgbClr val="9BC850"/>
                </a:solidFill>
                <a:latin typeface="Courier New"/>
                <a:cs typeface="Courier New"/>
              </a:rPr>
              <a:t>form-control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1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id="countrySelect"&gt;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&lt;textarea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class="</a:t>
            </a:r>
            <a:r>
              <a:rPr sz="1800" spc="-10" dirty="0">
                <a:solidFill>
                  <a:srgbClr val="9BC850"/>
                </a:solidFill>
                <a:latin typeface="Courier New"/>
                <a:cs typeface="Courier New"/>
              </a:rPr>
              <a:t>form-control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id="commentTextArea"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rows="3"&gt;&lt;/textarea&gt;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4022852"/>
            <a:ext cx="4277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04040"/>
                </a:solidFill>
                <a:latin typeface="Verdana"/>
                <a:cs typeface="Verdana"/>
              </a:rPr>
              <a:t>Using</a:t>
            </a:r>
            <a:r>
              <a:rPr sz="3600" spc="-25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20" dirty="0">
                <a:solidFill>
                  <a:srgbClr val="404040"/>
                </a:solidFill>
                <a:latin typeface="Verdana"/>
                <a:cs typeface="Verdana"/>
              </a:rPr>
              <a:t>form-control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204" y="3300476"/>
            <a:ext cx="10264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&lt;input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type="text"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class="form-control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9BC850"/>
                </a:solidFill>
                <a:latin typeface="Courier New"/>
                <a:cs typeface="Courier New"/>
              </a:rPr>
              <a:t>form-control-lg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id="userNameInput"&gt;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2204" y="4022852"/>
            <a:ext cx="4052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404040"/>
                </a:solidFill>
                <a:latin typeface="Verdana"/>
                <a:cs typeface="Verdana"/>
              </a:rPr>
              <a:t>Sizing</a:t>
            </a:r>
            <a:r>
              <a:rPr sz="360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3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3600" spc="-229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dirty="0">
                <a:solidFill>
                  <a:srgbClr val="404040"/>
                </a:solidFill>
                <a:latin typeface="Verdana"/>
                <a:cs typeface="Verdana"/>
              </a:rPr>
              <a:t>Control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9829" y="4712716"/>
            <a:ext cx="19024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60" dirty="0">
                <a:solidFill>
                  <a:srgbClr val="404040"/>
                </a:solidFill>
                <a:latin typeface="Verdana"/>
                <a:cs typeface="Verdana"/>
              </a:rPr>
              <a:t>lg</a:t>
            </a:r>
            <a:r>
              <a:rPr sz="22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22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Verdana"/>
                <a:cs typeface="Verdana"/>
              </a:rPr>
              <a:t>sm</a:t>
            </a:r>
            <a:r>
              <a:rPr sz="22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/>
                <a:cs typeface="Verdana"/>
              </a:rPr>
              <a:t>exist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6"/>
                </a:lnTo>
                <a:lnTo>
                  <a:pt x="12192000" y="38882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204" y="2797555"/>
            <a:ext cx="6442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&lt;input</a:t>
            </a:r>
            <a:r>
              <a:rPr sz="18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type="range"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class="</a:t>
            </a:r>
            <a:r>
              <a:rPr sz="1800" spc="-10" dirty="0">
                <a:solidFill>
                  <a:srgbClr val="9BC850"/>
                </a:solidFill>
                <a:latin typeface="Courier New"/>
                <a:cs typeface="Courier New"/>
              </a:rPr>
              <a:t>form-control-range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"&gt;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3306571"/>
            <a:ext cx="67157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&lt;input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type="checkbox"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class="</a:t>
            </a:r>
            <a:r>
              <a:rPr sz="1800" spc="-10" dirty="0">
                <a:solidFill>
                  <a:srgbClr val="9BC850"/>
                </a:solidFill>
                <a:latin typeface="Courier New"/>
                <a:cs typeface="Courier New"/>
              </a:rPr>
              <a:t>form-check-input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4022852"/>
            <a:ext cx="4925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404040"/>
                </a:solidFill>
                <a:latin typeface="Verdana"/>
                <a:cs typeface="Verdana"/>
              </a:rPr>
              <a:t>Other</a:t>
            </a:r>
            <a:r>
              <a:rPr sz="360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dirty="0">
                <a:solidFill>
                  <a:srgbClr val="404040"/>
                </a:solidFill>
                <a:latin typeface="Verdana"/>
                <a:cs typeface="Verdana"/>
              </a:rPr>
              <a:t>Control</a:t>
            </a:r>
            <a:r>
              <a:rPr sz="360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60" dirty="0">
                <a:solidFill>
                  <a:srgbClr val="404040"/>
                </a:solidFill>
                <a:latin typeface="Verdana"/>
                <a:cs typeface="Verdana"/>
              </a:rPr>
              <a:t>Classes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9074" y="517651"/>
            <a:ext cx="5866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solidFill>
                  <a:srgbClr val="404040"/>
                </a:solidFill>
              </a:rPr>
              <a:t>Working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with</a:t>
            </a:r>
            <a:r>
              <a:rPr spc="-210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input-group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71533" y="4752309"/>
            <a:ext cx="8822690" cy="1205865"/>
            <a:chOff x="1671533" y="4752309"/>
            <a:chExt cx="8822690" cy="12058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1533" y="4752309"/>
              <a:ext cx="8816158" cy="62270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10489" y="5404183"/>
              <a:ext cx="598805" cy="248285"/>
            </a:xfrm>
            <a:custGeom>
              <a:avLst/>
              <a:gdLst/>
              <a:ahLst/>
              <a:cxnLst/>
              <a:rect l="l" t="t" r="r" b="b"/>
              <a:pathLst>
                <a:path w="598805" h="248285">
                  <a:moveTo>
                    <a:pt x="598370" y="0"/>
                  </a:moveTo>
                  <a:lnTo>
                    <a:pt x="596746" y="48237"/>
                  </a:lnTo>
                  <a:lnTo>
                    <a:pt x="592320" y="87628"/>
                  </a:lnTo>
                  <a:lnTo>
                    <a:pt x="585756" y="114186"/>
                  </a:lnTo>
                  <a:lnTo>
                    <a:pt x="577716" y="123925"/>
                  </a:lnTo>
                  <a:lnTo>
                    <a:pt x="319838" y="123925"/>
                  </a:lnTo>
                  <a:lnTo>
                    <a:pt x="311798" y="133663"/>
                  </a:lnTo>
                  <a:lnTo>
                    <a:pt x="305234" y="160221"/>
                  </a:lnTo>
                  <a:lnTo>
                    <a:pt x="300808" y="199612"/>
                  </a:lnTo>
                  <a:lnTo>
                    <a:pt x="299185" y="247850"/>
                  </a:lnTo>
                  <a:lnTo>
                    <a:pt x="297561" y="199612"/>
                  </a:lnTo>
                  <a:lnTo>
                    <a:pt x="293135" y="160221"/>
                  </a:lnTo>
                  <a:lnTo>
                    <a:pt x="286571" y="133663"/>
                  </a:lnTo>
                  <a:lnTo>
                    <a:pt x="278531" y="123925"/>
                  </a:lnTo>
                  <a:lnTo>
                    <a:pt x="20653" y="123925"/>
                  </a:lnTo>
                  <a:lnTo>
                    <a:pt x="12613" y="114186"/>
                  </a:lnTo>
                  <a:lnTo>
                    <a:pt x="6049" y="87628"/>
                  </a:lnTo>
                  <a:lnTo>
                    <a:pt x="1623" y="48237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10489" y="5697352"/>
              <a:ext cx="8771255" cy="248285"/>
            </a:xfrm>
            <a:custGeom>
              <a:avLst/>
              <a:gdLst/>
              <a:ahLst/>
              <a:cxnLst/>
              <a:rect l="l" t="t" r="r" b="b"/>
              <a:pathLst>
                <a:path w="8771255" h="248285">
                  <a:moveTo>
                    <a:pt x="8771020" y="0"/>
                  </a:moveTo>
                  <a:lnTo>
                    <a:pt x="8769397" y="48237"/>
                  </a:lnTo>
                  <a:lnTo>
                    <a:pt x="8764971" y="87628"/>
                  </a:lnTo>
                  <a:lnTo>
                    <a:pt x="8758406" y="114186"/>
                  </a:lnTo>
                  <a:lnTo>
                    <a:pt x="8750368" y="123925"/>
                  </a:lnTo>
                  <a:lnTo>
                    <a:pt x="4406162" y="123925"/>
                  </a:lnTo>
                  <a:lnTo>
                    <a:pt x="4398123" y="133663"/>
                  </a:lnTo>
                  <a:lnTo>
                    <a:pt x="4391558" y="160221"/>
                  </a:lnTo>
                  <a:lnTo>
                    <a:pt x="4387132" y="199612"/>
                  </a:lnTo>
                  <a:lnTo>
                    <a:pt x="4385510" y="247850"/>
                  </a:lnTo>
                  <a:lnTo>
                    <a:pt x="4383887" y="199612"/>
                  </a:lnTo>
                  <a:lnTo>
                    <a:pt x="4379461" y="160221"/>
                  </a:lnTo>
                  <a:lnTo>
                    <a:pt x="4372896" y="133663"/>
                  </a:lnTo>
                  <a:lnTo>
                    <a:pt x="4364858" y="123925"/>
                  </a:lnTo>
                  <a:lnTo>
                    <a:pt x="20651" y="123925"/>
                  </a:lnTo>
                  <a:lnTo>
                    <a:pt x="12613" y="114186"/>
                  </a:lnTo>
                  <a:lnTo>
                    <a:pt x="6048" y="87628"/>
                  </a:lnTo>
                  <a:lnTo>
                    <a:pt x="1622" y="48237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89229" y="2105659"/>
            <a:ext cx="848995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&lt;div</a:t>
            </a:r>
            <a:r>
              <a:rPr sz="18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class="</a:t>
            </a:r>
            <a:r>
              <a:rPr sz="1800" spc="-10" dirty="0">
                <a:solidFill>
                  <a:srgbClr val="2A9FBC"/>
                </a:solidFill>
                <a:latin typeface="Courier New"/>
                <a:cs typeface="Courier New"/>
              </a:rPr>
              <a:t>input-group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"&gt;</a:t>
            </a:r>
            <a:endParaRPr sz="1800">
              <a:latin typeface="Courier New"/>
              <a:cs typeface="Courier New"/>
            </a:endParaRPr>
          </a:p>
          <a:p>
            <a:pPr marL="285750">
              <a:lnSpc>
                <a:spcPts val="2135"/>
              </a:lnSpc>
              <a:spcBef>
                <a:spcPts val="45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&lt;div</a:t>
            </a:r>
            <a:r>
              <a:rPr sz="18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class="</a:t>
            </a:r>
            <a:r>
              <a:rPr sz="1800" spc="-10" dirty="0">
                <a:solidFill>
                  <a:srgbClr val="F05A28"/>
                </a:solidFill>
                <a:latin typeface="Courier New"/>
                <a:cs typeface="Courier New"/>
              </a:rPr>
              <a:t>input-group-prepend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"&gt;</a:t>
            </a:r>
            <a:endParaRPr sz="1800">
              <a:latin typeface="Courier New"/>
              <a:cs typeface="Courier New"/>
            </a:endParaRPr>
          </a:p>
          <a:p>
            <a:pPr marL="558800">
              <a:lnSpc>
                <a:spcPts val="2135"/>
              </a:lnSpc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&lt;span</a:t>
            </a:r>
            <a:r>
              <a:rPr sz="18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class="</a:t>
            </a:r>
            <a:r>
              <a:rPr sz="1800" spc="-5" dirty="0">
                <a:solidFill>
                  <a:srgbClr val="F05A28"/>
                </a:solidFill>
                <a:latin typeface="Courier New"/>
                <a:cs typeface="Courier New"/>
              </a:rPr>
              <a:t>input-group</a:t>
            </a:r>
            <a:r>
              <a:rPr sz="1800" spc="-35" dirty="0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F05A28"/>
                </a:solidFill>
                <a:latin typeface="Courier New"/>
                <a:cs typeface="Courier New"/>
              </a:rPr>
              <a:t>text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"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id="userNameAddon"&gt;</a:t>
            </a:r>
            <a:r>
              <a:rPr sz="1800" spc="-10" dirty="0">
                <a:solidFill>
                  <a:srgbClr val="F05A28"/>
                </a:solidFill>
                <a:latin typeface="Courier New"/>
                <a:cs typeface="Courier New"/>
              </a:rPr>
              <a:t>@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&lt;/span&gt;</a:t>
            </a:r>
            <a:endParaRPr sz="1800">
              <a:latin typeface="Courier New"/>
              <a:cs typeface="Courier New"/>
            </a:endParaRPr>
          </a:p>
          <a:p>
            <a:pPr marL="285750">
              <a:lnSpc>
                <a:spcPct val="100000"/>
              </a:lnSpc>
              <a:spcBef>
                <a:spcPts val="25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  <a:p>
            <a:pPr marL="285750">
              <a:lnSpc>
                <a:spcPts val="2135"/>
              </a:lnSpc>
              <a:spcBef>
                <a:spcPts val="25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&lt;input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type="text"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class="form-control“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placeholder="Email"&gt;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35"/>
              </a:lnSpc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4417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2A9FBC"/>
                </a:solidFill>
                <a:latin typeface="Verdana"/>
                <a:cs typeface="Verdana"/>
              </a:rPr>
              <a:t>Adding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the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/>
                <a:cs typeface="Verdana"/>
              </a:rPr>
              <a:t>form</a:t>
            </a:r>
            <a:r>
              <a:rPr sz="2400" spc="-14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2A9FBC"/>
                </a:solidFill>
                <a:latin typeface="Verdana"/>
                <a:cs typeface="Verdana"/>
              </a:rPr>
              <a:t>input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/>
                <a:cs typeface="Verdana"/>
              </a:rPr>
              <a:t>styles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3676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2A9FBC"/>
                </a:solidFill>
                <a:latin typeface="Verdana"/>
                <a:cs typeface="Verdana"/>
              </a:rPr>
              <a:t>Creating</a:t>
            </a:r>
            <a:r>
              <a:rPr sz="2400" spc="-13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the</a:t>
            </a:r>
            <a:r>
              <a:rPr sz="2400" spc="-13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/>
                <a:cs typeface="Verdana"/>
              </a:rPr>
              <a:t>order</a:t>
            </a:r>
            <a:r>
              <a:rPr sz="2400" spc="-14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/>
                <a:cs typeface="Verdana"/>
              </a:rPr>
              <a:t>form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636011"/>
            <a:ext cx="5593080" cy="135445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Form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components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allow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for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rich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and </a:t>
            </a:r>
            <a:r>
              <a:rPr sz="2400" spc="-8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great-looking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forms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on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/>
                <a:cs typeface="Verdana"/>
              </a:rPr>
              <a:t>web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page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Again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plain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/>
                <a:cs typeface="Verdana"/>
              </a:rPr>
              <a:t>CSS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classes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11118" y="2497836"/>
            <a:ext cx="7026909" cy="1748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75"/>
              </a:lnSpc>
              <a:spcBef>
                <a:spcPts val="100"/>
              </a:spcBef>
            </a:pPr>
            <a:r>
              <a:rPr sz="3200" spc="10" dirty="0">
                <a:solidFill>
                  <a:srgbClr val="FFFFFF"/>
                </a:solidFill>
              </a:rPr>
              <a:t>U</a:t>
            </a:r>
            <a:r>
              <a:rPr sz="3200" spc="105" dirty="0">
                <a:solidFill>
                  <a:srgbClr val="FFFFFF"/>
                </a:solidFill>
              </a:rPr>
              <a:t>p</a:t>
            </a:r>
            <a:r>
              <a:rPr sz="3200" spc="-385" dirty="0">
                <a:solidFill>
                  <a:srgbClr val="FFFFFF"/>
                </a:solidFill>
              </a:rPr>
              <a:t> </a:t>
            </a:r>
            <a:r>
              <a:rPr sz="3200" spc="-120" dirty="0">
                <a:solidFill>
                  <a:srgbClr val="FFFFFF"/>
                </a:solidFill>
              </a:rPr>
              <a:t>n</a:t>
            </a:r>
            <a:r>
              <a:rPr sz="3200" spc="-215" dirty="0">
                <a:solidFill>
                  <a:srgbClr val="FFFFFF"/>
                </a:solidFill>
              </a:rPr>
              <a:t>e</a:t>
            </a:r>
            <a:r>
              <a:rPr sz="3200" spc="-160" dirty="0">
                <a:solidFill>
                  <a:srgbClr val="FFFFFF"/>
                </a:solidFill>
              </a:rPr>
              <a:t>x</a:t>
            </a:r>
            <a:r>
              <a:rPr sz="3200" spc="-65" dirty="0">
                <a:solidFill>
                  <a:srgbClr val="FFFFFF"/>
                </a:solidFill>
              </a:rPr>
              <a:t>t</a:t>
            </a:r>
            <a:r>
              <a:rPr sz="3200" spc="-565" dirty="0">
                <a:solidFill>
                  <a:srgbClr val="FFFFFF"/>
                </a:solidFill>
              </a:rPr>
              <a:t>:</a:t>
            </a:r>
            <a:endParaRPr sz="3200"/>
          </a:p>
          <a:p>
            <a:pPr marL="12700" marR="5080">
              <a:lnSpc>
                <a:spcPts val="4900"/>
              </a:lnSpc>
              <a:spcBef>
                <a:spcPts val="415"/>
              </a:spcBef>
            </a:pPr>
            <a:r>
              <a:rPr sz="4800" spc="5" dirty="0">
                <a:solidFill>
                  <a:srgbClr val="FFFFFF"/>
                </a:solidFill>
              </a:rPr>
              <a:t>W</a:t>
            </a:r>
            <a:r>
              <a:rPr sz="4800" spc="155" dirty="0">
                <a:solidFill>
                  <a:srgbClr val="FFFFFF"/>
                </a:solidFill>
              </a:rPr>
              <a:t>o</a:t>
            </a:r>
            <a:r>
              <a:rPr sz="4800" spc="-235" dirty="0">
                <a:solidFill>
                  <a:srgbClr val="FFFFFF"/>
                </a:solidFill>
              </a:rPr>
              <a:t>r</a:t>
            </a:r>
            <a:r>
              <a:rPr sz="4800" spc="-270" dirty="0">
                <a:solidFill>
                  <a:srgbClr val="FFFFFF"/>
                </a:solidFill>
              </a:rPr>
              <a:t>k</a:t>
            </a:r>
            <a:r>
              <a:rPr sz="4800" spc="-229" dirty="0">
                <a:solidFill>
                  <a:srgbClr val="FFFFFF"/>
                </a:solidFill>
              </a:rPr>
              <a:t>i</a:t>
            </a:r>
            <a:r>
              <a:rPr sz="4800" spc="-220" dirty="0">
                <a:solidFill>
                  <a:srgbClr val="FFFFFF"/>
                </a:solidFill>
              </a:rPr>
              <a:t>n</a:t>
            </a:r>
            <a:r>
              <a:rPr sz="4800" spc="175" dirty="0">
                <a:solidFill>
                  <a:srgbClr val="FFFFFF"/>
                </a:solidFill>
              </a:rPr>
              <a:t>g</a:t>
            </a:r>
            <a:r>
              <a:rPr sz="4800" spc="-484" dirty="0">
                <a:solidFill>
                  <a:srgbClr val="FFFFFF"/>
                </a:solidFill>
              </a:rPr>
              <a:t> </a:t>
            </a:r>
            <a:r>
              <a:rPr sz="4800" spc="90" dirty="0">
                <a:solidFill>
                  <a:srgbClr val="FFFFFF"/>
                </a:solidFill>
              </a:rPr>
              <a:t>w</a:t>
            </a:r>
            <a:r>
              <a:rPr sz="4800" spc="-229" dirty="0">
                <a:solidFill>
                  <a:srgbClr val="FFFFFF"/>
                </a:solidFill>
              </a:rPr>
              <a:t>i</a:t>
            </a:r>
            <a:r>
              <a:rPr sz="4800" spc="-80" dirty="0">
                <a:solidFill>
                  <a:srgbClr val="FFFFFF"/>
                </a:solidFill>
              </a:rPr>
              <a:t>t</a:t>
            </a:r>
            <a:r>
              <a:rPr sz="4800" spc="-100" dirty="0">
                <a:solidFill>
                  <a:srgbClr val="FFFFFF"/>
                </a:solidFill>
              </a:rPr>
              <a:t>h</a:t>
            </a:r>
            <a:r>
              <a:rPr sz="4800" spc="-484" dirty="0">
                <a:solidFill>
                  <a:srgbClr val="FFFFFF"/>
                </a:solidFill>
              </a:rPr>
              <a:t> </a:t>
            </a:r>
            <a:r>
              <a:rPr sz="4800" spc="-229" dirty="0">
                <a:solidFill>
                  <a:srgbClr val="FFFFFF"/>
                </a:solidFill>
              </a:rPr>
              <a:t>i</a:t>
            </a:r>
            <a:r>
              <a:rPr sz="4800" spc="-220" dirty="0">
                <a:solidFill>
                  <a:srgbClr val="FFFFFF"/>
                </a:solidFill>
              </a:rPr>
              <a:t>n</a:t>
            </a:r>
            <a:r>
              <a:rPr sz="4800" spc="-155" dirty="0">
                <a:solidFill>
                  <a:srgbClr val="FFFFFF"/>
                </a:solidFill>
              </a:rPr>
              <a:t>t</a:t>
            </a:r>
            <a:r>
              <a:rPr sz="4800" spc="-175" dirty="0">
                <a:solidFill>
                  <a:srgbClr val="FFFFFF"/>
                </a:solidFill>
              </a:rPr>
              <a:t>e</a:t>
            </a:r>
            <a:r>
              <a:rPr sz="4800" spc="-355" dirty="0">
                <a:solidFill>
                  <a:srgbClr val="FFFFFF"/>
                </a:solidFill>
              </a:rPr>
              <a:t>r</a:t>
            </a:r>
            <a:r>
              <a:rPr sz="4800" spc="-250" dirty="0">
                <a:solidFill>
                  <a:srgbClr val="FFFFFF"/>
                </a:solidFill>
              </a:rPr>
              <a:t>a</a:t>
            </a:r>
            <a:r>
              <a:rPr sz="4800" spc="125" dirty="0">
                <a:solidFill>
                  <a:srgbClr val="FFFFFF"/>
                </a:solidFill>
              </a:rPr>
              <a:t>c</a:t>
            </a:r>
            <a:r>
              <a:rPr sz="4800" spc="-80" dirty="0">
                <a:solidFill>
                  <a:srgbClr val="FFFFFF"/>
                </a:solidFill>
              </a:rPr>
              <a:t>t</a:t>
            </a:r>
            <a:r>
              <a:rPr sz="4800" spc="-229" dirty="0">
                <a:solidFill>
                  <a:srgbClr val="FFFFFF"/>
                </a:solidFill>
              </a:rPr>
              <a:t>i</a:t>
            </a:r>
            <a:r>
              <a:rPr sz="4800" spc="-315" dirty="0">
                <a:solidFill>
                  <a:srgbClr val="FFFFFF"/>
                </a:solidFill>
              </a:rPr>
              <a:t>v</a:t>
            </a:r>
            <a:r>
              <a:rPr sz="4800" spc="-45" dirty="0">
                <a:solidFill>
                  <a:srgbClr val="FFFFFF"/>
                </a:solidFill>
              </a:rPr>
              <a:t>e  </a:t>
            </a:r>
            <a:r>
              <a:rPr sz="4800" spc="-85" dirty="0">
                <a:solidFill>
                  <a:srgbClr val="FFFFFF"/>
                </a:solidFill>
              </a:rPr>
              <a:t>components</a:t>
            </a:r>
            <a:endParaRPr sz="48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9063" y="1810752"/>
            <a:ext cx="2733789" cy="323649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818891"/>
            <a:ext cx="5469255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Exploring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form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in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Bootstrap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75" dirty="0">
                <a:solidFill>
                  <a:srgbClr val="F05A28"/>
                </a:solidFill>
                <a:latin typeface="Verdana"/>
                <a:cs typeface="Verdana"/>
              </a:rPr>
              <a:t>Applying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style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on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form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controls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/>
                <a:cs typeface="Verdana"/>
              </a:rPr>
              <a:t>Overview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55483" y="2718308"/>
            <a:ext cx="7348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Exploring</a:t>
            </a:r>
            <a:r>
              <a:rPr spc="-204" dirty="0"/>
              <a:t> </a:t>
            </a:r>
            <a:r>
              <a:rPr spc="-20" dirty="0"/>
              <a:t>the</a:t>
            </a:r>
            <a:r>
              <a:rPr spc="-204" dirty="0"/>
              <a:t> </a:t>
            </a:r>
            <a:r>
              <a:rPr spc="55" dirty="0"/>
              <a:t>Form</a:t>
            </a:r>
            <a:r>
              <a:rPr spc="-200" dirty="0"/>
              <a:t> </a:t>
            </a:r>
            <a:r>
              <a:rPr spc="-55" dirty="0"/>
              <a:t>in</a:t>
            </a:r>
            <a:r>
              <a:rPr spc="-204" dirty="0"/>
              <a:t> </a:t>
            </a:r>
            <a:r>
              <a:rPr spc="25" dirty="0"/>
              <a:t>Bootstrap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341" y="517651"/>
            <a:ext cx="6392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>
                <a:solidFill>
                  <a:srgbClr val="404040"/>
                </a:solidFill>
              </a:rPr>
              <a:t>Adding</a:t>
            </a:r>
            <a:r>
              <a:rPr spc="-210" dirty="0">
                <a:solidFill>
                  <a:srgbClr val="404040"/>
                </a:solidFill>
              </a:rPr>
              <a:t> </a:t>
            </a:r>
            <a:r>
              <a:rPr spc="10" dirty="0">
                <a:solidFill>
                  <a:srgbClr val="404040"/>
                </a:solidFill>
              </a:rPr>
              <a:t>Bootstrap</a:t>
            </a:r>
            <a:r>
              <a:rPr spc="-204" dirty="0">
                <a:solidFill>
                  <a:srgbClr val="404040"/>
                </a:solidFill>
              </a:rPr>
              <a:t> </a:t>
            </a:r>
            <a:r>
              <a:rPr spc="40" dirty="0">
                <a:solidFill>
                  <a:srgbClr val="404040"/>
                </a:solidFill>
              </a:rPr>
              <a:t>to</a:t>
            </a:r>
            <a:r>
              <a:rPr spc="-204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a</a:t>
            </a:r>
            <a:r>
              <a:rPr spc="-210" dirty="0">
                <a:solidFill>
                  <a:srgbClr val="404040"/>
                </a:solidFill>
              </a:rPr>
              <a:t> </a:t>
            </a:r>
            <a:r>
              <a:rPr spc="40" dirty="0">
                <a:solidFill>
                  <a:srgbClr val="404040"/>
                </a:solidFill>
              </a:rPr>
              <a:t>Form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14775" y="2447925"/>
            <a:ext cx="436245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1465" y="517651"/>
            <a:ext cx="5701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solidFill>
                  <a:srgbClr val="404040"/>
                </a:solidFill>
              </a:rPr>
              <a:t>Basic</a:t>
            </a:r>
            <a:r>
              <a:rPr spc="-21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Layout</a:t>
            </a:r>
            <a:r>
              <a:rPr spc="-210" dirty="0">
                <a:solidFill>
                  <a:srgbClr val="404040"/>
                </a:solidFill>
              </a:rPr>
              <a:t> </a:t>
            </a:r>
            <a:r>
              <a:rPr spc="75" dirty="0">
                <a:solidFill>
                  <a:srgbClr val="404040"/>
                </a:solidFill>
              </a:rPr>
              <a:t>of</a:t>
            </a:r>
            <a:r>
              <a:rPr spc="-210" dirty="0">
                <a:solidFill>
                  <a:srgbClr val="404040"/>
                </a:solidFill>
              </a:rPr>
              <a:t> </a:t>
            </a:r>
            <a:r>
              <a:rPr spc="-35" dirty="0">
                <a:solidFill>
                  <a:srgbClr val="404040"/>
                </a:solidFill>
              </a:rPr>
              <a:t>the</a:t>
            </a:r>
            <a:r>
              <a:rPr spc="-210" dirty="0">
                <a:solidFill>
                  <a:srgbClr val="404040"/>
                </a:solidFill>
              </a:rPr>
              <a:t> </a:t>
            </a:r>
            <a:r>
              <a:rPr spc="40" dirty="0">
                <a:solidFill>
                  <a:srgbClr val="404040"/>
                </a:solidFill>
              </a:rPr>
              <a:t>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380" y="2224532"/>
            <a:ext cx="5895975" cy="2497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&lt;form&gt;</a:t>
            </a:r>
            <a:endParaRPr sz="1800">
              <a:latin typeface="Courier New"/>
              <a:cs typeface="Courier New"/>
            </a:endParaRPr>
          </a:p>
          <a:p>
            <a:pPr marL="285750">
              <a:lnSpc>
                <a:spcPts val="2135"/>
              </a:lnSpc>
              <a:spcBef>
                <a:spcPts val="45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&lt;div</a:t>
            </a:r>
            <a:r>
              <a:rPr sz="18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class="</a:t>
            </a:r>
            <a:r>
              <a:rPr sz="2700" spc="-15" baseline="3086" dirty="0">
                <a:solidFill>
                  <a:srgbClr val="2A9FBC"/>
                </a:solidFill>
                <a:latin typeface="Courier New"/>
                <a:cs typeface="Courier New"/>
              </a:rPr>
              <a:t>form-group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"&gt;</a:t>
            </a:r>
            <a:endParaRPr sz="1800">
              <a:latin typeface="Courier New"/>
              <a:cs typeface="Courier New"/>
            </a:endParaRPr>
          </a:p>
          <a:p>
            <a:pPr marL="927100" marR="1642745" indent="-368300">
              <a:lnSpc>
                <a:spcPts val="2180"/>
              </a:lnSpc>
              <a:spcBef>
                <a:spcPts val="35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&lt;label for="userNameInput"&gt; </a:t>
            </a:r>
            <a:r>
              <a:rPr sz="1800" spc="-10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User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name</a:t>
            </a:r>
            <a:endParaRPr sz="1800">
              <a:latin typeface="Courier New"/>
              <a:cs typeface="Courier New"/>
            </a:endParaRPr>
          </a:p>
          <a:p>
            <a:pPr marL="558800">
              <a:lnSpc>
                <a:spcPts val="2100"/>
              </a:lnSpc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&lt;/label&gt;</a:t>
            </a:r>
            <a:endParaRPr sz="1800">
              <a:latin typeface="Courier New"/>
              <a:cs typeface="Courier New"/>
            </a:endParaRPr>
          </a:p>
          <a:p>
            <a:pPr marL="558800">
              <a:lnSpc>
                <a:spcPts val="2125"/>
              </a:lnSpc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&lt;input</a:t>
            </a: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type="text"</a:t>
            </a:r>
            <a:r>
              <a:rPr sz="18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class="form-control"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ts val="2135"/>
              </a:lnSpc>
              <a:spcBef>
                <a:spcPts val="45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id="userNameInput"&gt;</a:t>
            </a:r>
            <a:endParaRPr sz="1800">
              <a:latin typeface="Courier New"/>
              <a:cs typeface="Courier New"/>
            </a:endParaRPr>
          </a:p>
          <a:p>
            <a:pPr marL="285750">
              <a:lnSpc>
                <a:spcPts val="2135"/>
              </a:lnSpc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&lt;/form&gt;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2738" y="2204866"/>
            <a:ext cx="1905266" cy="238158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0459" y="517651"/>
            <a:ext cx="4022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404040"/>
                </a:solidFill>
              </a:rPr>
              <a:t>Horizontal</a:t>
            </a:r>
            <a:r>
              <a:rPr spc="-260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Layout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380" y="2224532"/>
            <a:ext cx="6169025" cy="332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&lt;form&gt;</a:t>
            </a:r>
            <a:endParaRPr sz="1800">
              <a:latin typeface="Courier New"/>
              <a:cs typeface="Courier New"/>
            </a:endParaRPr>
          </a:p>
          <a:p>
            <a:pPr marR="2052320" algn="r">
              <a:lnSpc>
                <a:spcPts val="2135"/>
              </a:lnSpc>
              <a:spcBef>
                <a:spcPts val="45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&lt;di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v</a:t>
            </a:r>
            <a:r>
              <a:rPr sz="18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class="for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m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-grou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p</a:t>
            </a:r>
            <a:r>
              <a:rPr sz="1800" spc="-5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700" spc="-15" baseline="1543" dirty="0">
                <a:solidFill>
                  <a:srgbClr val="A62E5C"/>
                </a:solidFill>
                <a:latin typeface="Courier New"/>
                <a:cs typeface="Courier New"/>
              </a:rPr>
              <a:t>ro</a:t>
            </a:r>
            <a:r>
              <a:rPr sz="2700" baseline="1543" dirty="0">
                <a:solidFill>
                  <a:srgbClr val="A62E5C"/>
                </a:solidFill>
                <a:latin typeface="Courier New"/>
                <a:cs typeface="Courier New"/>
              </a:rPr>
              <a:t>w</a:t>
            </a:r>
            <a:r>
              <a:rPr sz="2700" spc="-869" baseline="1543" dirty="0">
                <a:solidFill>
                  <a:srgbClr val="A62E5C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"&gt;</a:t>
            </a:r>
            <a:endParaRPr sz="1800">
              <a:latin typeface="Courier New"/>
              <a:cs typeface="Courier New"/>
            </a:endParaRPr>
          </a:p>
          <a:p>
            <a:pPr marR="2051685" algn="r">
              <a:lnSpc>
                <a:spcPts val="2135"/>
              </a:lnSpc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&lt;label</a:t>
            </a:r>
            <a:r>
              <a:rPr sz="18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for="userNameInput"</a:t>
            </a:r>
            <a:endParaRPr sz="1800">
              <a:latin typeface="Courier New"/>
              <a:cs typeface="Courier New"/>
            </a:endParaRPr>
          </a:p>
          <a:p>
            <a:pPr marL="1200150" marR="823594" indent="-231775">
              <a:lnSpc>
                <a:spcPts val="2210"/>
              </a:lnSpc>
              <a:spcBef>
                <a:spcPts val="60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class=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"</a:t>
            </a:r>
            <a:r>
              <a:rPr sz="1800" spc="-7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700" spc="-15" baseline="1543" dirty="0">
                <a:solidFill>
                  <a:srgbClr val="2A9FBC"/>
                </a:solidFill>
                <a:latin typeface="Courier New"/>
                <a:cs typeface="Courier New"/>
              </a:rPr>
              <a:t>col-sm-</a:t>
            </a:r>
            <a:r>
              <a:rPr sz="2700" baseline="1543" dirty="0">
                <a:solidFill>
                  <a:srgbClr val="2A9FBC"/>
                </a:solidFill>
                <a:latin typeface="Courier New"/>
                <a:cs typeface="Courier New"/>
              </a:rPr>
              <a:t>4</a:t>
            </a:r>
            <a:r>
              <a:rPr sz="2700" spc="-540" baseline="1543" dirty="0">
                <a:solidFill>
                  <a:srgbClr val="2A9FBC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col-f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o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rm-label"&gt;  User</a:t>
            </a:r>
            <a:r>
              <a:rPr sz="18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name</a:t>
            </a:r>
            <a:endParaRPr sz="1800">
              <a:latin typeface="Courier New"/>
              <a:cs typeface="Courier New"/>
            </a:endParaRPr>
          </a:p>
          <a:p>
            <a:pPr marL="558800">
              <a:lnSpc>
                <a:spcPts val="2005"/>
              </a:lnSpc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&lt;/label&gt;</a:t>
            </a:r>
            <a:endParaRPr sz="1800">
              <a:latin typeface="Courier New"/>
              <a:cs typeface="Courier New"/>
            </a:endParaRPr>
          </a:p>
          <a:p>
            <a:pPr marL="558800">
              <a:lnSpc>
                <a:spcPts val="2135"/>
              </a:lnSpc>
              <a:spcBef>
                <a:spcPts val="45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&lt;div</a:t>
            </a:r>
            <a:r>
              <a:rPr sz="18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class="</a:t>
            </a:r>
            <a:r>
              <a:rPr sz="2700" spc="-15" baseline="3086" dirty="0">
                <a:solidFill>
                  <a:srgbClr val="2A9FBC"/>
                </a:solidFill>
                <a:latin typeface="Courier New"/>
                <a:cs typeface="Courier New"/>
              </a:rPr>
              <a:t>col-sm-8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"&gt;</a:t>
            </a:r>
            <a:endParaRPr sz="1800">
              <a:latin typeface="Courier New"/>
              <a:cs typeface="Courier New"/>
            </a:endParaRPr>
          </a:p>
          <a:p>
            <a:pPr marL="1063625" marR="5080" indent="-231775">
              <a:lnSpc>
                <a:spcPts val="2180"/>
              </a:lnSpc>
              <a:spcBef>
                <a:spcPts val="35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&lt;input type="text" class="form-control" </a:t>
            </a:r>
            <a:r>
              <a:rPr sz="1800" spc="-10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id="userNameInput"&gt;</a:t>
            </a:r>
            <a:endParaRPr sz="1800">
              <a:latin typeface="Courier New"/>
              <a:cs typeface="Courier New"/>
            </a:endParaRPr>
          </a:p>
          <a:p>
            <a:pPr marL="558800">
              <a:lnSpc>
                <a:spcPts val="2100"/>
              </a:lnSpc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  <a:p>
            <a:pPr marL="285750">
              <a:lnSpc>
                <a:spcPts val="2125"/>
              </a:lnSpc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&lt;/form&gt;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78508" y="2476367"/>
            <a:ext cx="2905529" cy="183858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4821" y="517651"/>
            <a:ext cx="2774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>
                <a:solidFill>
                  <a:srgbClr val="404040"/>
                </a:solidFill>
              </a:rPr>
              <a:t>In</a:t>
            </a:r>
            <a:r>
              <a:rPr spc="-95" dirty="0">
                <a:solidFill>
                  <a:srgbClr val="404040"/>
                </a:solidFill>
              </a:rPr>
              <a:t>li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-45" dirty="0">
                <a:solidFill>
                  <a:srgbClr val="404040"/>
                </a:solidFill>
              </a:rPr>
              <a:t>e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235" dirty="0">
                <a:solidFill>
                  <a:srgbClr val="404040"/>
                </a:solidFill>
              </a:rPr>
              <a:t>F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105" dirty="0">
                <a:solidFill>
                  <a:srgbClr val="404040"/>
                </a:solidFill>
              </a:rPr>
              <a:t>r</a:t>
            </a:r>
            <a:r>
              <a:rPr spc="-85" dirty="0">
                <a:solidFill>
                  <a:srgbClr val="404040"/>
                </a:solidFill>
              </a:rPr>
              <a:t>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0380" y="5312081"/>
            <a:ext cx="9034551" cy="4476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46165" y="2157476"/>
            <a:ext cx="6578600" cy="2497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07995" algn="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&lt;form</a:t>
            </a:r>
            <a:r>
              <a:rPr sz="18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class="</a:t>
            </a:r>
            <a:r>
              <a:rPr sz="1800" spc="-10" dirty="0">
                <a:solidFill>
                  <a:srgbClr val="A62E5C"/>
                </a:solidFill>
                <a:latin typeface="Courier New"/>
                <a:cs typeface="Courier New"/>
              </a:rPr>
              <a:t>form-inline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"&gt;</a:t>
            </a:r>
            <a:endParaRPr sz="1800">
              <a:latin typeface="Courier New"/>
              <a:cs typeface="Courier New"/>
            </a:endParaRPr>
          </a:p>
          <a:p>
            <a:pPr marR="3007995" algn="r">
              <a:lnSpc>
                <a:spcPts val="2135"/>
              </a:lnSpc>
              <a:spcBef>
                <a:spcPts val="20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&lt;div</a:t>
            </a:r>
            <a:r>
              <a:rPr sz="1800" spc="-1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class="form-group"&gt;</a:t>
            </a:r>
            <a:endParaRPr sz="1800">
              <a:latin typeface="Courier New"/>
              <a:cs typeface="Courier New"/>
            </a:endParaRPr>
          </a:p>
          <a:p>
            <a:pPr marL="831850" marR="550545" indent="-273050">
              <a:lnSpc>
                <a:spcPts val="2210"/>
              </a:lnSpc>
              <a:spcBef>
                <a:spcPts val="10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&lt;label for="userNameInput" class="mr-2"&gt; </a:t>
            </a:r>
            <a:r>
              <a:rPr sz="1800" spc="-10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User</a:t>
            </a:r>
            <a:r>
              <a:rPr sz="18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name</a:t>
            </a:r>
            <a:endParaRPr sz="1800">
              <a:latin typeface="Courier New"/>
              <a:cs typeface="Courier New"/>
            </a:endParaRPr>
          </a:p>
          <a:p>
            <a:pPr marL="558800">
              <a:lnSpc>
                <a:spcPts val="2075"/>
              </a:lnSpc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&lt;/label&gt;</a:t>
            </a:r>
            <a:endParaRPr sz="1800">
              <a:latin typeface="Courier New"/>
              <a:cs typeface="Courier New"/>
            </a:endParaRPr>
          </a:p>
          <a:p>
            <a:pPr marL="831850" marR="5080" indent="-273050">
              <a:lnSpc>
                <a:spcPts val="2180"/>
              </a:lnSpc>
              <a:spcBef>
                <a:spcPts val="30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&lt;input type="text" class="form-control mr-2" </a:t>
            </a:r>
            <a:r>
              <a:rPr sz="1800" spc="-10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id="userNameInput"&gt;</a:t>
            </a:r>
            <a:endParaRPr sz="1800">
              <a:latin typeface="Courier New"/>
              <a:cs typeface="Courier New"/>
            </a:endParaRPr>
          </a:p>
          <a:p>
            <a:pPr marL="285750">
              <a:lnSpc>
                <a:spcPts val="2039"/>
              </a:lnSpc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&lt;/form&gt;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4095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2A9FBC"/>
                </a:solidFill>
                <a:latin typeface="Verdana"/>
                <a:cs typeface="Verdana"/>
              </a:rPr>
              <a:t>Working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/>
                <a:cs typeface="Verdana"/>
              </a:rPr>
              <a:t>with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/>
                <a:cs typeface="Verdana"/>
              </a:rPr>
              <a:t>form</a:t>
            </a:r>
            <a:r>
              <a:rPr sz="2400" spc="-13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/>
                <a:cs typeface="Verdana"/>
              </a:rPr>
              <a:t>layouts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635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Applying</a:t>
            </a:r>
            <a:r>
              <a:rPr spc="-204" dirty="0"/>
              <a:t> </a:t>
            </a:r>
            <a:r>
              <a:rPr spc="-45" dirty="0"/>
              <a:t>Style</a:t>
            </a:r>
            <a:r>
              <a:rPr spc="-200" dirty="0"/>
              <a:t> </a:t>
            </a:r>
            <a:r>
              <a:rPr spc="35" dirty="0"/>
              <a:t>on</a:t>
            </a:r>
            <a:r>
              <a:rPr spc="-200" dirty="0"/>
              <a:t> </a:t>
            </a:r>
            <a:r>
              <a:rPr spc="-20" dirty="0"/>
              <a:t>the</a:t>
            </a:r>
            <a:r>
              <a:rPr spc="-200" dirty="0"/>
              <a:t> </a:t>
            </a:r>
            <a:r>
              <a:rPr spc="50" dirty="0"/>
              <a:t>Form</a:t>
            </a:r>
            <a:r>
              <a:rPr spc="-195" dirty="0"/>
              <a:t> </a:t>
            </a:r>
            <a:r>
              <a:rPr spc="-85" dirty="0"/>
              <a:t>Inputs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377</Words>
  <Application>Microsoft Office PowerPoint</Application>
  <PresentationFormat>Custom</PresentationFormat>
  <Paragraphs>80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Creating a Bootstrap-enabled Form</vt:lpstr>
      <vt:lpstr>Slide 2</vt:lpstr>
      <vt:lpstr>Exploring the Form in Bootstrap</vt:lpstr>
      <vt:lpstr>Adding Bootstrap to a Form</vt:lpstr>
      <vt:lpstr>Basic Layout of the Form</vt:lpstr>
      <vt:lpstr>Horizontal Layout</vt:lpstr>
      <vt:lpstr>Inline Forms</vt:lpstr>
      <vt:lpstr>Slide 8</vt:lpstr>
      <vt:lpstr>Applying Style on the Form Inputs</vt:lpstr>
      <vt:lpstr>&lt;input type="text" class="form-control" id="userNameInput"&gt;</vt:lpstr>
      <vt:lpstr>Slide 11</vt:lpstr>
      <vt:lpstr>&lt;input type="range" class="form-control-range"&gt;</vt:lpstr>
      <vt:lpstr>Working with input-group</vt:lpstr>
      <vt:lpstr>Slide 14</vt:lpstr>
      <vt:lpstr>Slide 15</vt:lpstr>
      <vt:lpstr>Summary</vt:lpstr>
      <vt:lpstr>Up next: Working with interactive  components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Bootstrap-enabled Form</dc:title>
  <cp:lastModifiedBy>Stephen Samuels</cp:lastModifiedBy>
  <cp:revision>1</cp:revision>
  <dcterms:created xsi:type="dcterms:W3CDTF">2021-07-22T09:17:21Z</dcterms:created>
  <dcterms:modified xsi:type="dcterms:W3CDTF">2021-07-22T10:46:18Z</dcterms:modified>
</cp:coreProperties>
</file>