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3C652-FC56-4ACE-8AAB-AE3A2B0F2379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0CC37-9885-495D-95E0-0BF758E75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612F0-F76F-4388-B561-EFD15264749F}" type="datetime1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9ECA-AD8E-40B2-B497-28EECEA159C3}" type="datetime1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1717-CDD6-4158-8102-E9D1FB142D6A}" type="datetime1">
              <a:rPr lang="en-US" smtClean="0"/>
              <a:pPr/>
              <a:t>7/23/2021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8804-1544-4E4F-A099-05331457D3BA}" type="datetime1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F6C5-F06D-43A4-8465-1206490C299D}" type="datetime1">
              <a:rPr lang="en-US" smtClean="0"/>
              <a:pPr/>
              <a:t>7/23/2021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138" y="2718308"/>
            <a:ext cx="1061972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9229" y="2105659"/>
            <a:ext cx="8613541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64D5B-6302-4F10-8FF1-A0A88E77B954}" type="datetime1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6666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35" dirty="0">
                <a:solidFill>
                  <a:srgbClr val="171717"/>
                </a:solidFill>
              </a:rPr>
              <a:t>oo</a:t>
            </a:r>
            <a:r>
              <a:rPr sz="4500" spc="-25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325" dirty="0">
                <a:solidFill>
                  <a:srgbClr val="171717"/>
                </a:solidFill>
              </a:rPr>
              <a:t>-</a:t>
            </a:r>
            <a:r>
              <a:rPr sz="4500" spc="-160" dirty="0">
                <a:solidFill>
                  <a:srgbClr val="171717"/>
                </a:solidFill>
              </a:rPr>
              <a:t>en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5" dirty="0">
                <a:solidFill>
                  <a:srgbClr val="171717"/>
                </a:solidFill>
              </a:rPr>
              <a:t>b</a:t>
            </a:r>
            <a:r>
              <a:rPr sz="4500" spc="-70" dirty="0">
                <a:solidFill>
                  <a:srgbClr val="171717"/>
                </a:solidFill>
              </a:rPr>
              <a:t>l</a:t>
            </a:r>
            <a:r>
              <a:rPr sz="4500" spc="-35" dirty="0">
                <a:solidFill>
                  <a:srgbClr val="171717"/>
                </a:solidFill>
              </a:rPr>
              <a:t>e</a:t>
            </a:r>
            <a:r>
              <a:rPr sz="4500" spc="85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80" dirty="0">
                <a:solidFill>
                  <a:srgbClr val="171717"/>
                </a:solidFill>
              </a:rPr>
              <a:t>F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00" dirty="0">
                <a:solidFill>
                  <a:srgbClr val="171717"/>
                </a:solidFill>
              </a:rPr>
              <a:t>m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2294635"/>
            <a:ext cx="808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&lt;input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type="text"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form-control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id="userNameInput"&gt;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2803652"/>
            <a:ext cx="985647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&lt;select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form-control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id="countrySelect"&gt;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&lt;textarea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form-control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id="commentTextArea"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rows="3"&gt;&lt;/textarea&gt;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022852"/>
            <a:ext cx="4277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3600" spc="-25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/>
                <a:cs typeface="Verdana"/>
              </a:rPr>
              <a:t>form-control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3300476"/>
            <a:ext cx="1026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&lt;input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type="text"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class="form-control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form-control-lg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id="userNameInput"&gt;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204" y="4022852"/>
            <a:ext cx="405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  <a:latin typeface="Verdana"/>
                <a:cs typeface="Verdana"/>
              </a:rPr>
              <a:t>Sizing</a:t>
            </a:r>
            <a:r>
              <a:rPr sz="360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36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/>
                <a:cs typeface="Verdana"/>
              </a:rPr>
              <a:t>Control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829" y="4712716"/>
            <a:ext cx="1902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60" dirty="0">
                <a:solidFill>
                  <a:srgbClr val="404040"/>
                </a:solidFill>
                <a:latin typeface="Verdana"/>
                <a:cs typeface="Verdana"/>
              </a:rPr>
              <a:t>lg</a:t>
            </a:r>
            <a:r>
              <a:rPr sz="22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2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/>
                <a:cs typeface="Verdana"/>
              </a:rPr>
              <a:t>sm</a:t>
            </a:r>
            <a:r>
              <a:rPr sz="22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/>
                <a:cs typeface="Verdana"/>
              </a:rPr>
              <a:t>exist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2797555"/>
            <a:ext cx="644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&lt;input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type="range"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form-control-range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3306571"/>
            <a:ext cx="6715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&lt;input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type="checkbox"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form-check-input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022852"/>
            <a:ext cx="4925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360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/>
                <a:cs typeface="Verdana"/>
              </a:rPr>
              <a:t>Control</a:t>
            </a:r>
            <a:r>
              <a:rPr sz="36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/>
                <a:cs typeface="Verdana"/>
              </a:rPr>
              <a:t>Classes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074" y="517651"/>
            <a:ext cx="586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Working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with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input-group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1533" y="4752309"/>
            <a:ext cx="8822690" cy="1205865"/>
            <a:chOff x="1671533" y="4752309"/>
            <a:chExt cx="8822690" cy="1205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533" y="4752309"/>
              <a:ext cx="8816158" cy="6227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10489" y="5404183"/>
              <a:ext cx="598805" cy="248285"/>
            </a:xfrm>
            <a:custGeom>
              <a:avLst/>
              <a:gdLst/>
              <a:ahLst/>
              <a:cxnLst/>
              <a:rect l="l" t="t" r="r" b="b"/>
              <a:pathLst>
                <a:path w="598805" h="248285">
                  <a:moveTo>
                    <a:pt x="598370" y="0"/>
                  </a:moveTo>
                  <a:lnTo>
                    <a:pt x="596746" y="48237"/>
                  </a:lnTo>
                  <a:lnTo>
                    <a:pt x="592320" y="87628"/>
                  </a:lnTo>
                  <a:lnTo>
                    <a:pt x="585756" y="114186"/>
                  </a:lnTo>
                  <a:lnTo>
                    <a:pt x="577716" y="123925"/>
                  </a:lnTo>
                  <a:lnTo>
                    <a:pt x="319838" y="123925"/>
                  </a:lnTo>
                  <a:lnTo>
                    <a:pt x="311798" y="133663"/>
                  </a:lnTo>
                  <a:lnTo>
                    <a:pt x="305234" y="160221"/>
                  </a:lnTo>
                  <a:lnTo>
                    <a:pt x="300808" y="199612"/>
                  </a:lnTo>
                  <a:lnTo>
                    <a:pt x="299185" y="247850"/>
                  </a:lnTo>
                  <a:lnTo>
                    <a:pt x="297561" y="199612"/>
                  </a:lnTo>
                  <a:lnTo>
                    <a:pt x="293135" y="160221"/>
                  </a:lnTo>
                  <a:lnTo>
                    <a:pt x="286571" y="133663"/>
                  </a:lnTo>
                  <a:lnTo>
                    <a:pt x="278531" y="123925"/>
                  </a:lnTo>
                  <a:lnTo>
                    <a:pt x="20653" y="123925"/>
                  </a:lnTo>
                  <a:lnTo>
                    <a:pt x="12613" y="114186"/>
                  </a:lnTo>
                  <a:lnTo>
                    <a:pt x="6049" y="87628"/>
                  </a:lnTo>
                  <a:lnTo>
                    <a:pt x="1623" y="4823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0489" y="5697352"/>
              <a:ext cx="8771255" cy="248285"/>
            </a:xfrm>
            <a:custGeom>
              <a:avLst/>
              <a:gdLst/>
              <a:ahLst/>
              <a:cxnLst/>
              <a:rect l="l" t="t" r="r" b="b"/>
              <a:pathLst>
                <a:path w="8771255" h="248285">
                  <a:moveTo>
                    <a:pt x="8771020" y="0"/>
                  </a:moveTo>
                  <a:lnTo>
                    <a:pt x="8769397" y="48237"/>
                  </a:lnTo>
                  <a:lnTo>
                    <a:pt x="8764971" y="87628"/>
                  </a:lnTo>
                  <a:lnTo>
                    <a:pt x="8758406" y="114186"/>
                  </a:lnTo>
                  <a:lnTo>
                    <a:pt x="8750368" y="123925"/>
                  </a:lnTo>
                  <a:lnTo>
                    <a:pt x="4406162" y="123925"/>
                  </a:lnTo>
                  <a:lnTo>
                    <a:pt x="4398123" y="133663"/>
                  </a:lnTo>
                  <a:lnTo>
                    <a:pt x="4391558" y="160221"/>
                  </a:lnTo>
                  <a:lnTo>
                    <a:pt x="4387132" y="199612"/>
                  </a:lnTo>
                  <a:lnTo>
                    <a:pt x="4385510" y="247850"/>
                  </a:lnTo>
                  <a:lnTo>
                    <a:pt x="4383887" y="199612"/>
                  </a:lnTo>
                  <a:lnTo>
                    <a:pt x="4379461" y="160221"/>
                  </a:lnTo>
                  <a:lnTo>
                    <a:pt x="4372896" y="133663"/>
                  </a:lnTo>
                  <a:lnTo>
                    <a:pt x="4364858" y="123925"/>
                  </a:lnTo>
                  <a:lnTo>
                    <a:pt x="20651" y="123925"/>
                  </a:lnTo>
                  <a:lnTo>
                    <a:pt x="12613" y="114186"/>
                  </a:lnTo>
                  <a:lnTo>
                    <a:pt x="6048" y="87628"/>
                  </a:lnTo>
                  <a:lnTo>
                    <a:pt x="1622" y="4823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89229" y="2105659"/>
            <a:ext cx="848995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&lt;div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/>
                <a:cs typeface="Courier New"/>
              </a:rPr>
              <a:t>input-group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&lt;div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F05A28"/>
                </a:solidFill>
                <a:latin typeface="Courier New"/>
                <a:cs typeface="Courier New"/>
              </a:rPr>
              <a:t>input-group-prepend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&lt;span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class="</a:t>
            </a:r>
            <a:r>
              <a:rPr sz="1800" spc="-5" dirty="0">
                <a:solidFill>
                  <a:srgbClr val="F05A28"/>
                </a:solidFill>
                <a:latin typeface="Courier New"/>
                <a:cs typeface="Courier New"/>
              </a:rPr>
              <a:t>input-group</a:t>
            </a:r>
            <a:r>
              <a:rPr sz="1800" spc="-35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05A28"/>
                </a:solidFill>
                <a:latin typeface="Courier New"/>
                <a:cs typeface="Courier New"/>
              </a:rPr>
              <a:t>text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id="userNameAddon"&gt;</a:t>
            </a:r>
            <a:r>
              <a:rPr sz="1800" spc="-10" dirty="0">
                <a:solidFill>
                  <a:srgbClr val="F05A28"/>
                </a:solidFill>
                <a:latin typeface="Courier New"/>
                <a:cs typeface="Courier New"/>
              </a:rPr>
              <a:t>@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&lt;/span&gt;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35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&lt;input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type="text"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class="form-control“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placeholder="Email"&gt;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41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Adding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form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input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styles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676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Creating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order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form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636011"/>
            <a:ext cx="5593080" cy="13544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Form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components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allow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rich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great-looking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forms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web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Again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plain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CSS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118" y="2497836"/>
            <a:ext cx="7026909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75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</a:rPr>
              <a:t>U</a:t>
            </a:r>
            <a:r>
              <a:rPr sz="3200" spc="105" dirty="0">
                <a:solidFill>
                  <a:srgbClr val="FFFFFF"/>
                </a:solidFill>
              </a:rPr>
              <a:t>p</a:t>
            </a:r>
            <a:r>
              <a:rPr sz="3200" spc="-385" dirty="0">
                <a:solidFill>
                  <a:srgbClr val="FFFFFF"/>
                </a:solidFill>
              </a:rPr>
              <a:t> </a:t>
            </a:r>
            <a:r>
              <a:rPr sz="3200" spc="-120" dirty="0">
                <a:solidFill>
                  <a:srgbClr val="FFFFFF"/>
                </a:solidFill>
              </a:rPr>
              <a:t>n</a:t>
            </a:r>
            <a:r>
              <a:rPr sz="3200" spc="-215" dirty="0">
                <a:solidFill>
                  <a:srgbClr val="FFFFFF"/>
                </a:solidFill>
              </a:rPr>
              <a:t>e</a:t>
            </a:r>
            <a:r>
              <a:rPr sz="3200" spc="-160" dirty="0">
                <a:solidFill>
                  <a:srgbClr val="FFFFFF"/>
                </a:solidFill>
              </a:rPr>
              <a:t>x</a:t>
            </a:r>
            <a:r>
              <a:rPr sz="3200" spc="-65" dirty="0">
                <a:solidFill>
                  <a:srgbClr val="FFFFFF"/>
                </a:solidFill>
              </a:rPr>
              <a:t>t</a:t>
            </a:r>
            <a:r>
              <a:rPr sz="3200" spc="-565" dirty="0">
                <a:solidFill>
                  <a:srgbClr val="FFFFFF"/>
                </a:solidFill>
              </a:rPr>
              <a:t>:</a:t>
            </a:r>
            <a:endParaRPr sz="3200"/>
          </a:p>
          <a:p>
            <a:pPr marL="12700" marR="5080">
              <a:lnSpc>
                <a:spcPts val="4900"/>
              </a:lnSpc>
              <a:spcBef>
                <a:spcPts val="415"/>
              </a:spcBef>
            </a:pPr>
            <a:r>
              <a:rPr sz="4800" spc="5" dirty="0">
                <a:solidFill>
                  <a:srgbClr val="FFFFFF"/>
                </a:solidFill>
              </a:rPr>
              <a:t>W</a:t>
            </a:r>
            <a:r>
              <a:rPr sz="4800" spc="155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r</a:t>
            </a:r>
            <a:r>
              <a:rPr sz="4800" spc="-270" dirty="0">
                <a:solidFill>
                  <a:srgbClr val="FFFFFF"/>
                </a:solidFill>
              </a:rPr>
              <a:t>k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g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90" dirty="0">
                <a:solidFill>
                  <a:srgbClr val="FFFFFF"/>
                </a:solidFill>
              </a:rPr>
              <a:t>w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t</a:t>
            </a:r>
            <a:r>
              <a:rPr sz="4800" spc="-100" dirty="0">
                <a:solidFill>
                  <a:srgbClr val="FFFFFF"/>
                </a:solidFill>
              </a:rPr>
              <a:t>h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355" dirty="0">
                <a:solidFill>
                  <a:srgbClr val="FFFFFF"/>
                </a:solidFill>
              </a:rPr>
              <a:t>r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80" dirty="0">
                <a:solidFill>
                  <a:srgbClr val="FFFFFF"/>
                </a:solidFill>
              </a:rPr>
              <a:t>t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85" dirty="0">
                <a:solidFill>
                  <a:srgbClr val="FFFFFF"/>
                </a:solidFill>
              </a:rPr>
              <a:t>components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063" y="1810752"/>
            <a:ext cx="2733789" cy="32364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818891"/>
            <a:ext cx="546925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Exploring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form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Bootstrap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Applying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style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form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controls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5483" y="2718308"/>
            <a:ext cx="7348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Exploring</a:t>
            </a:r>
            <a:r>
              <a:rPr spc="-204" dirty="0"/>
              <a:t> </a:t>
            </a:r>
            <a:r>
              <a:rPr spc="-20" dirty="0"/>
              <a:t>the</a:t>
            </a:r>
            <a:r>
              <a:rPr spc="-204" dirty="0"/>
              <a:t> </a:t>
            </a:r>
            <a:r>
              <a:rPr spc="55" dirty="0"/>
              <a:t>Form</a:t>
            </a:r>
            <a:r>
              <a:rPr spc="-200" dirty="0"/>
              <a:t> </a:t>
            </a:r>
            <a:r>
              <a:rPr spc="-55" dirty="0"/>
              <a:t>in</a:t>
            </a:r>
            <a:r>
              <a:rPr spc="-204" dirty="0"/>
              <a:t> </a:t>
            </a:r>
            <a:r>
              <a:rPr spc="25" dirty="0"/>
              <a:t>Bootstrap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341" y="517651"/>
            <a:ext cx="639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404040"/>
                </a:solidFill>
              </a:rPr>
              <a:t>Adding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Bootstrap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to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4775" y="2447925"/>
            <a:ext cx="43624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1465" y="517651"/>
            <a:ext cx="5701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Basic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Layout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75" dirty="0">
                <a:solidFill>
                  <a:srgbClr val="404040"/>
                </a:solidFill>
              </a:rPr>
              <a:t>of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the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80" y="2224532"/>
            <a:ext cx="5895975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&lt;form&gt;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&lt;div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</a:t>
            </a:r>
            <a:r>
              <a:rPr sz="2700" spc="-15" baseline="3086" dirty="0">
                <a:solidFill>
                  <a:srgbClr val="2A9FBC"/>
                </a:solidFill>
                <a:latin typeface="Courier New"/>
                <a:cs typeface="Courier New"/>
              </a:rPr>
              <a:t>form-group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927100" marR="1642745" indent="-368300">
              <a:lnSpc>
                <a:spcPts val="2180"/>
              </a:lnSpc>
              <a:spcBef>
                <a:spcPts val="3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&lt;label for="userNameInput"&gt; </a:t>
            </a:r>
            <a:r>
              <a:rPr sz="1800" spc="-10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User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name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&lt;/label&gt;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2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&lt;input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type="text"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class="form-control"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id="userNameInput"&gt;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&lt;/form&gt;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738" y="2204866"/>
            <a:ext cx="1905266" cy="2381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0459" y="517651"/>
            <a:ext cx="402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Horizontal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80" y="2224532"/>
            <a:ext cx="6169025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&lt;form&gt;</a:t>
            </a:r>
            <a:endParaRPr sz="1800">
              <a:latin typeface="Courier New"/>
              <a:cs typeface="Courier New"/>
            </a:endParaRPr>
          </a:p>
          <a:p>
            <a:pPr marR="2052320" algn="r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&lt;di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class="for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m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-grou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</a:t>
            </a:r>
            <a:r>
              <a:rPr sz="1800" spc="-5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700" spc="-15" baseline="1543" dirty="0">
                <a:solidFill>
                  <a:srgbClr val="A62E5C"/>
                </a:solidFill>
                <a:latin typeface="Courier New"/>
                <a:cs typeface="Courier New"/>
              </a:rPr>
              <a:t>ro</a:t>
            </a:r>
            <a:r>
              <a:rPr sz="2700" baseline="1543" dirty="0">
                <a:solidFill>
                  <a:srgbClr val="A62E5C"/>
                </a:solidFill>
                <a:latin typeface="Courier New"/>
                <a:cs typeface="Courier New"/>
              </a:rPr>
              <a:t>w</a:t>
            </a:r>
            <a:r>
              <a:rPr sz="2700" spc="-869" baseline="1543" dirty="0">
                <a:solidFill>
                  <a:srgbClr val="A62E5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R="2051685" algn="r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&lt;label</a:t>
            </a:r>
            <a:r>
              <a:rPr sz="18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for="userNameInput"</a:t>
            </a:r>
            <a:endParaRPr sz="1800">
              <a:latin typeface="Courier New"/>
              <a:cs typeface="Courier New"/>
            </a:endParaRPr>
          </a:p>
          <a:p>
            <a:pPr marL="1200150" marR="823594" indent="-231775">
              <a:lnSpc>
                <a:spcPts val="2210"/>
              </a:lnSpc>
              <a:spcBef>
                <a:spcPts val="6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800" spc="-7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700" spc="-15" baseline="1543" dirty="0">
                <a:solidFill>
                  <a:srgbClr val="2A9FBC"/>
                </a:solidFill>
                <a:latin typeface="Courier New"/>
                <a:cs typeface="Courier New"/>
              </a:rPr>
              <a:t>col-sm-</a:t>
            </a:r>
            <a:r>
              <a:rPr sz="2700" baseline="1543" dirty="0">
                <a:solidFill>
                  <a:srgbClr val="2A9FBC"/>
                </a:solidFill>
                <a:latin typeface="Courier New"/>
                <a:cs typeface="Courier New"/>
              </a:rPr>
              <a:t>4</a:t>
            </a:r>
            <a:r>
              <a:rPr sz="2700" spc="-540" baseline="1543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col-f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rm-label"&gt;  User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name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00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&lt;/label&gt;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&lt;div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</a:t>
            </a:r>
            <a:r>
              <a:rPr sz="2700" spc="-15" baseline="3086" dirty="0">
                <a:solidFill>
                  <a:srgbClr val="2A9FBC"/>
                </a:solidFill>
                <a:latin typeface="Courier New"/>
                <a:cs typeface="Courier New"/>
              </a:rPr>
              <a:t>col-sm-8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1063625" marR="5080" indent="-231775">
              <a:lnSpc>
                <a:spcPts val="2180"/>
              </a:lnSpc>
              <a:spcBef>
                <a:spcPts val="3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&lt;input type="text" class="form-control" </a:t>
            </a:r>
            <a:r>
              <a:rPr sz="1800" spc="-10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id="userNameInput"&gt;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2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&lt;/form&gt;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821" y="517651"/>
            <a:ext cx="2774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solidFill>
                  <a:srgbClr val="404040"/>
                </a:solidFill>
              </a:rPr>
              <a:t>In</a:t>
            </a:r>
            <a:r>
              <a:rPr spc="-95" dirty="0">
                <a:solidFill>
                  <a:srgbClr val="404040"/>
                </a:solidFill>
              </a:rPr>
              <a:t>li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45" dirty="0">
                <a:solidFill>
                  <a:srgbClr val="404040"/>
                </a:solidFill>
              </a:rPr>
              <a:t>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235" dirty="0">
                <a:solidFill>
                  <a:srgbClr val="404040"/>
                </a:solidFill>
              </a:rPr>
              <a:t>F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85" dirty="0">
                <a:solidFill>
                  <a:srgbClr val="404040"/>
                </a:solidFill>
              </a:rPr>
              <a:t>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380" y="5312081"/>
            <a:ext cx="9034551" cy="4476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6165" y="2157476"/>
            <a:ext cx="6578600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07995" algn="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&lt;form</a:t>
            </a:r>
            <a:r>
              <a:rPr sz="18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A62E5C"/>
                </a:solidFill>
                <a:latin typeface="Courier New"/>
                <a:cs typeface="Courier New"/>
              </a:rPr>
              <a:t>form-inline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R="3007995" algn="r">
              <a:lnSpc>
                <a:spcPts val="2135"/>
              </a:lnSpc>
              <a:spcBef>
                <a:spcPts val="2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&lt;div</a:t>
            </a:r>
            <a:r>
              <a:rPr sz="18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class="form-group"&gt;</a:t>
            </a:r>
            <a:endParaRPr sz="1800">
              <a:latin typeface="Courier New"/>
              <a:cs typeface="Courier New"/>
            </a:endParaRPr>
          </a:p>
          <a:p>
            <a:pPr marL="831850" marR="550545" indent="-273050">
              <a:lnSpc>
                <a:spcPts val="2210"/>
              </a:lnSpc>
              <a:spcBef>
                <a:spcPts val="1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&lt;label for="userNameInput" class="mr-2"&gt; </a:t>
            </a:r>
            <a:r>
              <a:rPr sz="1800" spc="-10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User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name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07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&lt;/label&gt;</a:t>
            </a:r>
            <a:endParaRPr sz="1800">
              <a:latin typeface="Courier New"/>
              <a:cs typeface="Courier New"/>
            </a:endParaRPr>
          </a:p>
          <a:p>
            <a:pPr marL="831850" marR="5080" indent="-273050">
              <a:lnSpc>
                <a:spcPts val="2180"/>
              </a:lnSpc>
              <a:spcBef>
                <a:spcPts val="3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&lt;input type="text" class="form-control mr-2" </a:t>
            </a:r>
            <a:r>
              <a:rPr sz="1800" spc="-10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id="userNameInput"&gt;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039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&lt;/form&gt;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09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Working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form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layouts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635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Applying</a:t>
            </a:r>
            <a:r>
              <a:rPr spc="-204" dirty="0"/>
              <a:t> </a:t>
            </a:r>
            <a:r>
              <a:rPr spc="-45" dirty="0"/>
              <a:t>Style</a:t>
            </a:r>
            <a:r>
              <a:rPr spc="-200" dirty="0"/>
              <a:t> </a:t>
            </a:r>
            <a:r>
              <a:rPr spc="35" dirty="0"/>
              <a:t>on</a:t>
            </a:r>
            <a:r>
              <a:rPr spc="-200" dirty="0"/>
              <a:t> </a:t>
            </a:r>
            <a:r>
              <a:rPr spc="-20" dirty="0"/>
              <a:t>the</a:t>
            </a:r>
            <a:r>
              <a:rPr spc="-200" dirty="0"/>
              <a:t> </a:t>
            </a:r>
            <a:r>
              <a:rPr spc="50" dirty="0"/>
              <a:t>Form</a:t>
            </a:r>
            <a:r>
              <a:rPr spc="-195" dirty="0"/>
              <a:t> </a:t>
            </a:r>
            <a:r>
              <a:rPr spc="-85" dirty="0"/>
              <a:t>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377</Words>
  <Application>Microsoft Office PowerPoint</Application>
  <PresentationFormat>Custom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Creating a Bootstrap-enabled Form</vt:lpstr>
      <vt:lpstr>Slide 2</vt:lpstr>
      <vt:lpstr>Exploring the Form in Bootstrap</vt:lpstr>
      <vt:lpstr>Adding Bootstrap to a Form</vt:lpstr>
      <vt:lpstr>Basic Layout of the Form</vt:lpstr>
      <vt:lpstr>Horizontal Layout</vt:lpstr>
      <vt:lpstr>Inline Forms</vt:lpstr>
      <vt:lpstr>Slide 8</vt:lpstr>
      <vt:lpstr>Applying Style on the Form Inputs</vt:lpstr>
      <vt:lpstr>&lt;input type="text" class="form-control" id="userNameInput"&gt;</vt:lpstr>
      <vt:lpstr>Slide 11</vt:lpstr>
      <vt:lpstr>&lt;input type="range" class="form-control-range"&gt;</vt:lpstr>
      <vt:lpstr>Working with input-group</vt:lpstr>
      <vt:lpstr>Slide 14</vt:lpstr>
      <vt:lpstr>Slide 15</vt:lpstr>
      <vt:lpstr>Summary</vt:lpstr>
      <vt:lpstr>Up next: Working with interactive  components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Bootstrap-enabled Form</dc:title>
  <cp:lastModifiedBy>Stephen Samuels</cp:lastModifiedBy>
  <cp:revision>2</cp:revision>
  <dcterms:created xsi:type="dcterms:W3CDTF">2021-07-22T09:17:21Z</dcterms:created>
  <dcterms:modified xsi:type="dcterms:W3CDTF">2021-07-23T14:57:58Z</dcterms:modified>
</cp:coreProperties>
</file>