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72E6E-D4A1-4098-8CE7-8CFC672F923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1C15F-4677-4E48-A9BF-003374776E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AC6E-9564-4C82-9826-642081788D96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B8F6-F3BF-46F6-9826-A389AEBAACA2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0E01-1BDB-4CC1-9288-73490DA85115}" type="datetime1">
              <a:rPr lang="en-US" smtClean="0"/>
              <a:t>7/22/2021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601F2-E105-4669-86ED-1EA76B27443C}" type="datetime1">
              <a:rPr lang="en-US" smtClean="0"/>
              <a:t>7/22/2021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5B99B-8F43-4620-ACC7-9EB4A27D1194}" type="datetime1">
              <a:rPr lang="en-US" smtClean="0"/>
              <a:t>7/22/2021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932" y="2718308"/>
            <a:ext cx="1062213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076" y="2849371"/>
            <a:ext cx="11015846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07DF5-66CE-465C-8267-EAD27DB4926E}" type="datetime1">
              <a:rPr lang="en-US" smtClean="0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7120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14" dirty="0">
                <a:solidFill>
                  <a:srgbClr val="171717"/>
                </a:solidFill>
              </a:rPr>
              <a:t>A</a:t>
            </a:r>
            <a:r>
              <a:rPr sz="4500" spc="200" dirty="0">
                <a:solidFill>
                  <a:srgbClr val="171717"/>
                </a:solidFill>
              </a:rPr>
              <a:t>d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y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75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180" dirty="0">
                <a:solidFill>
                  <a:srgbClr val="171717"/>
                </a:solidFill>
              </a:rPr>
              <a:t>p</a:t>
            </a:r>
            <a:endParaRPr sz="4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9064" y="2718308"/>
            <a:ext cx="8665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Using</a:t>
            </a:r>
            <a:r>
              <a:rPr spc="-210" dirty="0"/>
              <a:t> </a:t>
            </a:r>
            <a:r>
              <a:rPr spc="25" dirty="0"/>
              <a:t>Bootstrap</a:t>
            </a:r>
            <a:r>
              <a:rPr spc="-210" dirty="0"/>
              <a:t> </a:t>
            </a:r>
            <a:r>
              <a:rPr spc="25" dirty="0"/>
              <a:t>for</a:t>
            </a:r>
            <a:r>
              <a:rPr spc="-200" dirty="0"/>
              <a:t> </a:t>
            </a:r>
            <a:r>
              <a:rPr spc="10" dirty="0"/>
              <a:t>Content</a:t>
            </a:r>
            <a:r>
              <a:rPr spc="-215" dirty="0"/>
              <a:t> </a:t>
            </a:r>
            <a:r>
              <a:rPr spc="-20" dirty="0"/>
              <a:t>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375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Applying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style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on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tables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3275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Working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images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576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Adding</a:t>
            </a:r>
            <a:r>
              <a:rPr spc="-210" dirty="0"/>
              <a:t> </a:t>
            </a:r>
            <a:r>
              <a:rPr spc="10" dirty="0"/>
              <a:t>Layout</a:t>
            </a:r>
            <a:r>
              <a:rPr spc="-204" dirty="0"/>
              <a:t> </a:t>
            </a:r>
            <a:r>
              <a:rPr spc="-45" dirty="0"/>
              <a:t>Style</a:t>
            </a:r>
            <a:r>
              <a:rPr spc="-204" dirty="0"/>
              <a:t> </a:t>
            </a:r>
            <a:r>
              <a:rPr spc="-45" dirty="0"/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6425" y="1690781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6425" y="3250638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6425" y="4810495"/>
            <a:ext cx="0" cy="1005840"/>
          </a:xfrm>
          <a:custGeom>
            <a:avLst/>
            <a:gdLst/>
            <a:ahLst/>
            <a:cxnLst/>
            <a:rect l="l" t="t" r="r" b="b"/>
            <a:pathLst>
              <a:path h="1005839">
                <a:moveTo>
                  <a:pt x="0" y="0"/>
                </a:moveTo>
                <a:lnTo>
                  <a:pt x="1" y="100584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42232" y="517651"/>
            <a:ext cx="5619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04040"/>
                </a:solidFill>
              </a:rPr>
              <a:t>Spacing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Using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Bootstrap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98993" y="2016252"/>
            <a:ext cx="51574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Support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/>
                <a:cs typeface="Verdana"/>
              </a:rPr>
              <a:t>padding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(p)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margin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/>
                <a:cs typeface="Verdana"/>
              </a:rPr>
              <a:t>(m)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8993" y="3576828"/>
            <a:ext cx="4842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properties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individual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properties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993" y="5134355"/>
            <a:ext cx="25349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Based</a:t>
            </a:r>
            <a:r>
              <a:rPr sz="20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rem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value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456" y="1763713"/>
            <a:ext cx="858836" cy="8588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983" y="3324225"/>
            <a:ext cx="761780" cy="8588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662" y="4883150"/>
            <a:ext cx="860425" cy="86042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6071" y="517651"/>
            <a:ext cx="4131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solidFill>
                  <a:srgbClr val="404040"/>
                </a:solidFill>
              </a:rPr>
              <a:t>Applying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Margin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3635" y="3218179"/>
            <a:ext cx="684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A62E5C"/>
                </a:solidFill>
                <a:latin typeface="Verdana"/>
                <a:cs typeface="Verdana"/>
              </a:rPr>
              <a:t>m</a:t>
            </a:r>
            <a:r>
              <a:rPr sz="2400" spc="35" dirty="0">
                <a:solidFill>
                  <a:srgbClr val="9BC850"/>
                </a:solidFill>
                <a:latin typeface="Verdana"/>
                <a:cs typeface="Verdana"/>
              </a:rPr>
              <a:t>t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2400" spc="-580" dirty="0">
                <a:solidFill>
                  <a:srgbClr val="2A9FBC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8724" y="3939540"/>
            <a:ext cx="917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A62E5C"/>
                </a:solidFill>
                <a:latin typeface="Verdana"/>
                <a:cs typeface="Verdana"/>
              </a:rPr>
              <a:t>ma</a:t>
            </a:r>
            <a:r>
              <a:rPr sz="2000" spc="-65" dirty="0">
                <a:solidFill>
                  <a:srgbClr val="A62E5C"/>
                </a:solidFill>
                <a:latin typeface="Verdana"/>
                <a:cs typeface="Verdana"/>
              </a:rPr>
              <a:t>r</a:t>
            </a:r>
            <a:r>
              <a:rPr sz="2000" spc="85" dirty="0">
                <a:solidFill>
                  <a:srgbClr val="A62E5C"/>
                </a:solidFill>
                <a:latin typeface="Verdana"/>
                <a:cs typeface="Verdana"/>
              </a:rPr>
              <a:t>g</a:t>
            </a:r>
            <a:r>
              <a:rPr sz="2000" spc="20" dirty="0">
                <a:solidFill>
                  <a:srgbClr val="A62E5C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A62E5C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0747" y="3939540"/>
            <a:ext cx="17811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1845" algn="l"/>
              </a:tabLst>
            </a:pPr>
            <a:r>
              <a:rPr sz="2000" spc="65" dirty="0">
                <a:solidFill>
                  <a:srgbClr val="9BC850"/>
                </a:solidFill>
                <a:latin typeface="Verdana"/>
                <a:cs typeface="Verdana"/>
              </a:rPr>
              <a:t>top	</a:t>
            </a:r>
            <a:r>
              <a:rPr sz="2000" spc="-5" dirty="0">
                <a:solidFill>
                  <a:srgbClr val="2A9FBC"/>
                </a:solidFill>
                <a:latin typeface="Verdana"/>
                <a:cs typeface="Verdana"/>
              </a:rPr>
              <a:t>amount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23172" y="3416305"/>
            <a:ext cx="572135" cy="501650"/>
          </a:xfrm>
          <a:custGeom>
            <a:avLst/>
            <a:gdLst/>
            <a:ahLst/>
            <a:cxnLst/>
            <a:rect l="l" t="t" r="r" b="b"/>
            <a:pathLst>
              <a:path w="572135" h="501650">
                <a:moveTo>
                  <a:pt x="0" y="421636"/>
                </a:moveTo>
                <a:lnTo>
                  <a:pt x="29267" y="501644"/>
                </a:lnTo>
                <a:lnTo>
                  <a:pt x="68846" y="440785"/>
                </a:lnTo>
                <a:lnTo>
                  <a:pt x="48926" y="440785"/>
                </a:lnTo>
                <a:lnTo>
                  <a:pt x="23922" y="436313"/>
                </a:lnTo>
                <a:lnTo>
                  <a:pt x="26051" y="424591"/>
                </a:lnTo>
                <a:lnTo>
                  <a:pt x="0" y="421636"/>
                </a:lnTo>
                <a:close/>
              </a:path>
              <a:path w="572135" h="501650">
                <a:moveTo>
                  <a:pt x="26051" y="424591"/>
                </a:moveTo>
                <a:lnTo>
                  <a:pt x="23922" y="436313"/>
                </a:lnTo>
                <a:lnTo>
                  <a:pt x="48926" y="440785"/>
                </a:lnTo>
                <a:lnTo>
                  <a:pt x="51271" y="427452"/>
                </a:lnTo>
                <a:lnTo>
                  <a:pt x="26051" y="424591"/>
                </a:lnTo>
                <a:close/>
              </a:path>
              <a:path w="572135" h="501650">
                <a:moveTo>
                  <a:pt x="51271" y="427452"/>
                </a:moveTo>
                <a:lnTo>
                  <a:pt x="48926" y="440785"/>
                </a:lnTo>
                <a:lnTo>
                  <a:pt x="68846" y="440785"/>
                </a:lnTo>
                <a:lnTo>
                  <a:pt x="75713" y="430225"/>
                </a:lnTo>
                <a:lnTo>
                  <a:pt x="51271" y="427452"/>
                </a:lnTo>
                <a:close/>
              </a:path>
              <a:path w="572135" h="501650">
                <a:moveTo>
                  <a:pt x="571369" y="0"/>
                </a:moveTo>
                <a:lnTo>
                  <a:pt x="519888" y="2843"/>
                </a:lnTo>
                <a:lnTo>
                  <a:pt x="468189" y="11197"/>
                </a:lnTo>
                <a:lnTo>
                  <a:pt x="417388" y="24676"/>
                </a:lnTo>
                <a:lnTo>
                  <a:pt x="367878" y="42900"/>
                </a:lnTo>
                <a:lnTo>
                  <a:pt x="320293" y="65377"/>
                </a:lnTo>
                <a:lnTo>
                  <a:pt x="274507" y="91963"/>
                </a:lnTo>
                <a:lnTo>
                  <a:pt x="231174" y="122194"/>
                </a:lnTo>
                <a:lnTo>
                  <a:pt x="190679" y="155714"/>
                </a:lnTo>
                <a:lnTo>
                  <a:pt x="153410" y="192172"/>
                </a:lnTo>
                <a:lnTo>
                  <a:pt x="119761" y="231221"/>
                </a:lnTo>
                <a:lnTo>
                  <a:pt x="90125" y="272515"/>
                </a:lnTo>
                <a:lnTo>
                  <a:pt x="64756" y="315989"/>
                </a:lnTo>
                <a:lnTo>
                  <a:pt x="44386" y="360798"/>
                </a:lnTo>
                <a:lnTo>
                  <a:pt x="29273" y="406840"/>
                </a:lnTo>
                <a:lnTo>
                  <a:pt x="26051" y="424591"/>
                </a:lnTo>
                <a:lnTo>
                  <a:pt x="51271" y="427452"/>
                </a:lnTo>
                <a:lnTo>
                  <a:pt x="53629" y="414047"/>
                </a:lnTo>
                <a:lnTo>
                  <a:pt x="60050" y="392272"/>
                </a:lnTo>
                <a:lnTo>
                  <a:pt x="76788" y="349316"/>
                </a:lnTo>
                <a:lnTo>
                  <a:pt x="98414" y="307461"/>
                </a:lnTo>
                <a:lnTo>
                  <a:pt x="139016" y="247784"/>
                </a:lnTo>
                <a:lnTo>
                  <a:pt x="171187" y="210314"/>
                </a:lnTo>
                <a:lnTo>
                  <a:pt x="206890" y="175268"/>
                </a:lnTo>
                <a:lnTo>
                  <a:pt x="245724" y="143014"/>
                </a:lnTo>
                <a:lnTo>
                  <a:pt x="287281" y="113917"/>
                </a:lnTo>
                <a:lnTo>
                  <a:pt x="331155" y="88338"/>
                </a:lnTo>
                <a:lnTo>
                  <a:pt x="377202" y="66527"/>
                </a:lnTo>
                <a:lnTo>
                  <a:pt x="424502" y="49058"/>
                </a:lnTo>
                <a:lnTo>
                  <a:pt x="472895" y="36156"/>
                </a:lnTo>
                <a:lnTo>
                  <a:pt x="521980" y="28157"/>
                </a:lnTo>
                <a:lnTo>
                  <a:pt x="572077" y="25389"/>
                </a:lnTo>
                <a:lnTo>
                  <a:pt x="57136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7135" y="3659832"/>
            <a:ext cx="76200" cy="258445"/>
          </a:xfrm>
          <a:custGeom>
            <a:avLst/>
            <a:gdLst/>
            <a:ahLst/>
            <a:cxnLst/>
            <a:rect l="l" t="t" r="r" b="b"/>
            <a:pathLst>
              <a:path w="76200" h="258445">
                <a:moveTo>
                  <a:pt x="25400" y="181917"/>
                </a:moveTo>
                <a:lnTo>
                  <a:pt x="0" y="181917"/>
                </a:lnTo>
                <a:lnTo>
                  <a:pt x="38100" y="258117"/>
                </a:lnTo>
                <a:lnTo>
                  <a:pt x="69850" y="194617"/>
                </a:lnTo>
                <a:lnTo>
                  <a:pt x="25400" y="194617"/>
                </a:lnTo>
                <a:lnTo>
                  <a:pt x="25400" y="181917"/>
                </a:lnTo>
                <a:close/>
              </a:path>
              <a:path w="76200" h="258445">
                <a:moveTo>
                  <a:pt x="50801" y="0"/>
                </a:moveTo>
                <a:lnTo>
                  <a:pt x="25401" y="0"/>
                </a:lnTo>
                <a:lnTo>
                  <a:pt x="25400" y="194617"/>
                </a:lnTo>
                <a:lnTo>
                  <a:pt x="50800" y="194617"/>
                </a:lnTo>
                <a:lnTo>
                  <a:pt x="50801" y="0"/>
                </a:lnTo>
                <a:close/>
              </a:path>
              <a:path w="76200" h="258445">
                <a:moveTo>
                  <a:pt x="76200" y="181917"/>
                </a:moveTo>
                <a:lnTo>
                  <a:pt x="50800" y="181917"/>
                </a:lnTo>
                <a:lnTo>
                  <a:pt x="50800" y="194617"/>
                </a:lnTo>
                <a:lnTo>
                  <a:pt x="69850" y="194617"/>
                </a:lnTo>
                <a:lnTo>
                  <a:pt x="76200" y="181917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5270" y="3416303"/>
            <a:ext cx="659765" cy="501650"/>
          </a:xfrm>
          <a:custGeom>
            <a:avLst/>
            <a:gdLst/>
            <a:ahLst/>
            <a:cxnLst/>
            <a:rect l="l" t="t" r="r" b="b"/>
            <a:pathLst>
              <a:path w="659765" h="501650">
                <a:moveTo>
                  <a:pt x="608218" y="427879"/>
                </a:moveTo>
                <a:lnTo>
                  <a:pt x="583961" y="431074"/>
                </a:lnTo>
                <a:lnTo>
                  <a:pt x="631686" y="501646"/>
                </a:lnTo>
                <a:lnTo>
                  <a:pt x="652543" y="441281"/>
                </a:lnTo>
                <a:lnTo>
                  <a:pt x="610960" y="441281"/>
                </a:lnTo>
                <a:lnTo>
                  <a:pt x="608218" y="427879"/>
                </a:lnTo>
                <a:close/>
              </a:path>
              <a:path w="659765" h="501650">
                <a:moveTo>
                  <a:pt x="633381" y="424564"/>
                </a:moveTo>
                <a:lnTo>
                  <a:pt x="608218" y="427879"/>
                </a:lnTo>
                <a:lnTo>
                  <a:pt x="610960" y="441281"/>
                </a:lnTo>
                <a:lnTo>
                  <a:pt x="635825" y="436098"/>
                </a:lnTo>
                <a:lnTo>
                  <a:pt x="633381" y="424564"/>
                </a:lnTo>
                <a:close/>
              </a:path>
              <a:path w="659765" h="501650">
                <a:moveTo>
                  <a:pt x="659508" y="421123"/>
                </a:moveTo>
                <a:lnTo>
                  <a:pt x="633381" y="424564"/>
                </a:lnTo>
                <a:lnTo>
                  <a:pt x="635825" y="436098"/>
                </a:lnTo>
                <a:lnTo>
                  <a:pt x="610960" y="441281"/>
                </a:lnTo>
                <a:lnTo>
                  <a:pt x="652543" y="441281"/>
                </a:lnTo>
                <a:lnTo>
                  <a:pt x="659508" y="421123"/>
                </a:lnTo>
                <a:close/>
              </a:path>
              <a:path w="659765" h="501650">
                <a:moveTo>
                  <a:pt x="608" y="0"/>
                </a:moveTo>
                <a:lnTo>
                  <a:pt x="0" y="25392"/>
                </a:lnTo>
                <a:lnTo>
                  <a:pt x="29587" y="26101"/>
                </a:lnTo>
                <a:lnTo>
                  <a:pt x="58520" y="28169"/>
                </a:lnTo>
                <a:lnTo>
                  <a:pt x="116041" y="36215"/>
                </a:lnTo>
                <a:lnTo>
                  <a:pt x="172712" y="49188"/>
                </a:lnTo>
                <a:lnTo>
                  <a:pt x="228062" y="66742"/>
                </a:lnTo>
                <a:lnTo>
                  <a:pt x="281849" y="88624"/>
                </a:lnTo>
                <a:lnTo>
                  <a:pt x="333131" y="114301"/>
                </a:lnTo>
                <a:lnTo>
                  <a:pt x="381675" y="143493"/>
                </a:lnTo>
                <a:lnTo>
                  <a:pt x="427010" y="175836"/>
                </a:lnTo>
                <a:lnTo>
                  <a:pt x="468668" y="210960"/>
                </a:lnTo>
                <a:lnTo>
                  <a:pt x="505980" y="248288"/>
                </a:lnTo>
                <a:lnTo>
                  <a:pt x="538886" y="287807"/>
                </a:lnTo>
                <a:lnTo>
                  <a:pt x="566729" y="328955"/>
                </a:lnTo>
                <a:lnTo>
                  <a:pt x="589074" y="371342"/>
                </a:lnTo>
                <a:lnTo>
                  <a:pt x="605497" y="414580"/>
                </a:lnTo>
                <a:lnTo>
                  <a:pt x="608218" y="427879"/>
                </a:lnTo>
                <a:lnTo>
                  <a:pt x="633381" y="424564"/>
                </a:lnTo>
                <a:lnTo>
                  <a:pt x="621485" y="383082"/>
                </a:lnTo>
                <a:lnTo>
                  <a:pt x="600727" y="337517"/>
                </a:lnTo>
                <a:lnTo>
                  <a:pt x="574121" y="293415"/>
                </a:lnTo>
                <a:lnTo>
                  <a:pt x="542161" y="251103"/>
                </a:lnTo>
                <a:lnTo>
                  <a:pt x="505325" y="210903"/>
                </a:lnTo>
                <a:lnTo>
                  <a:pt x="441747" y="155149"/>
                </a:lnTo>
                <a:lnTo>
                  <a:pt x="394750" y="121718"/>
                </a:lnTo>
                <a:lnTo>
                  <a:pt x="344487" y="91582"/>
                </a:lnTo>
                <a:lnTo>
                  <a:pt x="291411" y="65093"/>
                </a:lnTo>
                <a:lnTo>
                  <a:pt x="236218" y="42687"/>
                </a:lnTo>
                <a:lnTo>
                  <a:pt x="178888" y="24550"/>
                </a:lnTo>
                <a:lnTo>
                  <a:pt x="120103" y="11141"/>
                </a:lnTo>
                <a:lnTo>
                  <a:pt x="60318" y="2833"/>
                </a:lnTo>
                <a:lnTo>
                  <a:pt x="30195" y="708"/>
                </a:lnTo>
                <a:lnTo>
                  <a:pt x="60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2294635"/>
            <a:ext cx="384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&lt;span</a:t>
            </a:r>
            <a:r>
              <a:rPr sz="1800" spc="-9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/>
                <a:cs typeface="Courier New"/>
              </a:rPr>
              <a:t>border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"&gt;&lt;/span&gt;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2803652"/>
            <a:ext cx="5895975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&lt;span</a:t>
            </a:r>
            <a:r>
              <a:rPr sz="1800" spc="-7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/>
                <a:cs typeface="Courier New"/>
              </a:rPr>
              <a:t>border-bottom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"&gt;&lt;/span&gt;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700" spc="-15" baseline="1543" dirty="0">
                <a:solidFill>
                  <a:srgbClr val="171717"/>
                </a:solidFill>
                <a:latin typeface="Courier New"/>
                <a:cs typeface="Courier New"/>
              </a:rPr>
              <a:t>&lt;span</a:t>
            </a:r>
            <a:r>
              <a:rPr sz="2700" spc="-30" baseline="1543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2700" spc="-22" baseline="1543" dirty="0">
                <a:solidFill>
                  <a:srgbClr val="171717"/>
                </a:solidFill>
                <a:latin typeface="Courier New"/>
                <a:cs typeface="Courier New"/>
              </a:rPr>
              <a:t>class="</a:t>
            </a:r>
            <a:r>
              <a:rPr sz="1800" spc="-15" dirty="0">
                <a:solidFill>
                  <a:srgbClr val="A62E5C"/>
                </a:solidFill>
                <a:latin typeface="Courier New"/>
                <a:cs typeface="Courier New"/>
              </a:rPr>
              <a:t>border </a:t>
            </a:r>
            <a:r>
              <a:rPr sz="1800" spc="-10" dirty="0">
                <a:solidFill>
                  <a:srgbClr val="A62E5C"/>
                </a:solidFill>
                <a:latin typeface="Courier New"/>
                <a:cs typeface="Courier New"/>
              </a:rPr>
              <a:t>border-primary</a:t>
            </a:r>
            <a:r>
              <a:rPr sz="2700" spc="-15" baseline="1543" dirty="0">
                <a:solidFill>
                  <a:srgbClr val="171717"/>
                </a:solidFill>
                <a:latin typeface="Courier New"/>
                <a:cs typeface="Courier New"/>
              </a:rPr>
              <a:t>"&gt;&lt;/span&gt;</a:t>
            </a:r>
            <a:endParaRPr sz="2700" baseline="154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022852"/>
            <a:ext cx="3585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solidFill>
                  <a:srgbClr val="404040"/>
                </a:solidFill>
                <a:latin typeface="Verdana"/>
                <a:cs typeface="Verdana"/>
              </a:rPr>
              <a:t>Adding</a:t>
            </a:r>
            <a:r>
              <a:rPr sz="3600" spc="-25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Verdana"/>
                <a:cs typeface="Verdana"/>
              </a:rPr>
              <a:t>Borders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4797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/>
                <a:cs typeface="Verdana"/>
              </a:rPr>
              <a:t>Adding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style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classes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our</a:t>
            </a:r>
            <a:r>
              <a:rPr sz="2400" spc="-1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site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373883"/>
            <a:ext cx="4816475" cy="1790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Bootstrap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helps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many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levels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Traditional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tables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70" dirty="0">
                <a:solidFill>
                  <a:srgbClr val="F05A28"/>
                </a:solidFill>
                <a:latin typeface="Verdana"/>
                <a:cs typeface="Verdana"/>
              </a:rPr>
              <a:t>Images</a:t>
            </a:r>
            <a:endParaRPr sz="2400">
              <a:latin typeface="Verdana"/>
              <a:cs typeface="Verdana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Spacing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alignment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118" y="2497836"/>
            <a:ext cx="5799455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75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</a:rPr>
              <a:t>U</a:t>
            </a:r>
            <a:r>
              <a:rPr sz="3200" spc="105" dirty="0">
                <a:solidFill>
                  <a:srgbClr val="FFFFFF"/>
                </a:solidFill>
              </a:rPr>
              <a:t>p</a:t>
            </a:r>
            <a:r>
              <a:rPr sz="3200" spc="-385" dirty="0">
                <a:solidFill>
                  <a:srgbClr val="FFFFFF"/>
                </a:solidFill>
              </a:rPr>
              <a:t> </a:t>
            </a:r>
            <a:r>
              <a:rPr sz="3200" spc="-120" dirty="0">
                <a:solidFill>
                  <a:srgbClr val="FFFFFF"/>
                </a:solidFill>
              </a:rPr>
              <a:t>n</a:t>
            </a:r>
            <a:r>
              <a:rPr sz="3200" spc="-215" dirty="0">
                <a:solidFill>
                  <a:srgbClr val="FFFFFF"/>
                </a:solidFill>
              </a:rPr>
              <a:t>e</a:t>
            </a:r>
            <a:r>
              <a:rPr sz="3200" spc="-160" dirty="0">
                <a:solidFill>
                  <a:srgbClr val="FFFFFF"/>
                </a:solidFill>
              </a:rPr>
              <a:t>x</a:t>
            </a:r>
            <a:r>
              <a:rPr sz="3200" spc="-65" dirty="0">
                <a:solidFill>
                  <a:srgbClr val="FFFFFF"/>
                </a:solidFill>
              </a:rPr>
              <a:t>t</a:t>
            </a:r>
            <a:r>
              <a:rPr sz="3200" spc="-565" dirty="0">
                <a:solidFill>
                  <a:srgbClr val="FFFFFF"/>
                </a:solidFill>
              </a:rPr>
              <a:t>:</a:t>
            </a:r>
            <a:endParaRPr sz="3200"/>
          </a:p>
          <a:p>
            <a:pPr marL="12700" marR="6985">
              <a:lnSpc>
                <a:spcPts val="4900"/>
              </a:lnSpc>
              <a:spcBef>
                <a:spcPts val="415"/>
              </a:spcBef>
            </a:pPr>
            <a:r>
              <a:rPr sz="4800" spc="-85" dirty="0">
                <a:solidFill>
                  <a:srgbClr val="FFFFFF"/>
                </a:solidFill>
              </a:rPr>
              <a:t>E</a:t>
            </a:r>
            <a:r>
              <a:rPr sz="4800" spc="-80" dirty="0">
                <a:solidFill>
                  <a:srgbClr val="FFFFFF"/>
                </a:solidFill>
              </a:rPr>
              <a:t>x</a:t>
            </a:r>
            <a:r>
              <a:rPr sz="4800" spc="-85" dirty="0">
                <a:solidFill>
                  <a:srgbClr val="FFFFFF"/>
                </a:solidFill>
              </a:rPr>
              <a:t>p</a:t>
            </a:r>
            <a:r>
              <a:rPr sz="4800" spc="-95" dirty="0">
                <a:solidFill>
                  <a:srgbClr val="FFFFFF"/>
                </a:solidFill>
              </a:rPr>
              <a:t>l</a:t>
            </a:r>
            <a:r>
              <a:rPr sz="4800" spc="40" dirty="0">
                <a:solidFill>
                  <a:srgbClr val="FFFFFF"/>
                </a:solidFill>
              </a:rPr>
              <a:t>o</a:t>
            </a:r>
            <a:r>
              <a:rPr sz="4800" spc="-240" dirty="0">
                <a:solidFill>
                  <a:srgbClr val="FFFFFF"/>
                </a:solidFill>
              </a:rPr>
              <a:t>r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n</a:t>
            </a:r>
            <a:r>
              <a:rPr sz="4800" spc="40" dirty="0">
                <a:solidFill>
                  <a:srgbClr val="FFFFFF"/>
                </a:solidFill>
              </a:rPr>
              <a:t>g</a:t>
            </a:r>
            <a:r>
              <a:rPr sz="4800" spc="-480" dirty="0">
                <a:solidFill>
                  <a:srgbClr val="FFFFFF"/>
                </a:solidFill>
              </a:rPr>
              <a:t> </a:t>
            </a:r>
            <a:r>
              <a:rPr sz="4800" spc="55" dirty="0">
                <a:solidFill>
                  <a:srgbClr val="FFFFFF"/>
                </a:solidFill>
              </a:rPr>
              <a:t>B</a:t>
            </a:r>
            <a:r>
              <a:rPr sz="4800" spc="40" dirty="0">
                <a:solidFill>
                  <a:srgbClr val="FFFFFF"/>
                </a:solidFill>
              </a:rPr>
              <a:t>oo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80" dirty="0">
                <a:solidFill>
                  <a:srgbClr val="FFFFFF"/>
                </a:solidFill>
              </a:rPr>
              <a:t>s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360" dirty="0">
                <a:solidFill>
                  <a:srgbClr val="FFFFFF"/>
                </a:solidFill>
              </a:rPr>
              <a:t>r</a:t>
            </a:r>
            <a:r>
              <a:rPr sz="4800" spc="-105" dirty="0">
                <a:solidFill>
                  <a:srgbClr val="FFFFFF"/>
                </a:solidFill>
              </a:rPr>
              <a:t>ap  </a:t>
            </a:r>
            <a:r>
              <a:rPr sz="4800" spc="-85" dirty="0">
                <a:solidFill>
                  <a:srgbClr val="FFFFFF"/>
                </a:solidFill>
              </a:rPr>
              <a:t>components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057" y="2108534"/>
            <a:ext cx="2385396" cy="26409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520188"/>
            <a:ext cx="579120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Working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text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typography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33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Using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Bootstrap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content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elements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Adding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layout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style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4928" y="2718308"/>
            <a:ext cx="7981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</a:t>
            </a:r>
            <a:r>
              <a:rPr spc="210" dirty="0"/>
              <a:t>o</a:t>
            </a:r>
            <a:r>
              <a:rPr spc="-75" dirty="0"/>
              <a:t>r</a:t>
            </a:r>
            <a:r>
              <a:rPr spc="-85" dirty="0"/>
              <a:t>k</a:t>
            </a:r>
            <a:r>
              <a:rPr spc="-45" dirty="0"/>
              <a:t>i</a:t>
            </a:r>
            <a:r>
              <a:rPr spc="-70" dirty="0"/>
              <a:t>n</a:t>
            </a:r>
            <a:r>
              <a:rPr spc="145" dirty="0"/>
              <a:t>g</a:t>
            </a:r>
            <a:r>
              <a:rPr spc="-195" dirty="0"/>
              <a:t> </a:t>
            </a:r>
            <a:r>
              <a:rPr spc="150" dirty="0"/>
              <a:t>w</a:t>
            </a:r>
            <a:r>
              <a:rPr spc="-45" dirty="0"/>
              <a:t>i</a:t>
            </a:r>
            <a:r>
              <a:rPr spc="30" dirty="0"/>
              <a:t>t</a:t>
            </a:r>
            <a:r>
              <a:rPr spc="-65" dirty="0"/>
              <a:t>h</a:t>
            </a:r>
            <a:r>
              <a:rPr spc="-200" dirty="0"/>
              <a:t> </a:t>
            </a:r>
            <a:r>
              <a:rPr spc="-345" dirty="0"/>
              <a:t>T</a:t>
            </a:r>
            <a:r>
              <a:rPr spc="-130" dirty="0"/>
              <a:t>e</a:t>
            </a:r>
            <a:r>
              <a:rPr spc="-70" dirty="0"/>
              <a:t>x</a:t>
            </a:r>
            <a:r>
              <a:rPr spc="35" dirty="0"/>
              <a:t>t</a:t>
            </a:r>
            <a:r>
              <a:rPr spc="-200" dirty="0"/>
              <a:t> </a:t>
            </a:r>
            <a:r>
              <a:rPr spc="-80" dirty="0"/>
              <a:t>a</a:t>
            </a:r>
            <a:r>
              <a:rPr spc="-70" dirty="0"/>
              <a:t>n</a:t>
            </a:r>
            <a:r>
              <a:rPr spc="145" dirty="0"/>
              <a:t>d</a:t>
            </a:r>
            <a:r>
              <a:rPr spc="-195" dirty="0"/>
              <a:t> T</a:t>
            </a:r>
            <a:r>
              <a:rPr spc="-10" dirty="0"/>
              <a:t>y</a:t>
            </a:r>
            <a:r>
              <a:rPr spc="140" dirty="0"/>
              <a:t>p</a:t>
            </a:r>
            <a:r>
              <a:rPr spc="135" dirty="0"/>
              <a:t>o</a:t>
            </a:r>
            <a:r>
              <a:rPr spc="140" dirty="0"/>
              <a:t>g</a:t>
            </a:r>
            <a:r>
              <a:rPr spc="-165" dirty="0"/>
              <a:t>r</a:t>
            </a:r>
            <a:r>
              <a:rPr spc="-80" dirty="0"/>
              <a:t>a</a:t>
            </a:r>
            <a:r>
              <a:rPr spc="140" dirty="0"/>
              <a:t>p</a:t>
            </a:r>
            <a:r>
              <a:rPr spc="-125" dirty="0"/>
              <a:t>h</a:t>
            </a:r>
            <a:r>
              <a:rPr spc="-5" dirty="0"/>
              <a:t>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629" y="517651"/>
            <a:ext cx="4858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>
                <a:solidFill>
                  <a:srgbClr val="404040"/>
                </a:solidFill>
              </a:rPr>
              <a:t>I</a:t>
            </a:r>
            <a:r>
              <a:rPr spc="-220" dirty="0">
                <a:solidFill>
                  <a:srgbClr val="404040"/>
                </a:solidFill>
              </a:rPr>
              <a:t>t</a:t>
            </a:r>
            <a:r>
              <a:rPr spc="-145" dirty="0">
                <a:solidFill>
                  <a:srgbClr val="404040"/>
                </a:solidFill>
              </a:rPr>
              <a:t>’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80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ll</a:t>
            </a:r>
            <a:r>
              <a:rPr spc="-190" dirty="0">
                <a:solidFill>
                  <a:srgbClr val="404040"/>
                </a:solidFill>
              </a:rPr>
              <a:t> </a:t>
            </a:r>
            <a:r>
              <a:rPr spc="220" dirty="0">
                <a:solidFill>
                  <a:srgbClr val="404040"/>
                </a:solidFill>
              </a:rPr>
              <a:t>P</a:t>
            </a:r>
            <a:r>
              <a:rPr spc="-195" dirty="0">
                <a:solidFill>
                  <a:srgbClr val="404040"/>
                </a:solidFill>
              </a:rPr>
              <a:t>r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15" dirty="0">
                <a:solidFill>
                  <a:srgbClr val="404040"/>
                </a:solidFill>
              </a:rPr>
              <a:t>tt</a:t>
            </a:r>
            <a:r>
              <a:rPr spc="-15" dirty="0">
                <a:solidFill>
                  <a:srgbClr val="404040"/>
                </a:solidFill>
              </a:rPr>
              <a:t>y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130" dirty="0">
                <a:solidFill>
                  <a:srgbClr val="404040"/>
                </a:solidFill>
              </a:rPr>
              <a:t>B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500" dirty="0">
                <a:solidFill>
                  <a:srgbClr val="404040"/>
                </a:solidFill>
              </a:rPr>
              <a:t>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18703" y="1302307"/>
            <a:ext cx="8354695" cy="5199380"/>
            <a:chOff x="1918703" y="1302307"/>
            <a:chExt cx="8354695" cy="51993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8703" y="1302307"/>
              <a:ext cx="8354590" cy="51918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6957" y="1302307"/>
              <a:ext cx="8078081" cy="519937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8417" y="517651"/>
            <a:ext cx="212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04040"/>
                </a:solidFill>
              </a:rPr>
              <a:t>He</a:t>
            </a:r>
            <a:r>
              <a:rPr spc="-110" dirty="0">
                <a:solidFill>
                  <a:srgbClr val="404040"/>
                </a:solidFill>
              </a:rPr>
              <a:t>a</a:t>
            </a:r>
            <a:r>
              <a:rPr spc="125" dirty="0">
                <a:solidFill>
                  <a:srgbClr val="404040"/>
                </a:solidFill>
              </a:rPr>
              <a:t>d</a:t>
            </a:r>
            <a:r>
              <a:rPr spc="-90" dirty="0">
                <a:solidFill>
                  <a:srgbClr val="404040"/>
                </a:solidFill>
              </a:rPr>
              <a:t>i</a:t>
            </a:r>
            <a:r>
              <a:rPr spc="-70" dirty="0">
                <a:solidFill>
                  <a:srgbClr val="404040"/>
                </a:solidFill>
              </a:rPr>
              <a:t>n</a:t>
            </a:r>
            <a:r>
              <a:rPr spc="125" dirty="0">
                <a:solidFill>
                  <a:srgbClr val="404040"/>
                </a:solidFill>
              </a:rPr>
              <a:t>g</a:t>
            </a:r>
            <a:r>
              <a:rPr spc="-90" dirty="0">
                <a:solidFill>
                  <a:srgbClr val="40404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076" y="2849371"/>
            <a:ext cx="52127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&lt;h1&gt;Welcome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Shop&lt;/h1&gt;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&lt;h2&gt;Welcome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Shop&lt;/h2&gt;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&lt;h3&gt;Welcome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Shop&lt;/h3&gt;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&lt;h4&gt;Welcome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Shop&lt;/h4&gt;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&lt;h5&gt;Welcome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Shop&lt;/h5&gt;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&lt;h6&gt;Welcome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Shop&lt;/h6&gt;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10" y="2889376"/>
            <a:ext cx="4468435" cy="17264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2403" y="517651"/>
            <a:ext cx="3900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04040"/>
                </a:solidFill>
              </a:rPr>
              <a:t>Display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Headings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7881" y="2416555"/>
            <a:ext cx="7670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class="display-1"&gt;Welcome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Shop&lt;/h1&gt;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class="display-2"&gt;Welcome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Shop&lt;/h1&gt;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class="display-3"&gt;Welcome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Shop&lt;/h1&gt;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&lt;h1</a:t>
            </a:r>
            <a:r>
              <a:rPr sz="18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class="display-4"&gt;Welcome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Bethany's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Pie</a:t>
            </a:r>
            <a:r>
              <a:rPr sz="1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/>
                <a:cs typeface="Courier New"/>
              </a:rPr>
              <a:t>Shop&lt;/h1&gt;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838" y="4518218"/>
            <a:ext cx="5805789" cy="17192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315" dirty="0">
                <a:solidFill>
                  <a:srgbClr val="FFFFFF"/>
                </a:solidFill>
                <a:latin typeface="Verdana"/>
                <a:cs typeface="Verdana"/>
              </a:rPr>
              <a:t>&lt;s&gt;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marL="1026160">
              <a:lnSpc>
                <a:spcPct val="100000"/>
              </a:lnSpc>
            </a:pP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&lt;strong&gt;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235" dirty="0">
                <a:solidFill>
                  <a:srgbClr val="FFFFFF"/>
                </a:solidFill>
                <a:latin typeface="Verdana"/>
                <a:cs typeface="Verdana"/>
              </a:rPr>
              <a:t>&lt;em&gt;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310" dirty="0">
                <a:solidFill>
                  <a:srgbClr val="FFFFFF"/>
                </a:solidFill>
                <a:latin typeface="Verdana"/>
                <a:cs typeface="Verdana"/>
              </a:rPr>
              <a:t>&lt;u&gt;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 marL="1122680">
              <a:lnSpc>
                <a:spcPct val="100000"/>
              </a:lnSpc>
            </a:pP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&lt;small&gt;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58805"/>
            <a:ext cx="3429000" cy="164401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4250">
              <a:latin typeface="Times New Roman"/>
              <a:cs typeface="Times New Roman"/>
            </a:endParaRPr>
          </a:p>
          <a:p>
            <a:pPr marL="1134745">
              <a:lnSpc>
                <a:spcPct val="100000"/>
              </a:lnSpc>
            </a:pPr>
            <a:r>
              <a:rPr sz="2400" spc="-175" dirty="0">
                <a:solidFill>
                  <a:srgbClr val="FFFFFF"/>
                </a:solidFill>
                <a:latin typeface="Verdana"/>
                <a:cs typeface="Verdana"/>
              </a:rPr>
              <a:t>&lt;mark&gt;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06144" y="517651"/>
            <a:ext cx="4491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>
                <a:solidFill>
                  <a:srgbClr val="404040"/>
                </a:solidFill>
              </a:rPr>
              <a:t>T</a:t>
            </a:r>
            <a:r>
              <a:rPr spc="-80" dirty="0">
                <a:solidFill>
                  <a:srgbClr val="404040"/>
                </a:solidFill>
              </a:rPr>
              <a:t>e</a:t>
            </a:r>
            <a:r>
              <a:rPr spc="-85" dirty="0">
                <a:solidFill>
                  <a:srgbClr val="404040"/>
                </a:solidFill>
              </a:rPr>
              <a:t>x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530" dirty="0">
                <a:solidFill>
                  <a:srgbClr val="404040"/>
                </a:solidFill>
              </a:rPr>
              <a:t>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95" dirty="0">
                <a:solidFill>
                  <a:srgbClr val="404040"/>
                </a:solidFill>
              </a:rPr>
              <a:t>li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45" dirty="0">
                <a:solidFill>
                  <a:srgbClr val="404040"/>
                </a:solidFill>
              </a:rPr>
              <a:t>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135" dirty="0">
                <a:solidFill>
                  <a:srgbClr val="404040"/>
                </a:solidFill>
              </a:rPr>
              <a:t>E</a:t>
            </a:r>
            <a:r>
              <a:rPr spc="-95" dirty="0">
                <a:solidFill>
                  <a:srgbClr val="404040"/>
                </a:solidFill>
              </a:rPr>
              <a:t>l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80" dirty="0">
                <a:solidFill>
                  <a:srgbClr val="404040"/>
                </a:solidFill>
              </a:rPr>
              <a:t>m</a:t>
            </a:r>
            <a:r>
              <a:rPr spc="-50" dirty="0">
                <a:solidFill>
                  <a:srgbClr val="404040"/>
                </a:solidFill>
              </a:rPr>
              <a:t>e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0" dirty="0">
                <a:solidFill>
                  <a:srgbClr val="404040"/>
                </a:solidFill>
              </a:rPr>
              <a:t>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462788"/>
            <a:ext cx="466725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text-center,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text-left,</a:t>
            </a:r>
            <a:r>
              <a:rPr sz="18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text-right</a:t>
            </a:r>
            <a:endParaRPr sz="1800">
              <a:latin typeface="Courier New"/>
              <a:cs typeface="Courier New"/>
            </a:endParaRPr>
          </a:p>
          <a:p>
            <a:pPr marL="12700" marR="3007995">
              <a:lnSpc>
                <a:spcPct val="183100"/>
              </a:lnSpc>
              <a:spcBef>
                <a:spcPts val="3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text-sm-lef</a:t>
            </a:r>
            <a:r>
              <a:rPr sz="1800" dirty="0">
                <a:solidFill>
                  <a:srgbClr val="FFFFFF"/>
                </a:solidFill>
                <a:latin typeface="Courier New"/>
                <a:cs typeface="Courier New"/>
              </a:rPr>
              <a:t>t 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text-wrap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text-break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text-primary  text-white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8203" y="450595"/>
            <a:ext cx="3712845" cy="283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Align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text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1800" spc="50" dirty="0">
                <a:solidFill>
                  <a:srgbClr val="404040"/>
                </a:solidFill>
                <a:latin typeface="Verdana"/>
                <a:cs typeface="Verdana"/>
              </a:rPr>
              <a:t>Align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left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certain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viewport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Wrap</a:t>
            </a:r>
            <a:r>
              <a:rPr sz="18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text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Break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long</a:t>
            </a:r>
            <a:r>
              <a:rPr sz="1800" spc="-1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words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Text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color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primary</a:t>
            </a:r>
            <a:r>
              <a:rPr sz="18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color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296545" algn="l"/>
              </a:tabLst>
            </a:pPr>
            <a:r>
              <a:rPr sz="13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◀	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ex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9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1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3114547"/>
            <a:ext cx="4228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Working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type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text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298</Words>
  <Application>Microsoft Office PowerPoint</Application>
  <PresentationFormat>Custom</PresentationFormat>
  <Paragraphs>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Adding Style with Bootstrap</vt:lpstr>
      <vt:lpstr>Overview</vt:lpstr>
      <vt:lpstr>Working with Text and Typography</vt:lpstr>
      <vt:lpstr>It’s All Pretty Boring…</vt:lpstr>
      <vt:lpstr>Headings</vt:lpstr>
      <vt:lpstr>Display Headings</vt:lpstr>
      <vt:lpstr>Text Inline Elements</vt:lpstr>
      <vt:lpstr>Slide 8</vt:lpstr>
      <vt:lpstr>Slide 9</vt:lpstr>
      <vt:lpstr>Using Bootstrap for Content Elements</vt:lpstr>
      <vt:lpstr>Slide 11</vt:lpstr>
      <vt:lpstr>Slide 12</vt:lpstr>
      <vt:lpstr>Adding Layout Style Classes</vt:lpstr>
      <vt:lpstr>Spacing Using Bootstrap</vt:lpstr>
      <vt:lpstr>Applying a Margin</vt:lpstr>
      <vt:lpstr>&lt;span class="border"&gt;&lt;/span&gt;</vt:lpstr>
      <vt:lpstr>Slide 17</vt:lpstr>
      <vt:lpstr>Summary</vt:lpstr>
      <vt:lpstr>Up next: Exploring Bootstrap  components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Style with Bootstrap</dc:title>
  <cp:lastModifiedBy>Stephen Samuels</cp:lastModifiedBy>
  <cp:revision>2</cp:revision>
  <dcterms:created xsi:type="dcterms:W3CDTF">2021-07-21T02:27:37Z</dcterms:created>
  <dcterms:modified xsi:type="dcterms:W3CDTF">2021-07-22T15:20:31Z</dcterms:modified>
</cp:coreProperties>
</file>