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88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16EE-41A6-416F-901A-4E54C1B842D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5943E-CB9B-40EF-B4FD-AB1D07CD05D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0854" y="1968500"/>
            <a:ext cx="86502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4E77C-75CD-42F9-B792-3E74F5F78B4A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6BD9-9418-427F-A171-317BDFE37F1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128C-48A4-47BA-8065-3E04B95875B6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895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3661" y="302562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1" y="806743"/>
                </a:lnTo>
              </a:path>
            </a:pathLst>
          </a:custGeom>
          <a:ln w="190500">
            <a:solidFill>
              <a:srgbClr val="FF1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213-1720-43CA-B5F7-8CEA47ACF99A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995-E790-403B-8A19-183CF0191DA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8D9-4294-428F-A887-C57E7E6A72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7490" y="1204467"/>
            <a:ext cx="2607945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57520" y="1460500"/>
            <a:ext cx="5730240" cy="218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18D9-4294-428F-A887-C57E7E6A720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3605" y="554736"/>
            <a:ext cx="10045700" cy="24612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50"/>
              </a:spcBef>
            </a:pPr>
            <a:r>
              <a:rPr sz="5300" spc="-5" dirty="0">
                <a:solidFill>
                  <a:srgbClr val="130F24"/>
                </a:solidFill>
              </a:rPr>
              <a:t>Building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245" dirty="0">
                <a:solidFill>
                  <a:srgbClr val="130F24"/>
                </a:solidFill>
              </a:rPr>
              <a:t>the</a:t>
            </a:r>
            <a:r>
              <a:rPr sz="5300" spc="-40" dirty="0">
                <a:solidFill>
                  <a:srgbClr val="130F24"/>
                </a:solidFill>
              </a:rPr>
              <a:t> </a:t>
            </a:r>
            <a:r>
              <a:rPr sz="5300" spc="45" dirty="0">
                <a:solidFill>
                  <a:srgbClr val="130F24"/>
                </a:solidFill>
              </a:rPr>
              <a:t>Layout,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40" dirty="0">
                <a:solidFill>
                  <a:srgbClr val="130F24"/>
                </a:solidFill>
              </a:rPr>
              <a:t>Style,</a:t>
            </a:r>
            <a:r>
              <a:rPr sz="5300" spc="-50" dirty="0">
                <a:solidFill>
                  <a:srgbClr val="130F24"/>
                </a:solidFill>
              </a:rPr>
              <a:t> </a:t>
            </a:r>
            <a:r>
              <a:rPr sz="5300" spc="65" dirty="0">
                <a:solidFill>
                  <a:srgbClr val="130F24"/>
                </a:solidFill>
              </a:rPr>
              <a:t>and </a:t>
            </a:r>
            <a:r>
              <a:rPr sz="5300" spc="-1460" dirty="0">
                <a:solidFill>
                  <a:srgbClr val="130F24"/>
                </a:solidFill>
              </a:rPr>
              <a:t> </a:t>
            </a:r>
            <a:r>
              <a:rPr sz="5300" spc="-50" dirty="0">
                <a:solidFill>
                  <a:srgbClr val="130F24"/>
                </a:solidFill>
              </a:rPr>
              <a:t>CRUD </a:t>
            </a:r>
            <a:r>
              <a:rPr sz="5300" spc="110" dirty="0">
                <a:solidFill>
                  <a:srgbClr val="130F24"/>
                </a:solidFill>
              </a:rPr>
              <a:t>for </a:t>
            </a:r>
            <a:r>
              <a:rPr sz="5300" spc="-65" dirty="0">
                <a:solidFill>
                  <a:srgbClr val="130F24"/>
                </a:solidFill>
              </a:rPr>
              <a:t>Your </a:t>
            </a:r>
            <a:r>
              <a:rPr sz="5300" dirty="0">
                <a:solidFill>
                  <a:srgbClr val="130F24"/>
                </a:solidFill>
              </a:rPr>
              <a:t>App </a:t>
            </a:r>
            <a:r>
              <a:rPr sz="5300" spc="170" dirty="0">
                <a:solidFill>
                  <a:srgbClr val="130F24"/>
                </a:solidFill>
              </a:rPr>
              <a:t>with </a:t>
            </a:r>
            <a:r>
              <a:rPr sz="5300" spc="105" dirty="0">
                <a:solidFill>
                  <a:srgbClr val="130F24"/>
                </a:solidFill>
              </a:rPr>
              <a:t>HTML </a:t>
            </a:r>
            <a:r>
              <a:rPr sz="5300" spc="-1460" dirty="0">
                <a:solidFill>
                  <a:srgbClr val="130F24"/>
                </a:solidFill>
              </a:rPr>
              <a:t> </a:t>
            </a:r>
            <a:r>
              <a:rPr sz="5300" spc="60" dirty="0">
                <a:solidFill>
                  <a:srgbClr val="130F24"/>
                </a:solidFill>
              </a:rPr>
              <a:t>and</a:t>
            </a:r>
            <a:r>
              <a:rPr sz="5300" spc="-40" dirty="0">
                <a:solidFill>
                  <a:srgbClr val="130F24"/>
                </a:solidFill>
              </a:rPr>
              <a:t> </a:t>
            </a:r>
            <a:r>
              <a:rPr sz="5300" spc="-155" dirty="0">
                <a:solidFill>
                  <a:srgbClr val="130F24"/>
                </a:solidFill>
              </a:rPr>
              <a:t>CSS</a:t>
            </a:r>
            <a:endParaRPr sz="53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865376"/>
            <a:ext cx="3302635" cy="16744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1100" spc="-7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5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"display-4"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1100" spc="-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"lead"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ready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laugh!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0067" y="3694176"/>
            <a:ext cx="5085933" cy="20669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6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random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100" spc="-4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"white"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</a:t>
            </a:r>
            <a:r>
              <a:rPr lang="en-US"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5" name="object 5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172972"/>
            <a:ext cx="2128520" cy="16408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200" spc="-8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2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8342" y="2977387"/>
            <a:ext cx="5157470" cy="6350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2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2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2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4013707"/>
            <a:ext cx="3028533" cy="243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R="1422400" algn="ctr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R="1422400" algn="ctr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R="1422400" algn="ctr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L="349250"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207008"/>
            <a:ext cx="3534410" cy="180276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176015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4251960"/>
            <a:ext cx="4877435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spcBef>
                <a:spcPts val="16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2245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Core</a:t>
            </a:r>
            <a:r>
              <a:rPr sz="32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7490" y="3071876"/>
            <a:ext cx="5474335" cy="6985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80"/>
              </a:spcBef>
            </a:pP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De</a:t>
            </a:r>
            <a:r>
              <a:rPr sz="2400" b="1" spc="-1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mo</a:t>
            </a:r>
            <a:r>
              <a:rPr sz="2400" b="1" spc="-3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0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ut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20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</a:t>
            </a:r>
            <a:r>
              <a:rPr sz="2000" b="1" spc="-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1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nd</a:t>
            </a:r>
            <a:r>
              <a:rPr sz="2000" b="1" spc="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.h</a:t>
            </a:r>
            <a:r>
              <a:rPr sz="2000" b="1" spc="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9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,  </a:t>
            </a:r>
            <a:r>
              <a:rPr sz="20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addjoke.html,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0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jokeslist.html</a:t>
            </a:r>
            <a:r>
              <a:rPr sz="20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files</a:t>
            </a:r>
            <a:r>
              <a:rPr sz="20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7277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70" dirty="0">
                <a:solidFill>
                  <a:srgbClr val="130F24"/>
                </a:solidFill>
              </a:rPr>
              <a:t> </a:t>
            </a:r>
            <a:r>
              <a:rPr sz="4000" spc="-75" dirty="0">
                <a:solidFill>
                  <a:srgbClr val="130F24"/>
                </a:solidFill>
              </a:rPr>
              <a:t>Forms</a:t>
            </a:r>
            <a:r>
              <a:rPr sz="4000" spc="-70" dirty="0">
                <a:solidFill>
                  <a:srgbClr val="130F24"/>
                </a:solidFill>
              </a:rPr>
              <a:t> </a:t>
            </a:r>
            <a:r>
              <a:rPr sz="4000" spc="-145" dirty="0">
                <a:solidFill>
                  <a:srgbClr val="130F24"/>
                </a:solidFill>
              </a:rPr>
              <a:t>To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0" dirty="0">
                <a:solidFill>
                  <a:srgbClr val="130F24"/>
                </a:solidFill>
              </a:rPr>
              <a:t>Our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127759"/>
            <a:ext cx="2007235" cy="11169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1100" spc="-9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7097" y="2262432"/>
            <a:ext cx="6663055" cy="184023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45"/>
              </a:lnSpc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onload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&lt;!--</a:t>
            </a: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Call</a:t>
            </a: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on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load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--&gt;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764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"jumbotron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text-center"</a:t>
            </a:r>
            <a:r>
              <a:rPr sz="1100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7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5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"display-4"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1100" spc="-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"lead"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ready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laugh!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hr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"my-4"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"joke-question"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"joke-answer"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1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1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onclick</a:t>
            </a:r>
            <a:r>
              <a:rPr sz="11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1100" spc="-1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1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Another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"/features/addjoke/addjoke.html"</a:t>
            </a:r>
            <a:r>
              <a:rPr sz="11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btn-success"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1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2004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"/features/jokelist/jokelist.html"</a:t>
            </a:r>
            <a:r>
              <a:rPr sz="11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btn-info"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all</a:t>
            </a:r>
            <a:r>
              <a:rPr sz="11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7" y="4081272"/>
            <a:ext cx="4293235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35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random</a:t>
            </a:r>
            <a:r>
              <a:rPr sz="11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100" spc="-4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"white"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1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317500">
              <a:lnSpc>
                <a:spcPct val="100000"/>
              </a:lnSpc>
              <a:spcBef>
                <a:spcPts val="16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lang="en-US" sz="11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.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207008"/>
            <a:ext cx="3534410" cy="180276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176015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1413" y="4246322"/>
            <a:ext cx="1985645" cy="238125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184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6" y="4599432"/>
            <a:ext cx="4171533" cy="184024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858011"/>
            <a:ext cx="141478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1047750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1047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10490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992505" algn="ctr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1047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10490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10490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0410" y="1929008"/>
            <a:ext cx="5518150" cy="200660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825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"add-joke-form"</a:t>
            </a:r>
            <a:r>
              <a:rPr sz="8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"/jokes"</a:t>
            </a:r>
            <a:r>
              <a:rPr sz="8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method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Question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"number"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min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"1"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"5"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555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"submit"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4450">
              <a:lnSpc>
                <a:spcPts val="925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6" y="3945635"/>
            <a:ext cx="5771733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8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8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6" name="object 6"/>
          <p:cNvSpPr txBox="1"/>
          <p:nvPr/>
        </p:nvSpPr>
        <p:spPr>
          <a:xfrm>
            <a:off x="517590" y="3131820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539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3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rm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25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29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.</a:t>
            </a:r>
            <a:r>
              <a:rPr sz="2400" b="1" spc="-9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5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2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1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88023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70" dirty="0">
                <a:solidFill>
                  <a:srgbClr val="130F24"/>
                </a:solidFill>
              </a:rPr>
              <a:t>View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155" dirty="0">
                <a:solidFill>
                  <a:srgbClr val="130F24"/>
                </a:solidFill>
              </a:rPr>
              <a:t>to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HMTL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-55" dirty="0">
                <a:solidFill>
                  <a:srgbClr val="130F24"/>
                </a:solidFill>
              </a:rPr>
              <a:t>For </a:t>
            </a:r>
            <a:r>
              <a:rPr sz="4000" spc="-5" dirty="0">
                <a:solidFill>
                  <a:srgbClr val="130F24"/>
                </a:solidFill>
              </a:rPr>
              <a:t>Showing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5" dirty="0">
                <a:solidFill>
                  <a:srgbClr val="130F24"/>
                </a:solidFill>
              </a:rPr>
              <a:t>List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2252" y="2035555"/>
            <a:ext cx="540702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0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x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2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ri</a:t>
            </a:r>
            <a:r>
              <a:rPr sz="2400" b="1" spc="-9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H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20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b="1" spc="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20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b="1" spc="-19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6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b="1" spc="-20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9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 marR="535305">
              <a:lnSpc>
                <a:spcPct val="163000"/>
              </a:lnSpc>
              <a:spcBef>
                <a:spcPts val="25"/>
              </a:spcBef>
            </a:pP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b="1" spc="-6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6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pp 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25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0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12700" marR="248285">
              <a:lnSpc>
                <a:spcPts val="4700"/>
              </a:lnSpc>
              <a:spcBef>
                <a:spcPts val="165"/>
              </a:spcBef>
            </a:pP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25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9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25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9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400" b="1" spc="-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2400" b="1" spc="-7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204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6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400" b="1" spc="-14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2717" y="1968500"/>
            <a:ext cx="1770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" dirty="0">
                <a:solidFill>
                  <a:srgbClr val="FFFFFF"/>
                </a:solidFill>
              </a:rPr>
              <a:t>O</a:t>
            </a:r>
            <a:r>
              <a:rPr sz="3000" spc="20" dirty="0">
                <a:solidFill>
                  <a:srgbClr val="FFFFFF"/>
                </a:solidFill>
              </a:rPr>
              <a:t>v</a:t>
            </a:r>
            <a:r>
              <a:rPr sz="3000" spc="114" dirty="0">
                <a:solidFill>
                  <a:srgbClr val="FFFFFF"/>
                </a:solidFill>
              </a:rPr>
              <a:t>e</a:t>
            </a:r>
            <a:r>
              <a:rPr sz="3000" spc="5" dirty="0">
                <a:solidFill>
                  <a:srgbClr val="FFFFFF"/>
                </a:solidFill>
              </a:rPr>
              <a:t>r</a:t>
            </a:r>
            <a:r>
              <a:rPr sz="3000" spc="20" dirty="0">
                <a:solidFill>
                  <a:srgbClr val="FFFFFF"/>
                </a:solidFill>
              </a:rPr>
              <a:t>v</a:t>
            </a:r>
            <a:r>
              <a:rPr sz="3000" spc="-25" dirty="0">
                <a:solidFill>
                  <a:srgbClr val="FFFFFF"/>
                </a:solidFill>
              </a:rPr>
              <a:t>i</a:t>
            </a:r>
            <a:r>
              <a:rPr sz="3000" spc="114" dirty="0">
                <a:solidFill>
                  <a:srgbClr val="FFFFFF"/>
                </a:solidFill>
              </a:rPr>
              <a:t>e</a:t>
            </a:r>
            <a:r>
              <a:rPr sz="3000" spc="90" dirty="0">
                <a:solidFill>
                  <a:srgbClr val="FFFFFF"/>
                </a:solidFill>
              </a:rPr>
              <a:t>w</a:t>
            </a:r>
            <a:endParaRPr sz="3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1024127"/>
            <a:ext cx="5996940" cy="21742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 marR="5080" indent="149225">
              <a:lnSpc>
                <a:spcPct val="106000"/>
              </a:lnSpc>
              <a:spcBef>
                <a:spcPts val="2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link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rel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"stylesheet" </a:t>
            </a:r>
            <a:r>
              <a:rPr sz="11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"https://stackpath.bootstrapcdn.com/bootstrap/4.5.2/css/bootstrap.min.css"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"joke-list"</a:t>
            </a:r>
            <a:r>
              <a:rPr sz="1100" spc="-5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92" y="3352800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97676" y="4359056"/>
            <a:ext cx="2737485" cy="39497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8191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64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"jokelist.js"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7" y="4776216"/>
            <a:ext cx="2042160" cy="1840247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98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99" y="1773428"/>
            <a:ext cx="8271509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6885">
              <a:lnSpc>
                <a:spcPct val="1120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Function to display all jokes </a:t>
            </a:r>
            <a:r>
              <a:rPr sz="1200" spc="-65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displayJokes()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'/japi/jokes'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response.json())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 marR="3034030">
              <a:lnSpc>
                <a:spcPts val="161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 = document.getElementById(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'joke-list'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jokeList.innerHTML 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 panose="020B0609020204030204"/>
              <a:cs typeface="Consolas" panose="020B0609020204030204"/>
            </a:endParaRPr>
          </a:p>
          <a:p>
            <a:pPr marL="685800">
              <a:lnSpc>
                <a:spcPct val="100000"/>
              </a:lnSpc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data.forEach(joke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2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</a:t>
            </a:r>
            <a:r>
              <a:rPr sz="12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document.createElement(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'li'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 marR="4128135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listItem.className 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'list-group-item'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listItem.innerHTML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&lt;strong&gt;Question:&lt;/strong&gt;</a:t>
            </a:r>
            <a:r>
              <a:rPr sz="1200" spc="-7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joke.question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&lt;strong&gt;Answer:&lt;/strong&gt;</a:t>
            </a:r>
            <a:r>
              <a:rPr sz="1200" spc="-10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joke.answer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&lt;strong&gt;Rating:&lt;/strong&gt;</a:t>
            </a:r>
            <a:r>
              <a:rPr sz="1200" spc="-10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joke.rating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onclick="editJoke(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)"&gt;Edit&lt;/button&gt;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btn-danger"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onclick="deleteJoke(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)"&gt;Delete&lt;/button&gt;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 marR="4800600">
              <a:lnSpc>
                <a:spcPct val="112000"/>
              </a:lnSpc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jokeList.appendChild(listItem);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console.log(error));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002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</a:rPr>
              <a:t>Jokes</a:t>
            </a:r>
            <a:r>
              <a:rPr sz="3200" spc="-10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List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6769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Add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-130" dirty="0">
                <a:solidFill>
                  <a:srgbClr val="130F24"/>
                </a:solidFill>
              </a:rPr>
              <a:t>CSS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145" dirty="0">
                <a:solidFill>
                  <a:srgbClr val="130F24"/>
                </a:solidFill>
              </a:rPr>
              <a:t>To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0" dirty="0">
                <a:solidFill>
                  <a:srgbClr val="130F24"/>
                </a:solidFill>
              </a:rPr>
              <a:t>Our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4474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130F24"/>
                </a:solidFill>
              </a:rPr>
              <a:t>What</a:t>
            </a:r>
            <a:r>
              <a:rPr sz="3200" spc="-60" dirty="0">
                <a:solidFill>
                  <a:srgbClr val="130F24"/>
                </a:solidFill>
              </a:rPr>
              <a:t> </a:t>
            </a:r>
            <a:r>
              <a:rPr sz="3200" spc="-85" dirty="0">
                <a:solidFill>
                  <a:srgbClr val="130F24"/>
                </a:solidFill>
              </a:rPr>
              <a:t>is</a:t>
            </a:r>
            <a:r>
              <a:rPr sz="3200" spc="-55" dirty="0">
                <a:solidFill>
                  <a:srgbClr val="130F24"/>
                </a:solidFill>
              </a:rPr>
              <a:t> </a:t>
            </a:r>
            <a:r>
              <a:rPr sz="3200" spc="30" dirty="0">
                <a:solidFill>
                  <a:srgbClr val="130F24"/>
                </a:solidFill>
              </a:rPr>
              <a:t>Bootstrap</a:t>
            </a:r>
            <a:r>
              <a:rPr sz="3200" spc="-55" dirty="0">
                <a:solidFill>
                  <a:srgbClr val="130F24"/>
                </a:solidFill>
              </a:rPr>
              <a:t> </a:t>
            </a:r>
            <a:r>
              <a:rPr sz="3200" spc="-105" dirty="0">
                <a:solidFill>
                  <a:srgbClr val="130F24"/>
                </a:solidFill>
              </a:rPr>
              <a:t>CSS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903050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10" h="2629535">
                <a:moveTo>
                  <a:pt x="1797559" y="0"/>
                </a:moveTo>
                <a:lnTo>
                  <a:pt x="199728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8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7428" y="2360821"/>
            <a:ext cx="1682750" cy="26162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</a:t>
            </a:r>
            <a:r>
              <a:rPr sz="18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CSS: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ct val="90000"/>
              </a:lnSpc>
              <a:spcBef>
                <a:spcPts val="810"/>
              </a:spcBef>
              <a:buChar char="•"/>
              <a:tabLst>
                <a:tab pos="127000" algn="l"/>
              </a:tabLst>
            </a:pPr>
            <a:r>
              <a:rPr sz="14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oo</a:t>
            </a:r>
            <a:r>
              <a:rPr sz="14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14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 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popular </a:t>
            </a:r>
            <a:r>
              <a:rPr sz="1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front-end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framework </a:t>
            </a:r>
            <a:r>
              <a:rPr sz="14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4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4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pre- </a:t>
            </a:r>
            <a:r>
              <a:rPr sz="14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designed </a:t>
            </a:r>
            <a:r>
              <a:rPr sz="1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CSS 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components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making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easier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build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responsive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visually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appealing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websites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0067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4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99252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10" h="2629535">
                <a:moveTo>
                  <a:pt x="1797559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9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5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5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9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13632" y="2465323"/>
            <a:ext cx="1688464" cy="2560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428625">
              <a:lnSpc>
                <a:spcPts val="1990"/>
              </a:lnSpc>
              <a:spcBef>
                <a:spcPts val="305"/>
              </a:spcBef>
            </a:pPr>
            <a:r>
              <a:rPr sz="1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  </a:t>
            </a:r>
            <a:r>
              <a:rPr sz="18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ct val="90000"/>
              </a:lnSpc>
              <a:spcBef>
                <a:spcPts val="680"/>
              </a:spcBef>
              <a:buChar char="•"/>
              <a:tabLst>
                <a:tab pos="127000" algn="l"/>
              </a:tabLst>
            </a:pP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Bootstrap's </a:t>
            </a:r>
            <a:r>
              <a:rPr sz="14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CSS 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1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designed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automatically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adapt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layout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400" b="1" spc="-3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appearance of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website 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based on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user's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device,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sk</a:t>
            </a:r>
            <a:r>
              <a:rPr sz="14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14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s, 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tablets,</a:t>
            </a:r>
            <a:r>
              <a:rPr sz="1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96270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5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95457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09" h="2629535">
                <a:moveTo>
                  <a:pt x="1797559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9" y="2629047"/>
                </a:lnTo>
                <a:lnTo>
                  <a:pt x="1843355" y="2623772"/>
                </a:lnTo>
                <a:lnTo>
                  <a:pt x="1885394" y="2608746"/>
                </a:lnTo>
                <a:lnTo>
                  <a:pt x="1922479" y="2585169"/>
                </a:lnTo>
                <a:lnTo>
                  <a:pt x="1953410" y="2554238"/>
                </a:lnTo>
                <a:lnTo>
                  <a:pt x="1976987" y="2517153"/>
                </a:lnTo>
                <a:lnTo>
                  <a:pt x="1992013" y="2475114"/>
                </a:lnTo>
                <a:lnTo>
                  <a:pt x="1997288" y="2429318"/>
                </a:lnTo>
                <a:lnTo>
                  <a:pt x="1997288" y="199729"/>
                </a:lnTo>
                <a:lnTo>
                  <a:pt x="1992013" y="153933"/>
                </a:lnTo>
                <a:lnTo>
                  <a:pt x="1976987" y="111893"/>
                </a:lnTo>
                <a:lnTo>
                  <a:pt x="1953410" y="74808"/>
                </a:lnTo>
                <a:lnTo>
                  <a:pt x="1922479" y="43878"/>
                </a:lnTo>
                <a:lnTo>
                  <a:pt x="1885394" y="20300"/>
                </a:lnTo>
                <a:lnTo>
                  <a:pt x="1843355" y="5274"/>
                </a:lnTo>
                <a:lnTo>
                  <a:pt x="1797559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09835" y="2465323"/>
            <a:ext cx="1687830" cy="19907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379730">
              <a:lnSpc>
                <a:spcPts val="1990"/>
              </a:lnSpc>
              <a:spcBef>
                <a:spcPts val="305"/>
              </a:spcBef>
            </a:pPr>
            <a:r>
              <a:rPr sz="1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</a:t>
            </a:r>
            <a:r>
              <a:rPr sz="18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nt  </a:t>
            </a:r>
            <a:r>
              <a:rPr sz="1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ct val="90000"/>
              </a:lnSpc>
              <a:spcBef>
                <a:spcPts val="675"/>
              </a:spcBef>
              <a:buChar char="•"/>
              <a:tabLst>
                <a:tab pos="127000" algn="l"/>
              </a:tabLst>
            </a:pP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offers a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wide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range of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ready-to-use </a:t>
            </a:r>
            <a:r>
              <a:rPr sz="14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components, </a:t>
            </a:r>
            <a:r>
              <a:rPr sz="14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navigation </a:t>
            </a:r>
            <a:r>
              <a:rPr sz="1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bars, </a:t>
            </a:r>
            <a:r>
              <a:rPr sz="1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buttons,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modals,</a:t>
            </a:r>
            <a:r>
              <a:rPr sz="14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more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92474" y="3454596"/>
            <a:ext cx="423545" cy="495934"/>
          </a:xfrm>
          <a:custGeom>
            <a:avLst/>
            <a:gdLst/>
            <a:ahLst/>
            <a:cxnLst/>
            <a:rect l="l" t="t" r="r" b="b"/>
            <a:pathLst>
              <a:path w="423545" h="495935">
                <a:moveTo>
                  <a:pt x="211712" y="0"/>
                </a:moveTo>
                <a:lnTo>
                  <a:pt x="211712" y="99065"/>
                </a:lnTo>
                <a:lnTo>
                  <a:pt x="0" y="99065"/>
                </a:lnTo>
                <a:lnTo>
                  <a:pt x="0" y="396261"/>
                </a:lnTo>
                <a:lnTo>
                  <a:pt x="211712" y="396261"/>
                </a:lnTo>
                <a:lnTo>
                  <a:pt x="211712" y="495326"/>
                </a:lnTo>
                <a:lnTo>
                  <a:pt x="423424" y="247663"/>
                </a:lnTo>
                <a:lnTo>
                  <a:pt x="211712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91661" y="2387737"/>
            <a:ext cx="1997710" cy="2629535"/>
          </a:xfrm>
          <a:custGeom>
            <a:avLst/>
            <a:gdLst/>
            <a:ahLst/>
            <a:cxnLst/>
            <a:rect l="l" t="t" r="r" b="b"/>
            <a:pathLst>
              <a:path w="1997709" h="2629535">
                <a:moveTo>
                  <a:pt x="1797558" y="0"/>
                </a:moveTo>
                <a:lnTo>
                  <a:pt x="199729" y="0"/>
                </a:lnTo>
                <a:lnTo>
                  <a:pt x="153933" y="5274"/>
                </a:lnTo>
                <a:lnTo>
                  <a:pt x="111893" y="20300"/>
                </a:lnTo>
                <a:lnTo>
                  <a:pt x="74808" y="43878"/>
                </a:lnTo>
                <a:lnTo>
                  <a:pt x="43878" y="74808"/>
                </a:lnTo>
                <a:lnTo>
                  <a:pt x="20300" y="111893"/>
                </a:lnTo>
                <a:lnTo>
                  <a:pt x="5274" y="153933"/>
                </a:lnTo>
                <a:lnTo>
                  <a:pt x="0" y="199729"/>
                </a:lnTo>
                <a:lnTo>
                  <a:pt x="0" y="2429318"/>
                </a:lnTo>
                <a:lnTo>
                  <a:pt x="5274" y="2475114"/>
                </a:lnTo>
                <a:lnTo>
                  <a:pt x="20300" y="2517153"/>
                </a:lnTo>
                <a:lnTo>
                  <a:pt x="43878" y="2554238"/>
                </a:lnTo>
                <a:lnTo>
                  <a:pt x="74808" y="2585169"/>
                </a:lnTo>
                <a:lnTo>
                  <a:pt x="111893" y="2608746"/>
                </a:lnTo>
                <a:lnTo>
                  <a:pt x="153933" y="2623772"/>
                </a:lnTo>
                <a:lnTo>
                  <a:pt x="199729" y="2629047"/>
                </a:lnTo>
                <a:lnTo>
                  <a:pt x="1797558" y="2629047"/>
                </a:lnTo>
                <a:lnTo>
                  <a:pt x="1843353" y="2623772"/>
                </a:lnTo>
                <a:lnTo>
                  <a:pt x="1885393" y="2608746"/>
                </a:lnTo>
                <a:lnTo>
                  <a:pt x="1922478" y="2585169"/>
                </a:lnTo>
                <a:lnTo>
                  <a:pt x="1953408" y="2554238"/>
                </a:lnTo>
                <a:lnTo>
                  <a:pt x="1976986" y="2517153"/>
                </a:lnTo>
                <a:lnTo>
                  <a:pt x="1992012" y="2475114"/>
                </a:lnTo>
                <a:lnTo>
                  <a:pt x="1997287" y="2429318"/>
                </a:lnTo>
                <a:lnTo>
                  <a:pt x="1997287" y="199729"/>
                </a:lnTo>
                <a:lnTo>
                  <a:pt x="1992012" y="153933"/>
                </a:lnTo>
                <a:lnTo>
                  <a:pt x="1976986" y="111893"/>
                </a:lnTo>
                <a:lnTo>
                  <a:pt x="1953408" y="74808"/>
                </a:lnTo>
                <a:lnTo>
                  <a:pt x="1922478" y="43878"/>
                </a:lnTo>
                <a:lnTo>
                  <a:pt x="1885393" y="20300"/>
                </a:lnTo>
                <a:lnTo>
                  <a:pt x="1843353" y="5274"/>
                </a:lnTo>
                <a:lnTo>
                  <a:pt x="1797558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06039" y="2360821"/>
            <a:ext cx="1745614" cy="22352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Customization: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ct val="90000"/>
              </a:lnSpc>
              <a:spcBef>
                <a:spcPts val="810"/>
              </a:spcBef>
              <a:buChar char="•"/>
              <a:tabLst>
                <a:tab pos="127000" algn="l"/>
              </a:tabLst>
            </a:pP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default </a:t>
            </a:r>
            <a:r>
              <a:rPr sz="14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styles,</a:t>
            </a:r>
            <a:r>
              <a:rPr sz="14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also </a:t>
            </a:r>
            <a:r>
              <a:rPr sz="14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allows 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developers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customize </a:t>
            </a:r>
            <a:r>
              <a:rPr sz="14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4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framework </a:t>
            </a:r>
            <a:r>
              <a:rPr sz="14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match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their</a:t>
            </a:r>
            <a:r>
              <a:rPr sz="14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unique </a:t>
            </a:r>
            <a:r>
              <a:rPr sz="1400" b="1" spc="-3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design 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requirements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7827" y="5388355"/>
            <a:ext cx="275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https://getbootstrap.com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3496" y="1392030"/>
            <a:ext cx="905005" cy="74662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927607"/>
            <a:ext cx="1675764" cy="6350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9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9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570" y="1553226"/>
            <a:ext cx="6576695" cy="175895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link</a:t>
            </a:r>
            <a:r>
              <a:rPr sz="900" spc="15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rel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"stylesheet"</a:t>
            </a:r>
            <a:r>
              <a:rPr sz="900" spc="15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"https://stackpath.bootstrapcdn.com/bootstrap/4.5.2/css/bootstrap.min.css"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570" y="1728591"/>
            <a:ext cx="2687320" cy="134493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5"/>
              </a:lnSpc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900" spc="-4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247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9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purple;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</a:pPr>
            <a:r>
              <a:rPr sz="900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.jumbotron</a:t>
            </a:r>
            <a:r>
              <a:rPr sz="900" spc="-25" dirty="0">
                <a:solidFill>
                  <a:srgbClr val="D7BA7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247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background-color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9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gold;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style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7" y="3052064"/>
            <a:ext cx="469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067" y="3204464"/>
            <a:ext cx="4533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9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onload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spc="2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&lt;!--</a:t>
            </a:r>
            <a:r>
              <a:rPr sz="900" spc="3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Call</a:t>
            </a:r>
            <a:r>
              <a:rPr sz="9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9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900" spc="3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on</a:t>
            </a:r>
            <a:r>
              <a:rPr sz="9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9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load</a:t>
            </a:r>
            <a:r>
              <a:rPr sz="9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--&gt;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568" y="3343408"/>
            <a:ext cx="2687320" cy="74676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5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9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"jumbotron</a:t>
            </a:r>
            <a:r>
              <a:rPr sz="9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text-center"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9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"display-4"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9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"lead"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ready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laugh!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hr</a:t>
            </a:r>
            <a:r>
              <a:rPr sz="9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"my-4"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0015">
              <a:lnSpc>
                <a:spcPts val="875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9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"joke-question"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0067" y="4088383"/>
            <a:ext cx="7143333" cy="259207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"joke-answer"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900" spc="5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900" spc="5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900" spc="5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onclick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900" spc="6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Another</a:t>
            </a:r>
            <a:r>
              <a:rPr sz="900" spc="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spc="4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"/features/addjoke/addjoke.html"</a:t>
            </a:r>
            <a:r>
              <a:rPr sz="900" spc="4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900" spc="5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btn-success"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900" spc="5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spc="5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spc="5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"/features/jokelist/jokelist.html"</a:t>
            </a:r>
            <a:r>
              <a:rPr sz="900" spc="5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900" spc="5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btn-info"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900" spc="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all</a:t>
            </a:r>
            <a:r>
              <a:rPr sz="900" spc="5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9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random</a:t>
            </a:r>
            <a:r>
              <a:rPr sz="9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9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900" spc="4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color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"white"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900" spc="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font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9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9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90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</a:rPr>
              <a:t>In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10" name="object 10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3312" y="4296426"/>
            <a:ext cx="1985645" cy="132080"/>
          </a:xfrm>
          <a:custGeom>
            <a:avLst/>
            <a:gdLst/>
            <a:ahLst/>
            <a:cxnLst/>
            <a:rect l="l" t="t" r="r" b="b"/>
            <a:pathLst>
              <a:path w="1985645" h="132079">
                <a:moveTo>
                  <a:pt x="1985374" y="0"/>
                </a:moveTo>
                <a:lnTo>
                  <a:pt x="0" y="0"/>
                </a:lnTo>
                <a:lnTo>
                  <a:pt x="0" y="131523"/>
                </a:lnTo>
                <a:lnTo>
                  <a:pt x="1985374" y="131523"/>
                </a:lnTo>
                <a:lnTo>
                  <a:pt x="1985374" y="0"/>
                </a:lnTo>
                <a:close/>
              </a:path>
            </a:pathLst>
          </a:custGeom>
          <a:solidFill>
            <a:srgbClr val="FF1675">
              <a:alpha val="231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0067" y="790955"/>
            <a:ext cx="141478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0202" y="1308971"/>
            <a:ext cx="5837555" cy="20066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279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2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link</a:t>
            </a:r>
            <a:r>
              <a:rPr sz="800" spc="-4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rel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"stylesheet"</a:t>
            </a:r>
            <a:r>
              <a:rPr sz="8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"https://stackpath.bootstrapcdn.com/bootstrap/4.5.2/css/bootstrap.min.css"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067" y="1464564"/>
            <a:ext cx="5637530" cy="268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15255" algn="ctr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5270500" algn="ctr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4104005" algn="ctr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4104005" algn="ctr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2103755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"add-joke-form"</a:t>
            </a:r>
            <a:r>
              <a:rPr sz="8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action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"/jokes"</a:t>
            </a:r>
            <a:r>
              <a:rPr sz="8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method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"POST"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R="3603625" algn="ctr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Question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"question"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"text"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"answer"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"form-group"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label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8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"number"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"form-control"</a:t>
            </a:r>
            <a:r>
              <a:rPr sz="8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name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"rating"</a:t>
            </a:r>
            <a:r>
              <a:rPr sz="8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min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"1"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max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"5"</a:t>
            </a:r>
            <a:r>
              <a:rPr sz="8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required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346075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8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type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"submit"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8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8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form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0066" y="4253484"/>
            <a:ext cx="6990933" cy="2592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2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2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5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8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8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8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800" spc="-5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8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R="2825750" algn="ctr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8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8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23495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3825">
              <a:lnSpc>
                <a:spcPct val="100000"/>
              </a:lnSpc>
              <a:spcBef>
                <a:spcPts val="14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8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8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751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0" dirty="0">
                <a:solidFill>
                  <a:srgbClr val="FFFFFF"/>
                </a:solidFill>
              </a:rPr>
              <a:t>addjoke.html</a:t>
            </a:r>
            <a:endParaRPr sz="1900"/>
          </a:p>
        </p:txBody>
      </p:sp>
      <p:sp>
        <p:nvSpPr>
          <p:cNvPr id="7" name="object 7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6691" y="1024127"/>
            <a:ext cx="1967864" cy="7391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&lt;!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DOCTYPE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8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title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9370" y="1772432"/>
            <a:ext cx="6908165" cy="375920"/>
          </a:xfrm>
          <a:prstGeom prst="rect">
            <a:avLst/>
          </a:prstGeom>
          <a:solidFill>
            <a:srgbClr val="FF1675">
              <a:alpha val="2313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1240"/>
              </a:lnSpc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link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rel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"stylesheet"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95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"https://stackpath.bootstrapcdn.com/bootstrap/4.5.2/css/bootstrap.min.css"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691" y="2090927"/>
            <a:ext cx="3534410" cy="11074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head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"joke-list"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"list-group"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5915" y="3352800"/>
            <a:ext cx="4728210" cy="91249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"container"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61925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4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"/"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1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Home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6690" y="4428744"/>
            <a:ext cx="6085109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7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src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5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70"/>
              </a:spcBef>
            </a:pP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br</a:t>
            </a:r>
            <a:r>
              <a:rPr sz="1100" spc="-1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R="1409700" algn="ctr">
              <a:lnSpc>
                <a:spcPct val="100000"/>
              </a:lnSpc>
              <a:spcBef>
                <a:spcPts val="1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&amp;copy;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Acme Inc.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61290">
              <a:lnSpc>
                <a:spcPct val="100000"/>
              </a:lnSpc>
              <a:spcBef>
                <a:spcPts val="7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F44747"/>
                </a:solidFill>
                <a:latin typeface="Consolas" panose="020B0609020204030204"/>
                <a:cs typeface="Consolas" panose="020B0609020204030204"/>
              </a:rPr>
              <a:t>Center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footer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25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html</a:t>
            </a:r>
            <a:r>
              <a:rPr sz="1100" spc="-2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1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4986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jokeslist.html</a:t>
            </a:r>
            <a:endParaRPr sz="1900"/>
          </a:p>
        </p:txBody>
      </p:sp>
      <p:sp>
        <p:nvSpPr>
          <p:cNvPr id="8" name="object 8"/>
          <p:cNvSpPr txBox="1"/>
          <p:nvPr/>
        </p:nvSpPr>
        <p:spPr>
          <a:xfrm>
            <a:off x="517590" y="3131820"/>
            <a:ext cx="822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4778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De</a:t>
            </a:r>
            <a:r>
              <a:rPr sz="2400" b="1" spc="-1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mo</a:t>
            </a:r>
            <a:r>
              <a:rPr sz="2400" b="1" spc="-3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12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400" b="1" spc="-3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dd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1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4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400" b="1" spc="-8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5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9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1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8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2400" b="1" spc="-3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400" b="1" spc="-1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400" b="1" spc="-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2400" b="1" spc="-10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il</a:t>
            </a:r>
            <a:r>
              <a:rPr sz="2400" b="1" spc="-20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400" b="1" spc="-75" dirty="0">
                <a:solidFill>
                  <a:srgbClr val="FF1675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In</a:t>
            </a:r>
            <a:r>
              <a:rPr spc="-35" dirty="0"/>
              <a:t> </a:t>
            </a:r>
            <a:r>
              <a:rPr spc="-15" dirty="0"/>
              <a:t>this</a:t>
            </a:r>
            <a:r>
              <a:rPr spc="-40" dirty="0"/>
              <a:t> </a:t>
            </a:r>
            <a:r>
              <a:rPr spc="-10" dirty="0"/>
              <a:t>module</a:t>
            </a:r>
            <a:r>
              <a:rPr spc="-45" dirty="0"/>
              <a:t> </a:t>
            </a:r>
            <a:r>
              <a:rPr spc="25" dirty="0"/>
              <a:t>we</a:t>
            </a:r>
            <a:r>
              <a:rPr spc="-40" dirty="0"/>
              <a:t> </a:t>
            </a:r>
            <a:r>
              <a:rPr spc="-15" dirty="0"/>
              <a:t>covered: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Reviewed</a:t>
            </a:r>
            <a:r>
              <a:rPr spc="-20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35" dirty="0"/>
              <a:t>web</a:t>
            </a:r>
            <a:r>
              <a:rPr spc="-20" dirty="0"/>
              <a:t> </a:t>
            </a:r>
            <a:r>
              <a:rPr spc="10" dirty="0"/>
              <a:t>apps</a:t>
            </a:r>
            <a:r>
              <a:rPr spc="-35" dirty="0"/>
              <a:t> </a:t>
            </a:r>
            <a:r>
              <a:rPr spc="25" dirty="0"/>
              <a:t>components</a:t>
            </a:r>
            <a:r>
              <a:rPr spc="-30" dirty="0"/>
              <a:t> </a:t>
            </a:r>
            <a:r>
              <a:rPr spc="-90" dirty="0"/>
              <a:t>&amp;</a:t>
            </a:r>
            <a:r>
              <a:rPr spc="-30" dirty="0"/>
              <a:t> </a:t>
            </a:r>
            <a:r>
              <a:rPr spc="40" dirty="0"/>
              <a:t>architecture</a:t>
            </a:r>
            <a:endParaRPr spc="40" dirty="0"/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Looked</a:t>
            </a:r>
            <a:r>
              <a:rPr spc="-30" dirty="0"/>
              <a:t> </a:t>
            </a:r>
            <a:r>
              <a:rPr spc="45" dirty="0"/>
              <a:t>at</a:t>
            </a:r>
            <a:r>
              <a:rPr spc="-35" dirty="0"/>
              <a:t> HTML,</a:t>
            </a:r>
            <a:r>
              <a:rPr spc="-30" dirty="0"/>
              <a:t> </a:t>
            </a:r>
            <a:r>
              <a:rPr spc="-40" dirty="0"/>
              <a:t>DOM,</a:t>
            </a:r>
            <a:r>
              <a:rPr spc="-30" dirty="0"/>
              <a:t> </a:t>
            </a:r>
            <a:r>
              <a:rPr spc="-75" dirty="0"/>
              <a:t>CRUD,</a:t>
            </a:r>
            <a:r>
              <a:rPr spc="-30" dirty="0"/>
              <a:t> </a:t>
            </a:r>
            <a:r>
              <a:rPr spc="-70" dirty="0"/>
              <a:t>FORMS</a:t>
            </a:r>
            <a:r>
              <a:rPr spc="-30" dirty="0"/>
              <a:t> </a:t>
            </a:r>
            <a:r>
              <a:rPr spc="30" dirty="0"/>
              <a:t>for</a:t>
            </a:r>
            <a:r>
              <a:rPr spc="-30" dirty="0"/>
              <a:t> </a:t>
            </a:r>
            <a:r>
              <a:rPr spc="15" dirty="0"/>
              <a:t>review</a:t>
            </a:r>
            <a:endParaRPr spc="15" dirty="0"/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35" dirty="0"/>
              <a:t>Built</a:t>
            </a:r>
            <a:r>
              <a:rPr spc="-35" dirty="0"/>
              <a:t> </a:t>
            </a:r>
            <a:r>
              <a:rPr spc="65" dirty="0"/>
              <a:t>out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-25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40" dirty="0"/>
              <a:t>code</a:t>
            </a:r>
            <a:r>
              <a:rPr spc="-25" dirty="0"/>
              <a:t> </a:t>
            </a:r>
            <a:r>
              <a:rPr spc="30" dirty="0"/>
              <a:t>for</a:t>
            </a:r>
            <a:r>
              <a:rPr spc="-30" dirty="0"/>
              <a:t> </a:t>
            </a:r>
            <a:r>
              <a:rPr spc="20" dirty="0"/>
              <a:t>our</a:t>
            </a:r>
            <a:r>
              <a:rPr spc="-35" dirty="0"/>
              <a:t> </a:t>
            </a:r>
            <a:r>
              <a:rPr spc="-10" dirty="0"/>
              <a:t>Web</a:t>
            </a:r>
            <a:r>
              <a:rPr spc="-20" dirty="0"/>
              <a:t> </a:t>
            </a:r>
            <a:r>
              <a:rPr spc="25" dirty="0"/>
              <a:t>App</a:t>
            </a:r>
            <a:endParaRPr spc="25" dirty="0"/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35" dirty="0"/>
              <a:t>Added</a:t>
            </a:r>
            <a:r>
              <a:rPr spc="-25" dirty="0"/>
              <a:t> </a:t>
            </a:r>
            <a:r>
              <a:rPr dirty="0"/>
              <a:t>forms</a:t>
            </a:r>
            <a:r>
              <a:rPr spc="-35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spc="60" dirty="0"/>
              <a:t>the</a:t>
            </a:r>
            <a:r>
              <a:rPr spc="-30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40" dirty="0"/>
              <a:t>code</a:t>
            </a:r>
            <a:r>
              <a:rPr spc="-25" dirty="0"/>
              <a:t> </a:t>
            </a:r>
            <a:r>
              <a:rPr spc="35" dirty="0"/>
              <a:t>of</a:t>
            </a:r>
            <a:r>
              <a:rPr spc="-25" dirty="0"/>
              <a:t> </a:t>
            </a:r>
            <a:r>
              <a:rPr spc="20" dirty="0"/>
              <a:t>our</a:t>
            </a:r>
            <a:r>
              <a:rPr spc="-35" dirty="0"/>
              <a:t> </a:t>
            </a:r>
            <a:r>
              <a:rPr spc="35" dirty="0"/>
              <a:t>web</a:t>
            </a:r>
            <a:r>
              <a:rPr spc="-20" dirty="0"/>
              <a:t> </a:t>
            </a:r>
            <a:r>
              <a:rPr spc="35" dirty="0"/>
              <a:t>app</a:t>
            </a:r>
            <a:endParaRPr spc="35" dirty="0"/>
          </a:p>
          <a:p>
            <a:pPr marL="301625" marR="5080" indent="-288925">
              <a:lnSpc>
                <a:spcPct val="104000"/>
              </a:lnSpc>
              <a:spcBef>
                <a:spcPts val="50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10" dirty="0"/>
              <a:t>Explored</a:t>
            </a:r>
            <a:r>
              <a:rPr spc="-25" dirty="0"/>
              <a:t> </a:t>
            </a:r>
            <a:r>
              <a:rPr spc="25" dirty="0"/>
              <a:t>how</a:t>
            </a:r>
            <a:r>
              <a:rPr spc="-25" dirty="0"/>
              <a:t> </a:t>
            </a:r>
            <a:r>
              <a:rPr spc="15" dirty="0"/>
              <a:t>we</a:t>
            </a:r>
            <a:r>
              <a:rPr spc="-25" dirty="0"/>
              <a:t> </a:t>
            </a:r>
            <a:r>
              <a:rPr spc="25" dirty="0"/>
              <a:t>will</a:t>
            </a:r>
            <a:r>
              <a:rPr spc="-25" dirty="0"/>
              <a:t> </a:t>
            </a:r>
            <a:r>
              <a:rPr spc="-10" dirty="0"/>
              <a:t>use</a:t>
            </a:r>
            <a:r>
              <a:rPr spc="-25" dirty="0"/>
              <a:t> </a:t>
            </a:r>
            <a:r>
              <a:rPr spc="15" dirty="0"/>
              <a:t>JavaScript</a:t>
            </a:r>
            <a:r>
              <a:rPr spc="-30" dirty="0"/>
              <a:t> </a:t>
            </a:r>
            <a:r>
              <a:rPr spc="25" dirty="0"/>
              <a:t>in</a:t>
            </a:r>
            <a:r>
              <a:rPr spc="-25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-15" dirty="0"/>
              <a:t>HTML</a:t>
            </a:r>
            <a:r>
              <a:rPr spc="-20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dirty="0"/>
              <a:t>show</a:t>
            </a:r>
            <a:r>
              <a:rPr spc="-25" dirty="0"/>
              <a:t> </a:t>
            </a:r>
            <a:r>
              <a:rPr spc="-35" dirty="0"/>
              <a:t>a </a:t>
            </a:r>
            <a:r>
              <a:rPr spc="-409" dirty="0"/>
              <a:t> </a:t>
            </a:r>
            <a:r>
              <a:rPr spc="25" dirty="0"/>
              <a:t>list</a:t>
            </a:r>
            <a:r>
              <a:rPr spc="365" dirty="0"/>
              <a:t> </a:t>
            </a:r>
            <a:r>
              <a:rPr spc="35" dirty="0"/>
              <a:t>of</a:t>
            </a:r>
            <a:r>
              <a:rPr spc="-25" dirty="0"/>
              <a:t> </a:t>
            </a:r>
            <a:r>
              <a:rPr spc="30" dirty="0"/>
              <a:t>data</a:t>
            </a:r>
            <a:endParaRPr spc="30" dirty="0"/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pc="5" dirty="0"/>
              <a:t>Finished</a:t>
            </a:r>
            <a:r>
              <a:rPr spc="-20" dirty="0"/>
              <a:t> </a:t>
            </a:r>
            <a:r>
              <a:rPr spc="55" dirty="0"/>
              <a:t>up</a:t>
            </a:r>
            <a:r>
              <a:rPr spc="-25" dirty="0"/>
              <a:t> </a:t>
            </a:r>
            <a:r>
              <a:rPr spc="55" dirty="0"/>
              <a:t>by</a:t>
            </a:r>
            <a:r>
              <a:rPr spc="-20" dirty="0"/>
              <a:t> </a:t>
            </a:r>
            <a:r>
              <a:rPr spc="40" dirty="0"/>
              <a:t>addeding</a:t>
            </a:r>
            <a:r>
              <a:rPr spc="-30" dirty="0"/>
              <a:t> </a:t>
            </a:r>
            <a:r>
              <a:rPr spc="-105" dirty="0"/>
              <a:t>CSS</a:t>
            </a:r>
            <a:r>
              <a:rPr spc="-30" dirty="0"/>
              <a:t> </a:t>
            </a:r>
            <a:r>
              <a:rPr spc="65" dirty="0"/>
              <a:t>to</a:t>
            </a:r>
            <a:r>
              <a:rPr spc="-35" dirty="0"/>
              <a:t> </a:t>
            </a:r>
            <a:r>
              <a:rPr spc="20" dirty="0"/>
              <a:t>our</a:t>
            </a:r>
            <a:r>
              <a:rPr spc="-30" dirty="0"/>
              <a:t> </a:t>
            </a:r>
            <a:r>
              <a:rPr spc="-15" dirty="0"/>
              <a:t>HTML</a:t>
            </a:r>
            <a:endParaRPr spc="-15" dirty="0"/>
          </a:p>
        </p:txBody>
      </p:sp>
      <p:sp>
        <p:nvSpPr>
          <p:cNvPr id="6" name="object 6"/>
          <p:cNvSpPr txBox="1"/>
          <p:nvPr/>
        </p:nvSpPr>
        <p:spPr>
          <a:xfrm>
            <a:off x="5317490" y="3773932"/>
            <a:ext cx="6199505" cy="13944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600" b="1" spc="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-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6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10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6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spc="-114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1600" b="1" spc="-114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</a:t>
            </a:r>
            <a:r>
              <a:rPr sz="16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10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1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1600" b="1" spc="-1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?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41655" marR="5080" indent="-288925">
              <a:lnSpc>
                <a:spcPct val="100000"/>
              </a:lnSpc>
              <a:spcBef>
                <a:spcPts val="570"/>
              </a:spcBef>
              <a:buSzPct val="75000"/>
              <a:buFont typeface="Wingdings" panose="05000000000000000000"/>
              <a:buChar char=""/>
              <a:tabLst>
                <a:tab pos="541020" algn="l"/>
                <a:tab pos="541655" algn="l"/>
              </a:tabLst>
            </a:pPr>
            <a:r>
              <a:rPr sz="1600" spc="-5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We </a:t>
            </a:r>
            <a:r>
              <a:rPr sz="1600" spc="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focused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on </a:t>
            </a:r>
            <a:r>
              <a:rPr sz="1600" spc="6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600" spc="-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HTML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600" spc="-10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CSS 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our 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web app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along </a:t>
            </a:r>
            <a:r>
              <a:rPr sz="1600" spc="5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1600" spc="-409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components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build,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along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architecture.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This </a:t>
            </a:r>
            <a:r>
              <a:rPr sz="1600" spc="-409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is a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foundational 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need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600" spc="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600" spc="1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layout, </a:t>
            </a:r>
            <a:r>
              <a:rPr sz="16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style,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600" spc="-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CRUD </a:t>
            </a:r>
            <a:r>
              <a:rPr sz="1600" spc="-5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before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adding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web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app.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592" y="1968500"/>
            <a:ext cx="173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91878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130F24"/>
                </a:solidFill>
              </a:rPr>
              <a:t>Exploring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25" dirty="0">
                <a:solidFill>
                  <a:srgbClr val="130F24"/>
                </a:solidFill>
              </a:rPr>
              <a:t>HTML,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40" dirty="0">
                <a:solidFill>
                  <a:srgbClr val="130F24"/>
                </a:solidFill>
              </a:rPr>
              <a:t>DOM,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70" dirty="0">
                <a:solidFill>
                  <a:srgbClr val="130F24"/>
                </a:solidFill>
              </a:rPr>
              <a:t>CRUD,</a:t>
            </a:r>
            <a:r>
              <a:rPr sz="4000" spc="-60" dirty="0">
                <a:solidFill>
                  <a:srgbClr val="130F24"/>
                </a:solidFill>
              </a:rPr>
              <a:t> FORMS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181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130F24"/>
                </a:solidFill>
              </a:rPr>
              <a:t>HT</a:t>
            </a:r>
            <a:r>
              <a:rPr sz="3200" spc="240" dirty="0">
                <a:solidFill>
                  <a:srgbClr val="130F24"/>
                </a:solidFill>
              </a:rPr>
              <a:t>M</a:t>
            </a:r>
            <a:r>
              <a:rPr sz="3200" spc="-110" dirty="0">
                <a:solidFill>
                  <a:srgbClr val="130F24"/>
                </a:solidFill>
              </a:rPr>
              <a:t>L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95601" y="251070"/>
            <a:ext cx="1593215" cy="1831339"/>
          </a:xfrm>
          <a:custGeom>
            <a:avLst/>
            <a:gdLst/>
            <a:ahLst/>
            <a:cxnLst/>
            <a:rect l="l" t="t" r="r" b="b"/>
            <a:pathLst>
              <a:path w="1593215" h="1831339">
                <a:moveTo>
                  <a:pt x="796507" y="0"/>
                </a:moveTo>
                <a:lnTo>
                  <a:pt x="0" y="398252"/>
                </a:lnTo>
                <a:lnTo>
                  <a:pt x="0" y="1432798"/>
                </a:lnTo>
                <a:lnTo>
                  <a:pt x="796507" y="1831051"/>
                </a:lnTo>
                <a:lnTo>
                  <a:pt x="1593015" y="1432798"/>
                </a:lnTo>
                <a:lnTo>
                  <a:pt x="1593015" y="398252"/>
                </a:lnTo>
                <a:lnTo>
                  <a:pt x="796507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92110" y="826007"/>
            <a:ext cx="1000125" cy="6502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200"/>
              </a:lnSpc>
              <a:spcBef>
                <a:spcPts val="240"/>
              </a:spcBef>
            </a:pPr>
            <a:r>
              <a:rPr sz="11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stands </a:t>
            </a:r>
            <a:r>
              <a:rPr sz="11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1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"</a:t>
            </a:r>
            <a:r>
              <a:rPr sz="11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1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11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1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1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1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1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1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xt  </a:t>
            </a:r>
            <a:r>
              <a:rPr sz="1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Markup </a:t>
            </a:r>
            <a:r>
              <a:rPr sz="11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Language."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75144" y="251070"/>
            <a:ext cx="2456815" cy="3392170"/>
            <a:chOff x="3975144" y="251070"/>
            <a:chExt cx="2456815" cy="3392170"/>
          </a:xfrm>
        </p:grpSpPr>
        <p:sp>
          <p:nvSpPr>
            <p:cNvPr id="6" name="object 6"/>
            <p:cNvSpPr/>
            <p:nvPr/>
          </p:nvSpPr>
          <p:spPr>
            <a:xfrm>
              <a:off x="3975144" y="251070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2"/>
                  </a:lnTo>
                  <a:lnTo>
                    <a:pt x="0" y="1432798"/>
                  </a:lnTo>
                  <a:lnTo>
                    <a:pt x="796507" y="1831051"/>
                  </a:lnTo>
                  <a:lnTo>
                    <a:pt x="1593015" y="1432798"/>
                  </a:lnTo>
                  <a:lnTo>
                    <a:pt x="1593015" y="398252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832077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32076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129378" y="2154935"/>
            <a:ext cx="998855" cy="1107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1200"/>
              </a:lnSpc>
              <a:spcBef>
                <a:spcPts val="240"/>
              </a:spcBef>
            </a:pPr>
            <a:r>
              <a:rPr sz="11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1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basic </a:t>
            </a:r>
            <a:r>
              <a:rPr sz="11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building block </a:t>
            </a:r>
            <a:r>
              <a:rPr sz="1100" b="1" spc="-2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1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webpages</a:t>
            </a:r>
            <a:r>
              <a:rPr sz="11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100" b="1" spc="-2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defines </a:t>
            </a:r>
            <a:r>
              <a:rPr sz="11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1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1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11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content </a:t>
            </a:r>
            <a:r>
              <a:rPr sz="1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1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1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website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89251" y="1798916"/>
            <a:ext cx="2463165" cy="3398520"/>
            <a:chOff x="5689251" y="1798916"/>
            <a:chExt cx="2463165" cy="3398520"/>
          </a:xfrm>
        </p:grpSpPr>
        <p:sp>
          <p:nvSpPr>
            <p:cNvPr id="11" name="object 11"/>
            <p:cNvSpPr/>
            <p:nvPr/>
          </p:nvSpPr>
          <p:spPr>
            <a:xfrm>
              <a:off x="6552534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52534" y="1805266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695601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695601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990967" y="3756660"/>
            <a:ext cx="1002665" cy="10223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635" algn="ctr">
              <a:lnSpc>
                <a:spcPct val="90000"/>
              </a:lnSpc>
              <a:spcBef>
                <a:spcPts val="195"/>
              </a:spcBef>
            </a:pPr>
            <a:r>
              <a:rPr sz="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8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uses 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special 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tags</a:t>
            </a:r>
            <a:r>
              <a:rPr sz="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(code</a:t>
            </a:r>
            <a:r>
              <a:rPr sz="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enclosed </a:t>
            </a:r>
            <a:r>
              <a:rPr sz="8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angled brackets </a:t>
            </a:r>
            <a:r>
              <a:rPr sz="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like &lt;tag&gt;) </a:t>
            </a:r>
            <a:r>
              <a:rPr sz="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define </a:t>
            </a:r>
            <a:r>
              <a:rPr sz="8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different </a:t>
            </a:r>
            <a:r>
              <a:rPr sz="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 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a </a:t>
            </a:r>
            <a:r>
              <a:rPr sz="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webpage, 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8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headings, 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8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im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8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8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s,  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lin</a:t>
            </a:r>
            <a:r>
              <a:rPr sz="8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ks,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8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68794" y="3353115"/>
            <a:ext cx="2463165" cy="3398520"/>
            <a:chOff x="3968794" y="3353115"/>
            <a:chExt cx="2463165" cy="3398520"/>
          </a:xfrm>
        </p:grpSpPr>
        <p:sp>
          <p:nvSpPr>
            <p:cNvPr id="17" name="object 17"/>
            <p:cNvSpPr/>
            <p:nvPr/>
          </p:nvSpPr>
          <p:spPr>
            <a:xfrm>
              <a:off x="3975144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0" y="398254"/>
                  </a:lnTo>
                  <a:lnTo>
                    <a:pt x="0" y="1432800"/>
                  </a:lnTo>
                  <a:lnTo>
                    <a:pt x="796507" y="1831052"/>
                  </a:lnTo>
                  <a:lnTo>
                    <a:pt x="1593015" y="1432800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75144" y="3359465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39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32077" y="4913663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40">
                  <a:moveTo>
                    <a:pt x="796507" y="0"/>
                  </a:moveTo>
                  <a:lnTo>
                    <a:pt x="0" y="398254"/>
                  </a:lnTo>
                  <a:lnTo>
                    <a:pt x="0" y="1432799"/>
                  </a:lnTo>
                  <a:lnTo>
                    <a:pt x="796507" y="1831053"/>
                  </a:lnTo>
                  <a:lnTo>
                    <a:pt x="1593015" y="1432799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32076" y="4913663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4" h="1831340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115059" y="5243067"/>
            <a:ext cx="1027430" cy="11410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15"/>
              </a:spcBef>
            </a:pPr>
            <a:r>
              <a:rPr sz="1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 </a:t>
            </a:r>
            <a:r>
              <a:rPr sz="1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browsers </a:t>
            </a:r>
            <a:r>
              <a:rPr sz="1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interpret </a:t>
            </a:r>
            <a:r>
              <a:rPr sz="1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  </a:t>
            </a:r>
            <a:r>
              <a:rPr sz="1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webpage </a:t>
            </a:r>
            <a:r>
              <a:rPr sz="1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according</a:t>
            </a:r>
            <a:r>
              <a:rPr sz="10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00" b="1" spc="-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instructions </a:t>
            </a:r>
            <a:r>
              <a:rPr sz="1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provided by </a:t>
            </a:r>
            <a:r>
              <a:rPr sz="1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tags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46184" y="4907312"/>
            <a:ext cx="1605915" cy="1844039"/>
            <a:chOff x="6546184" y="4907312"/>
            <a:chExt cx="1605915" cy="1844039"/>
          </a:xfrm>
        </p:grpSpPr>
        <p:sp>
          <p:nvSpPr>
            <p:cNvPr id="23" name="object 23"/>
            <p:cNvSpPr/>
            <p:nvPr/>
          </p:nvSpPr>
          <p:spPr>
            <a:xfrm>
              <a:off x="6552534" y="4913662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40">
                  <a:moveTo>
                    <a:pt x="796507" y="0"/>
                  </a:moveTo>
                  <a:lnTo>
                    <a:pt x="0" y="398254"/>
                  </a:lnTo>
                  <a:lnTo>
                    <a:pt x="0" y="1432799"/>
                  </a:lnTo>
                  <a:lnTo>
                    <a:pt x="796507" y="1831053"/>
                  </a:lnTo>
                  <a:lnTo>
                    <a:pt x="1593015" y="1432799"/>
                  </a:lnTo>
                  <a:lnTo>
                    <a:pt x="1593015" y="398254"/>
                  </a:lnTo>
                  <a:lnTo>
                    <a:pt x="796507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52534" y="4913662"/>
              <a:ext cx="1593215" cy="1831339"/>
            </a:xfrm>
            <a:custGeom>
              <a:avLst/>
              <a:gdLst/>
              <a:ahLst/>
              <a:cxnLst/>
              <a:rect l="l" t="t" r="r" b="b"/>
              <a:pathLst>
                <a:path w="1593215" h="1831340">
                  <a:moveTo>
                    <a:pt x="796507" y="0"/>
                  </a:moveTo>
                  <a:lnTo>
                    <a:pt x="1593016" y="398254"/>
                  </a:lnTo>
                  <a:lnTo>
                    <a:pt x="1593016" y="1432799"/>
                  </a:lnTo>
                  <a:lnTo>
                    <a:pt x="796507" y="1831053"/>
                  </a:lnTo>
                  <a:lnTo>
                    <a:pt x="0" y="1432799"/>
                  </a:lnTo>
                  <a:lnTo>
                    <a:pt x="0" y="398254"/>
                  </a:lnTo>
                  <a:lnTo>
                    <a:pt x="79650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0199" y="547115"/>
            <a:ext cx="10058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3200" b="1" spc="2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9391" y="1222099"/>
            <a:ext cx="1541780" cy="1772285"/>
          </a:xfrm>
          <a:custGeom>
            <a:avLst/>
            <a:gdLst/>
            <a:ahLst/>
            <a:cxnLst/>
            <a:rect l="l" t="t" r="r" b="b"/>
            <a:pathLst>
              <a:path w="1541779" h="1772285">
                <a:moveTo>
                  <a:pt x="770804" y="0"/>
                </a:moveTo>
                <a:lnTo>
                  <a:pt x="0" y="385403"/>
                </a:lnTo>
                <a:lnTo>
                  <a:pt x="0" y="1386563"/>
                </a:lnTo>
                <a:lnTo>
                  <a:pt x="770804" y="1771966"/>
                </a:lnTo>
                <a:lnTo>
                  <a:pt x="1541611" y="1386563"/>
                </a:lnTo>
                <a:lnTo>
                  <a:pt x="1541611" y="385403"/>
                </a:lnTo>
                <a:lnTo>
                  <a:pt x="770804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9473" y="1657603"/>
            <a:ext cx="901065" cy="8699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235"/>
              </a:spcBef>
            </a:pPr>
            <a:r>
              <a:rPr sz="1200" spc="-25" dirty="0">
                <a:solidFill>
                  <a:srgbClr val="FFFFFF"/>
                </a:solidFill>
              </a:rPr>
              <a:t>DO</a:t>
            </a:r>
            <a:r>
              <a:rPr sz="1200" spc="65" dirty="0">
                <a:solidFill>
                  <a:srgbClr val="FFFFFF"/>
                </a:solidFill>
              </a:rPr>
              <a:t>M</a:t>
            </a:r>
            <a:r>
              <a:rPr sz="1200" spc="-30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s</a:t>
            </a:r>
            <a:r>
              <a:rPr sz="1200" spc="-25" dirty="0">
                <a:solidFill>
                  <a:srgbClr val="FFFFFF"/>
                </a:solidFill>
              </a:rPr>
              <a:t>t</a:t>
            </a:r>
            <a:r>
              <a:rPr sz="1200" spc="-10" dirty="0">
                <a:solidFill>
                  <a:srgbClr val="FFFFFF"/>
                </a:solidFill>
              </a:rPr>
              <a:t>a</a:t>
            </a:r>
            <a:r>
              <a:rPr sz="1200" spc="-15" dirty="0">
                <a:solidFill>
                  <a:srgbClr val="FFFFFF"/>
                </a:solidFill>
              </a:rPr>
              <a:t>n</a:t>
            </a:r>
            <a:r>
              <a:rPr sz="1200" dirty="0">
                <a:solidFill>
                  <a:srgbClr val="FFFFFF"/>
                </a:solidFill>
              </a:rPr>
              <a:t>d</a:t>
            </a:r>
            <a:r>
              <a:rPr sz="1200" spc="-60" dirty="0">
                <a:solidFill>
                  <a:srgbClr val="FFFFFF"/>
                </a:solidFill>
              </a:rPr>
              <a:t>s  </a:t>
            </a:r>
            <a:r>
              <a:rPr sz="1200" spc="-5" dirty="0">
                <a:solidFill>
                  <a:srgbClr val="FFFFFF"/>
                </a:solidFill>
              </a:rPr>
              <a:t>for 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-5" dirty="0">
                <a:solidFill>
                  <a:srgbClr val="FFFFFF"/>
                </a:solidFill>
              </a:rPr>
              <a:t>"Document </a:t>
            </a:r>
            <a:r>
              <a:rPr sz="1200" dirty="0">
                <a:solidFill>
                  <a:srgbClr val="FFFFFF"/>
                </a:solidFill>
              </a:rPr>
              <a:t> </a:t>
            </a:r>
            <a:r>
              <a:rPr sz="1200" spc="15" dirty="0">
                <a:solidFill>
                  <a:srgbClr val="FFFFFF"/>
                </a:solidFill>
              </a:rPr>
              <a:t>Object </a:t>
            </a:r>
            <a:r>
              <a:rPr sz="1200" spc="20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Model"</a:t>
            </a:r>
            <a:endParaRPr sz="1200"/>
          </a:p>
        </p:txBody>
      </p:sp>
      <p:grpSp>
        <p:nvGrpSpPr>
          <p:cNvPr id="6" name="object 6"/>
          <p:cNvGrpSpPr/>
          <p:nvPr/>
        </p:nvGrpSpPr>
        <p:grpSpPr>
          <a:xfrm>
            <a:off x="4733457" y="2604278"/>
            <a:ext cx="1554480" cy="1784985"/>
            <a:chOff x="4733457" y="2604278"/>
            <a:chExt cx="1554480" cy="1784985"/>
          </a:xfrm>
        </p:grpSpPr>
        <p:sp>
          <p:nvSpPr>
            <p:cNvPr id="7" name="object 7"/>
            <p:cNvSpPr/>
            <p:nvPr/>
          </p:nvSpPr>
          <p:spPr>
            <a:xfrm>
              <a:off x="4739807" y="2610628"/>
              <a:ext cx="1541780" cy="1772285"/>
            </a:xfrm>
            <a:custGeom>
              <a:avLst/>
              <a:gdLst/>
              <a:ahLst/>
              <a:cxnLst/>
              <a:rect l="l" t="t" r="r" b="b"/>
              <a:pathLst>
                <a:path w="1541779" h="1772285">
                  <a:moveTo>
                    <a:pt x="770804" y="0"/>
                  </a:moveTo>
                  <a:lnTo>
                    <a:pt x="0" y="385403"/>
                  </a:lnTo>
                  <a:lnTo>
                    <a:pt x="0" y="1386563"/>
                  </a:lnTo>
                  <a:lnTo>
                    <a:pt x="770804" y="1771966"/>
                  </a:lnTo>
                  <a:lnTo>
                    <a:pt x="1541611" y="1386563"/>
                  </a:lnTo>
                  <a:lnTo>
                    <a:pt x="1541611" y="385403"/>
                  </a:lnTo>
                  <a:lnTo>
                    <a:pt x="770804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9807" y="2610628"/>
              <a:ext cx="1541780" cy="1772285"/>
            </a:xfrm>
            <a:custGeom>
              <a:avLst/>
              <a:gdLst/>
              <a:ahLst/>
              <a:cxnLst/>
              <a:rect l="l" t="t" r="r" b="b"/>
              <a:pathLst>
                <a:path w="1541779" h="1772285">
                  <a:moveTo>
                    <a:pt x="770805" y="0"/>
                  </a:moveTo>
                  <a:lnTo>
                    <a:pt x="1541611" y="385403"/>
                  </a:lnTo>
                  <a:lnTo>
                    <a:pt x="1541611" y="1386563"/>
                  </a:lnTo>
                  <a:lnTo>
                    <a:pt x="770805" y="1771967"/>
                  </a:lnTo>
                  <a:lnTo>
                    <a:pt x="0" y="1386563"/>
                  </a:lnTo>
                  <a:lnTo>
                    <a:pt x="0" y="385403"/>
                  </a:lnTo>
                  <a:lnTo>
                    <a:pt x="77080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032776" y="2744215"/>
            <a:ext cx="956944" cy="5314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065" marR="5080" indent="-1905" algn="ctr">
              <a:lnSpc>
                <a:spcPct val="90000"/>
              </a:lnSpc>
              <a:spcBef>
                <a:spcPts val="210"/>
              </a:spcBef>
            </a:pPr>
            <a:r>
              <a:rPr sz="900" b="1" spc="-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’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 a  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i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rf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f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 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documents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5788" y="3454400"/>
            <a:ext cx="1010285" cy="5314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065" marR="5080" algn="ctr">
              <a:lnSpc>
                <a:spcPct val="89000"/>
              </a:lnSpc>
              <a:spcBef>
                <a:spcPts val="220"/>
              </a:spcBef>
            </a:pP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 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X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985"/>
              </a:lnSpc>
            </a:pP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4739" y="3951223"/>
            <a:ext cx="532765" cy="2755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24130">
              <a:lnSpc>
                <a:spcPts val="890"/>
              </a:lnSpc>
              <a:spcBef>
                <a:spcPts val="285"/>
              </a:spcBef>
            </a:pP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tree-like </a:t>
            </a:r>
            <a:r>
              <a:rPr sz="9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1028" y="2610628"/>
            <a:ext cx="1541780" cy="1772285"/>
          </a:xfrm>
          <a:custGeom>
            <a:avLst/>
            <a:gdLst/>
            <a:ahLst/>
            <a:cxnLst/>
            <a:rect l="l" t="t" r="r" b="b"/>
            <a:pathLst>
              <a:path w="1541779" h="1772285">
                <a:moveTo>
                  <a:pt x="770804" y="0"/>
                </a:moveTo>
                <a:lnTo>
                  <a:pt x="0" y="385403"/>
                </a:lnTo>
                <a:lnTo>
                  <a:pt x="0" y="1386563"/>
                </a:lnTo>
                <a:lnTo>
                  <a:pt x="770804" y="1771966"/>
                </a:lnTo>
                <a:lnTo>
                  <a:pt x="1541611" y="1386563"/>
                </a:lnTo>
                <a:lnTo>
                  <a:pt x="1541611" y="385403"/>
                </a:lnTo>
                <a:lnTo>
                  <a:pt x="770804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88159" y="2954528"/>
            <a:ext cx="887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1296" y="3067303"/>
            <a:ext cx="981710" cy="7086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ts val="1010"/>
              </a:lnSpc>
              <a:spcBef>
                <a:spcPts val="190"/>
              </a:spcBef>
            </a:pP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DOM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tree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26670" marR="19685" algn="ctr">
              <a:lnSpc>
                <a:spcPct val="88000"/>
              </a:lnSpc>
              <a:spcBef>
                <a:spcPts val="420"/>
              </a:spcBef>
            </a:pP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  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HTML 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such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headings,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046" y="3740911"/>
            <a:ext cx="663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paragraphs,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5283" y="3853688"/>
            <a:ext cx="672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32732" y="4065301"/>
            <a:ext cx="1722755" cy="1784985"/>
            <a:chOff x="7132732" y="4065301"/>
            <a:chExt cx="1722755" cy="1784985"/>
          </a:xfrm>
        </p:grpSpPr>
        <p:sp>
          <p:nvSpPr>
            <p:cNvPr id="18" name="object 18"/>
            <p:cNvSpPr/>
            <p:nvPr/>
          </p:nvSpPr>
          <p:spPr>
            <a:xfrm>
              <a:off x="7139082" y="4071651"/>
              <a:ext cx="1710055" cy="1772285"/>
            </a:xfrm>
            <a:custGeom>
              <a:avLst/>
              <a:gdLst/>
              <a:ahLst/>
              <a:cxnLst/>
              <a:rect l="l" t="t" r="r" b="b"/>
              <a:pathLst>
                <a:path w="1710054" h="1772285">
                  <a:moveTo>
                    <a:pt x="854892" y="0"/>
                  </a:moveTo>
                  <a:lnTo>
                    <a:pt x="0" y="385404"/>
                  </a:lnTo>
                  <a:lnTo>
                    <a:pt x="0" y="1386563"/>
                  </a:lnTo>
                  <a:lnTo>
                    <a:pt x="854892" y="1771967"/>
                  </a:lnTo>
                  <a:lnTo>
                    <a:pt x="1709788" y="1386563"/>
                  </a:lnTo>
                  <a:lnTo>
                    <a:pt x="1709788" y="385404"/>
                  </a:lnTo>
                  <a:lnTo>
                    <a:pt x="854892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39082" y="4071651"/>
              <a:ext cx="1710055" cy="1772285"/>
            </a:xfrm>
            <a:custGeom>
              <a:avLst/>
              <a:gdLst/>
              <a:ahLst/>
              <a:cxnLst/>
              <a:rect l="l" t="t" r="r" b="b"/>
              <a:pathLst>
                <a:path w="1710054" h="1772285">
                  <a:moveTo>
                    <a:pt x="854893" y="0"/>
                  </a:moveTo>
                  <a:lnTo>
                    <a:pt x="1709788" y="385403"/>
                  </a:lnTo>
                  <a:lnTo>
                    <a:pt x="1709788" y="1386564"/>
                  </a:lnTo>
                  <a:lnTo>
                    <a:pt x="854893" y="1771967"/>
                  </a:lnTo>
                  <a:lnTo>
                    <a:pt x="0" y="1386564"/>
                  </a:lnTo>
                  <a:lnTo>
                    <a:pt x="0" y="385403"/>
                  </a:lnTo>
                  <a:lnTo>
                    <a:pt x="85489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406602" y="4252976"/>
            <a:ext cx="1174750" cy="13944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94310" marR="186055" algn="ctr">
              <a:lnSpc>
                <a:spcPct val="88000"/>
              </a:lnSpc>
              <a:spcBef>
                <a:spcPts val="230"/>
              </a:spcBef>
            </a:pP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 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manipulation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hni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to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 marR="5080" indent="-635" algn="ctr">
              <a:lnSpc>
                <a:spcPct val="90000"/>
              </a:lnSpc>
              <a:spcBef>
                <a:spcPts val="40"/>
              </a:spcBef>
            </a:pP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&amp;  </a:t>
            </a:r>
            <a:r>
              <a:rPr sz="9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mo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900" b="1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&amp;  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structure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 </a:t>
            </a:r>
            <a:r>
              <a:rPr sz="9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webpage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 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JavaScript,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9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900" b="1" spc="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upd</a:t>
            </a:r>
            <a:r>
              <a:rPr sz="900" b="1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900" b="1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900" b="1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b="1" spc="-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&amp;  </a:t>
            </a:r>
            <a:r>
              <a:rPr sz="900" b="1" spc="-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interactivity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178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130F24"/>
                </a:solidFill>
              </a:rPr>
              <a:t>C</a:t>
            </a:r>
            <a:r>
              <a:rPr sz="3200" spc="-70" dirty="0">
                <a:solidFill>
                  <a:srgbClr val="130F24"/>
                </a:solidFill>
              </a:rPr>
              <a:t>R</a:t>
            </a:r>
            <a:r>
              <a:rPr sz="3200" spc="-25" dirty="0">
                <a:solidFill>
                  <a:srgbClr val="130F24"/>
                </a:solidFill>
              </a:rPr>
              <a:t>UD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3496734" y="2143804"/>
            <a:ext cx="2595880" cy="2983865"/>
          </a:xfrm>
          <a:custGeom>
            <a:avLst/>
            <a:gdLst/>
            <a:ahLst/>
            <a:cxnLst/>
            <a:rect l="l" t="t" r="r" b="b"/>
            <a:pathLst>
              <a:path w="2595879" h="2983865">
                <a:moveTo>
                  <a:pt x="1297877" y="0"/>
                </a:moveTo>
                <a:lnTo>
                  <a:pt x="0" y="648939"/>
                </a:lnTo>
                <a:lnTo>
                  <a:pt x="0" y="2334690"/>
                </a:lnTo>
                <a:lnTo>
                  <a:pt x="1297877" y="2983628"/>
                </a:lnTo>
                <a:lnTo>
                  <a:pt x="2595755" y="2334690"/>
                </a:lnTo>
                <a:lnTo>
                  <a:pt x="2595755" y="648939"/>
                </a:lnTo>
                <a:lnTo>
                  <a:pt x="1297877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91749" y="2512059"/>
            <a:ext cx="1605915" cy="9309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5"/>
              </a:spcBef>
            </a:pPr>
            <a:r>
              <a:rPr sz="1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CRUD</a:t>
            </a:r>
            <a:r>
              <a:rPr sz="1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stands</a:t>
            </a:r>
            <a:r>
              <a:rPr sz="16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b="1" spc="-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Create, </a:t>
            </a:r>
            <a:r>
              <a:rPr sz="1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Read, </a:t>
            </a:r>
            <a:r>
              <a:rPr sz="1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Update, 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Delete.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6931" y="3783076"/>
            <a:ext cx="1495425" cy="9277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290"/>
              </a:spcBef>
            </a:pPr>
            <a:r>
              <a:rPr sz="1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 </a:t>
            </a:r>
            <a:r>
              <a:rPr sz="1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600" b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600" b="1" spc="-4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four </a:t>
            </a:r>
            <a:r>
              <a:rPr sz="1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primary </a:t>
            </a:r>
            <a:r>
              <a:rPr sz="1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operations 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8090" y="2778759"/>
            <a:ext cx="3192145" cy="1686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98755">
              <a:lnSpc>
                <a:spcPts val="1420"/>
              </a:lnSpc>
              <a:spcBef>
                <a:spcPts val="260"/>
              </a:spcBef>
            </a:pPr>
            <a:r>
              <a:rPr sz="1300" b="1" spc="-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Create:</a:t>
            </a:r>
            <a:r>
              <a:rPr sz="1300" b="1" spc="-3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Adding</a:t>
            </a:r>
            <a:r>
              <a:rPr sz="13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new</a:t>
            </a:r>
            <a:r>
              <a:rPr sz="13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3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records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300" b="1" spc="-3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system/database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1490"/>
              </a:lnSpc>
              <a:spcBef>
                <a:spcPts val="420"/>
              </a:spcBef>
            </a:pPr>
            <a:r>
              <a:rPr sz="13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Read: </a:t>
            </a:r>
            <a:r>
              <a:rPr sz="13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Retrieving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reading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13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300" b="1" spc="-3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system/database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" marR="283210">
              <a:lnSpc>
                <a:spcPts val="1390"/>
              </a:lnSpc>
              <a:spcBef>
                <a:spcPts val="505"/>
              </a:spcBef>
            </a:pPr>
            <a:r>
              <a:rPr sz="13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Update: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Modifying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3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editing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existing </a:t>
            </a:r>
            <a:r>
              <a:rPr sz="1300" b="1" spc="-3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3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system/database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" marR="109855">
              <a:lnSpc>
                <a:spcPts val="1420"/>
              </a:lnSpc>
              <a:spcBef>
                <a:spcPts val="580"/>
              </a:spcBef>
            </a:pPr>
            <a:r>
              <a:rPr sz="1300" b="1" spc="-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Delete:</a:t>
            </a:r>
            <a:r>
              <a:rPr sz="1300" b="1" spc="-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Removing </a:t>
            </a:r>
            <a:r>
              <a:rPr sz="13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deleting</a:t>
            </a:r>
            <a:r>
              <a:rPr sz="13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3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300" b="1" spc="-3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3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system/database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1463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130F24"/>
                </a:solidFill>
              </a:rPr>
              <a:t>F</a:t>
            </a:r>
            <a:r>
              <a:rPr sz="3200" spc="-5" dirty="0">
                <a:solidFill>
                  <a:srgbClr val="130F24"/>
                </a:solidFill>
              </a:rPr>
              <a:t>O</a:t>
            </a:r>
            <a:r>
              <a:rPr sz="3200" spc="-215" dirty="0">
                <a:solidFill>
                  <a:srgbClr val="130F24"/>
                </a:solidFill>
              </a:rPr>
              <a:t>R</a:t>
            </a:r>
            <a:r>
              <a:rPr sz="3200" spc="245" dirty="0">
                <a:solidFill>
                  <a:srgbClr val="130F24"/>
                </a:solidFill>
              </a:rPr>
              <a:t>M</a:t>
            </a:r>
            <a:r>
              <a:rPr sz="3200" spc="-200" dirty="0">
                <a:solidFill>
                  <a:srgbClr val="130F24"/>
                </a:solidFill>
              </a:rPr>
              <a:t>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423847" y="747936"/>
            <a:ext cx="2753360" cy="3164840"/>
          </a:xfrm>
          <a:custGeom>
            <a:avLst/>
            <a:gdLst/>
            <a:ahLst/>
            <a:cxnLst/>
            <a:rect l="l" t="t" r="r" b="b"/>
            <a:pathLst>
              <a:path w="2753359" h="3164840">
                <a:moveTo>
                  <a:pt x="1376583" y="0"/>
                </a:moveTo>
                <a:lnTo>
                  <a:pt x="0" y="688291"/>
                </a:lnTo>
                <a:lnTo>
                  <a:pt x="0" y="2476270"/>
                </a:lnTo>
                <a:lnTo>
                  <a:pt x="1376583" y="3164561"/>
                </a:lnTo>
                <a:lnTo>
                  <a:pt x="2753165" y="2476270"/>
                </a:lnTo>
                <a:lnTo>
                  <a:pt x="2753165" y="688291"/>
                </a:lnTo>
                <a:lnTo>
                  <a:pt x="1376583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6806" y="1856232"/>
            <a:ext cx="1086485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">
              <a:lnSpc>
                <a:spcPts val="3335"/>
              </a:lnSpc>
              <a:spcBef>
                <a:spcPts val="100"/>
              </a:spcBef>
            </a:pPr>
            <a:r>
              <a:rPr sz="29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HTML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335"/>
              </a:lnSpc>
            </a:pPr>
            <a:r>
              <a:rPr sz="29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9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9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rm</a:t>
            </a:r>
            <a:r>
              <a:rPr sz="2900" b="1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1200" y="1583435"/>
            <a:ext cx="3425825" cy="1457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19380">
              <a:lnSpc>
                <a:spcPct val="89000"/>
              </a:lnSpc>
              <a:spcBef>
                <a:spcPts val="280"/>
              </a:spcBef>
            </a:pPr>
            <a:r>
              <a:rPr sz="1400" b="1" spc="-55" dirty="0">
                <a:solidFill>
                  <a:srgbClr val="FF7B01"/>
                </a:solidFill>
                <a:latin typeface="Arial" panose="020B0604020202020204"/>
                <a:cs typeface="Arial" panose="020B0604020202020204"/>
              </a:rPr>
              <a:t>Forms</a:t>
            </a:r>
            <a:r>
              <a:rPr sz="1400" b="1" spc="-40" dirty="0">
                <a:solidFill>
                  <a:srgbClr val="FF7B0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HTML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collect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400" b="1" spc="-37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input,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400" b="1" spc="-6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400" b="1" spc="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text,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checkboxes, radio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bu</a:t>
            </a:r>
            <a:r>
              <a:rPr sz="1400" b="1" spc="9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7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b="1" spc="-10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7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m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90000"/>
              </a:lnSpc>
              <a:spcBef>
                <a:spcPts val="585"/>
              </a:spcBef>
            </a:pP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provides 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various </a:t>
            </a:r>
            <a:r>
              <a:rPr sz="1400" b="1" spc="-40" dirty="0">
                <a:solidFill>
                  <a:srgbClr val="FF7B01"/>
                </a:solidFill>
                <a:latin typeface="Arial" panose="020B0604020202020204"/>
                <a:cs typeface="Arial" panose="020B0604020202020204"/>
              </a:rPr>
              <a:t>Form </a:t>
            </a:r>
            <a:r>
              <a:rPr sz="1400" b="1" spc="-25" dirty="0">
                <a:solidFill>
                  <a:srgbClr val="FF7B01"/>
                </a:solidFill>
                <a:latin typeface="Arial" panose="020B0604020202020204"/>
                <a:cs typeface="Arial" panose="020B0604020202020204"/>
              </a:rPr>
              <a:t>Elements: </a:t>
            </a:r>
            <a:r>
              <a:rPr sz="1400" b="1" spc="-20" dirty="0">
                <a:solidFill>
                  <a:srgbClr val="FF7B0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such </a:t>
            </a:r>
            <a:r>
              <a:rPr sz="1400" b="1" spc="-6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input,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textarea,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select, </a:t>
            </a:r>
            <a:r>
              <a:rPr sz="1400" b="1" spc="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etc. </a:t>
            </a:r>
            <a:r>
              <a:rPr sz="1400" b="1" spc="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form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fields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users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enter </a:t>
            </a:r>
            <a:r>
              <a:rPr sz="1400" b="1" spc="-37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information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0425" y="747936"/>
            <a:ext cx="4240530" cy="5857240"/>
            <a:chOff x="2450425" y="747936"/>
            <a:chExt cx="4240530" cy="5857240"/>
          </a:xfrm>
        </p:grpSpPr>
        <p:sp>
          <p:nvSpPr>
            <p:cNvPr id="8" name="object 8"/>
            <p:cNvSpPr/>
            <p:nvPr/>
          </p:nvSpPr>
          <p:spPr>
            <a:xfrm>
              <a:off x="2450425" y="747936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60" h="3164840">
                  <a:moveTo>
                    <a:pt x="1376583" y="0"/>
                  </a:moveTo>
                  <a:lnTo>
                    <a:pt x="0" y="688291"/>
                  </a:lnTo>
                  <a:lnTo>
                    <a:pt x="0" y="2476270"/>
                  </a:lnTo>
                  <a:lnTo>
                    <a:pt x="1376583" y="3164561"/>
                  </a:lnTo>
                  <a:lnTo>
                    <a:pt x="2753165" y="2476270"/>
                  </a:lnTo>
                  <a:lnTo>
                    <a:pt x="2753165" y="688291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FFC9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31439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0" y="688293"/>
                  </a:lnTo>
                  <a:lnTo>
                    <a:pt x="0" y="2476270"/>
                  </a:lnTo>
                  <a:lnTo>
                    <a:pt x="1376583" y="3164562"/>
                  </a:lnTo>
                  <a:lnTo>
                    <a:pt x="2753165" y="2476270"/>
                  </a:lnTo>
                  <a:lnTo>
                    <a:pt x="2753165" y="688293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31440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2753165" y="688292"/>
                  </a:lnTo>
                  <a:lnTo>
                    <a:pt x="2753165" y="2476270"/>
                  </a:lnTo>
                  <a:lnTo>
                    <a:pt x="1376583" y="3164562"/>
                  </a:lnTo>
                  <a:lnTo>
                    <a:pt x="0" y="2476270"/>
                  </a:lnTo>
                  <a:lnTo>
                    <a:pt x="0" y="688292"/>
                  </a:lnTo>
                  <a:lnTo>
                    <a:pt x="137658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553800" y="4145279"/>
            <a:ext cx="1509395" cy="165925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065" marR="5080" indent="-635" algn="ctr">
              <a:lnSpc>
                <a:spcPct val="90000"/>
              </a:lnSpc>
              <a:spcBef>
                <a:spcPts val="450"/>
              </a:spcBef>
            </a:pPr>
            <a:r>
              <a:rPr sz="29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9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9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900" b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9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  </a:t>
            </a:r>
            <a:r>
              <a:rPr sz="29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pt </a:t>
            </a:r>
            <a:r>
              <a:rPr sz="2900" b="1" spc="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9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9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900" b="1" spc="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900" b="1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9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9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9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900" b="1" spc="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9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  </a:t>
            </a:r>
            <a:r>
              <a:rPr sz="29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843" y="4076700"/>
            <a:ext cx="3321685" cy="18516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39065" marR="5080" indent="205740" algn="r">
              <a:lnSpc>
                <a:spcPct val="9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1400" b="1" spc="-4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00" b="1" spc="-4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enhance </a:t>
            </a:r>
            <a:r>
              <a:rPr sz="1400" b="1" spc="-37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form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functionality,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validating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user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input,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handling form </a:t>
            </a:r>
            <a:r>
              <a:rPr sz="1400" b="1" spc="-5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submissions,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400" b="1" spc="-37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providing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interactive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experiences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61620" marR="5080" indent="-249555" algn="r">
              <a:lnSpc>
                <a:spcPct val="90000"/>
              </a:lnSpc>
              <a:spcBef>
                <a:spcPts val="585"/>
              </a:spcBef>
            </a:pPr>
            <a:r>
              <a:rPr sz="1400" b="1" spc="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When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3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submits</a:t>
            </a:r>
            <a:r>
              <a:rPr sz="1400" b="1" spc="-35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4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5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form</a:t>
            </a:r>
            <a:r>
              <a:rPr sz="14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4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6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400" b="1" spc="-37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sent </a:t>
            </a:r>
            <a:r>
              <a:rPr sz="1400" b="1" spc="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server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(backend)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4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processing,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then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respond </a:t>
            </a:r>
            <a:r>
              <a:rPr sz="1400" b="1" spc="-37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1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results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store</a:t>
            </a:r>
            <a:r>
              <a:rPr sz="1400" b="1" spc="-3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4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400" b="1" spc="-4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4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a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R="5715" algn="r">
              <a:lnSpc>
                <a:spcPts val="1585"/>
              </a:lnSpc>
            </a:pPr>
            <a:r>
              <a:rPr sz="1400" b="1" spc="-1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17521" y="1334023"/>
            <a:ext cx="6746875" cy="5271135"/>
            <a:chOff x="2917521" y="1334023"/>
            <a:chExt cx="6746875" cy="5271135"/>
          </a:xfrm>
        </p:grpSpPr>
        <p:sp>
          <p:nvSpPr>
            <p:cNvPr id="14" name="object 14"/>
            <p:cNvSpPr/>
            <p:nvPr/>
          </p:nvSpPr>
          <p:spPr>
            <a:xfrm>
              <a:off x="6904861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0" y="688293"/>
                  </a:lnTo>
                  <a:lnTo>
                    <a:pt x="0" y="2476270"/>
                  </a:lnTo>
                  <a:lnTo>
                    <a:pt x="1376583" y="3164562"/>
                  </a:lnTo>
                  <a:lnTo>
                    <a:pt x="2753165" y="2476270"/>
                  </a:lnTo>
                  <a:lnTo>
                    <a:pt x="2753165" y="688293"/>
                  </a:lnTo>
                  <a:lnTo>
                    <a:pt x="1376583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04862" y="3434015"/>
              <a:ext cx="2753360" cy="3164840"/>
            </a:xfrm>
            <a:custGeom>
              <a:avLst/>
              <a:gdLst/>
              <a:ahLst/>
              <a:cxnLst/>
              <a:rect l="l" t="t" r="r" b="b"/>
              <a:pathLst>
                <a:path w="2753359" h="3164840">
                  <a:moveTo>
                    <a:pt x="1376583" y="0"/>
                  </a:moveTo>
                  <a:lnTo>
                    <a:pt x="2753165" y="688292"/>
                  </a:lnTo>
                  <a:lnTo>
                    <a:pt x="2753165" y="2476270"/>
                  </a:lnTo>
                  <a:lnTo>
                    <a:pt x="1376583" y="3164562"/>
                  </a:lnTo>
                  <a:lnTo>
                    <a:pt x="0" y="2476270"/>
                  </a:lnTo>
                  <a:lnTo>
                    <a:pt x="0" y="688292"/>
                  </a:lnTo>
                  <a:lnTo>
                    <a:pt x="137658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17521" y="1334023"/>
              <a:ext cx="2004164" cy="20041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4552" y="3992879"/>
              <a:ext cx="1630679" cy="19751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776" y="4507991"/>
              <a:ext cx="1094231" cy="1094232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930" y="3066795"/>
            <a:ext cx="8314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rgbClr val="130F24"/>
                </a:solidFill>
              </a:rPr>
              <a:t>Build</a:t>
            </a:r>
            <a:r>
              <a:rPr sz="4000" spc="-65" dirty="0">
                <a:solidFill>
                  <a:srgbClr val="130F24"/>
                </a:solidFill>
              </a:rPr>
              <a:t> </a:t>
            </a:r>
            <a:r>
              <a:rPr sz="4000" spc="125" dirty="0">
                <a:solidFill>
                  <a:srgbClr val="130F24"/>
                </a:solidFill>
              </a:rPr>
              <a:t>out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65" dirty="0">
                <a:solidFill>
                  <a:srgbClr val="130F24"/>
                </a:solidFill>
              </a:rPr>
              <a:t>HTML</a:t>
            </a:r>
            <a:r>
              <a:rPr sz="4000" spc="-50" dirty="0">
                <a:solidFill>
                  <a:srgbClr val="130F24"/>
                </a:solidFill>
              </a:rPr>
              <a:t> </a:t>
            </a:r>
            <a:r>
              <a:rPr sz="4000" spc="-25" dirty="0">
                <a:solidFill>
                  <a:srgbClr val="130F24"/>
                </a:solidFill>
              </a:rPr>
              <a:t>Files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75" dirty="0">
                <a:solidFill>
                  <a:srgbClr val="130F24"/>
                </a:solidFill>
              </a:rPr>
              <a:t>for</a:t>
            </a:r>
            <a:r>
              <a:rPr sz="4000" spc="-55" dirty="0">
                <a:solidFill>
                  <a:srgbClr val="130F24"/>
                </a:solidFill>
              </a:rPr>
              <a:t> </a:t>
            </a:r>
            <a:r>
              <a:rPr sz="4000" spc="90" dirty="0">
                <a:solidFill>
                  <a:srgbClr val="130F24"/>
                </a:solidFill>
              </a:rPr>
              <a:t>Web</a:t>
            </a:r>
            <a:r>
              <a:rPr sz="4000" spc="-60" dirty="0">
                <a:solidFill>
                  <a:srgbClr val="130F24"/>
                </a:solidFill>
              </a:rPr>
              <a:t> </a:t>
            </a:r>
            <a:r>
              <a:rPr sz="4000" spc="-10" dirty="0">
                <a:solidFill>
                  <a:srgbClr val="130F24"/>
                </a:solidFill>
              </a:rPr>
              <a:t>App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/>
          <p:nvPr/>
        </p:nvGraphicFramePr>
        <p:xfrm>
          <a:off x="593725" y="1809433"/>
          <a:ext cx="106997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" imgW="10699750" imgH="4305300" progId="Paint.Picture">
                  <p:embed/>
                </p:oleObj>
              </mc:Choice>
              <mc:Fallback>
                <p:oleObj name="" r:id="rId1" imgW="10699750" imgH="4305300" progId="Paint.Picture">
                  <p:embed/>
                  <p:pic>
                    <p:nvPicPr>
                      <p:cNvPr id="0" name="Picture 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" y="1809433"/>
                        <a:ext cx="1069975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200" y="547115"/>
            <a:ext cx="6456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30F24"/>
                </a:solidFill>
              </a:rPr>
              <a:t>App</a:t>
            </a:r>
            <a:r>
              <a:rPr sz="3200" spc="-45" dirty="0">
                <a:solidFill>
                  <a:srgbClr val="130F24"/>
                </a:solidFill>
              </a:rPr>
              <a:t> </a:t>
            </a:r>
            <a:r>
              <a:rPr sz="3200" spc="35" dirty="0">
                <a:solidFill>
                  <a:srgbClr val="130F24"/>
                </a:solidFill>
              </a:rPr>
              <a:t>Components</a:t>
            </a:r>
            <a:r>
              <a:rPr sz="3200" spc="-40" dirty="0">
                <a:solidFill>
                  <a:srgbClr val="130F24"/>
                </a:solidFill>
              </a:rPr>
              <a:t> </a:t>
            </a:r>
            <a:r>
              <a:rPr sz="3200" spc="-150" dirty="0">
                <a:solidFill>
                  <a:srgbClr val="130F24"/>
                </a:solidFill>
              </a:rPr>
              <a:t>&amp;</a:t>
            </a:r>
            <a:r>
              <a:rPr sz="3200" spc="-45" dirty="0">
                <a:solidFill>
                  <a:srgbClr val="130F24"/>
                </a:solidFill>
              </a:rPr>
              <a:t> </a:t>
            </a:r>
            <a:r>
              <a:rPr sz="3200" spc="70" dirty="0">
                <a:solidFill>
                  <a:srgbClr val="130F24"/>
                </a:solidFill>
              </a:rPr>
              <a:t>Architecture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2178900" y="1780938"/>
            <a:ext cx="6776084" cy="3673475"/>
            <a:chOff x="2178900" y="1780938"/>
            <a:chExt cx="6776084" cy="3673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8900" y="3724526"/>
              <a:ext cx="1478004" cy="14780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0593" y="1780938"/>
              <a:ext cx="2380735" cy="23807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4048" y="3073145"/>
              <a:ext cx="6080760" cy="2381250"/>
            </a:xfrm>
            <a:custGeom>
              <a:avLst/>
              <a:gdLst/>
              <a:ahLst/>
              <a:cxnLst/>
              <a:rect l="l" t="t" r="r" b="b"/>
              <a:pathLst>
                <a:path w="6080759" h="2381250">
                  <a:moveTo>
                    <a:pt x="2369045" y="686231"/>
                  </a:moveTo>
                  <a:lnTo>
                    <a:pt x="2179624" y="715657"/>
                  </a:lnTo>
                  <a:lnTo>
                    <a:pt x="2212733" y="762241"/>
                  </a:lnTo>
                  <a:lnTo>
                    <a:pt x="0" y="2334361"/>
                  </a:lnTo>
                  <a:lnTo>
                    <a:pt x="33096" y="2380945"/>
                  </a:lnTo>
                  <a:lnTo>
                    <a:pt x="2245830" y="808824"/>
                  </a:lnTo>
                  <a:lnTo>
                    <a:pt x="2278926" y="855421"/>
                  </a:lnTo>
                  <a:lnTo>
                    <a:pt x="2337371" y="745693"/>
                  </a:lnTo>
                  <a:lnTo>
                    <a:pt x="2369045" y="686231"/>
                  </a:lnTo>
                  <a:close/>
                </a:path>
                <a:path w="6080759" h="2381250">
                  <a:moveTo>
                    <a:pt x="6080480" y="85725"/>
                  </a:moveTo>
                  <a:lnTo>
                    <a:pt x="6023318" y="57150"/>
                  </a:lnTo>
                  <a:lnTo>
                    <a:pt x="5909030" y="0"/>
                  </a:lnTo>
                  <a:lnTo>
                    <a:pt x="5909030" y="57150"/>
                  </a:lnTo>
                  <a:lnTo>
                    <a:pt x="4243438" y="57150"/>
                  </a:lnTo>
                  <a:lnTo>
                    <a:pt x="4243438" y="114300"/>
                  </a:lnTo>
                  <a:lnTo>
                    <a:pt x="5909030" y="114300"/>
                  </a:lnTo>
                  <a:lnTo>
                    <a:pt x="5909030" y="171450"/>
                  </a:lnTo>
                  <a:lnTo>
                    <a:pt x="6023330" y="114300"/>
                  </a:lnTo>
                  <a:lnTo>
                    <a:pt x="6080480" y="85725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117491" y="3333765"/>
              <a:ext cx="1837689" cy="171450"/>
            </a:xfrm>
            <a:custGeom>
              <a:avLst/>
              <a:gdLst/>
              <a:ahLst/>
              <a:cxnLst/>
              <a:rect l="l" t="t" r="r" b="b"/>
              <a:pathLst>
                <a:path w="1837690" h="171450">
                  <a:moveTo>
                    <a:pt x="171936" y="0"/>
                  </a:moveTo>
                  <a:lnTo>
                    <a:pt x="0" y="84744"/>
                  </a:lnTo>
                  <a:lnTo>
                    <a:pt x="170958" y="171447"/>
                  </a:lnTo>
                  <a:lnTo>
                    <a:pt x="171284" y="114298"/>
                  </a:lnTo>
                  <a:lnTo>
                    <a:pt x="142708" y="114134"/>
                  </a:lnTo>
                  <a:lnTo>
                    <a:pt x="143035" y="56986"/>
                  </a:lnTo>
                  <a:lnTo>
                    <a:pt x="171611" y="56986"/>
                  </a:lnTo>
                  <a:lnTo>
                    <a:pt x="171936" y="0"/>
                  </a:lnTo>
                  <a:close/>
                </a:path>
                <a:path w="1837690" h="171450">
                  <a:moveTo>
                    <a:pt x="171610" y="57149"/>
                  </a:moveTo>
                  <a:lnTo>
                    <a:pt x="171284" y="114298"/>
                  </a:lnTo>
                  <a:lnTo>
                    <a:pt x="1836874" y="123809"/>
                  </a:lnTo>
                  <a:lnTo>
                    <a:pt x="1837201" y="66661"/>
                  </a:lnTo>
                  <a:lnTo>
                    <a:pt x="171610" y="57149"/>
                  </a:lnTo>
                  <a:close/>
                </a:path>
                <a:path w="1837690" h="171450">
                  <a:moveTo>
                    <a:pt x="143035" y="56986"/>
                  </a:moveTo>
                  <a:lnTo>
                    <a:pt x="142708" y="114134"/>
                  </a:lnTo>
                  <a:lnTo>
                    <a:pt x="171284" y="114298"/>
                  </a:lnTo>
                  <a:lnTo>
                    <a:pt x="171610" y="57149"/>
                  </a:lnTo>
                  <a:lnTo>
                    <a:pt x="143035" y="56986"/>
                  </a:lnTo>
                  <a:close/>
                </a:path>
                <a:path w="1837690" h="171450">
                  <a:moveTo>
                    <a:pt x="171611" y="56986"/>
                  </a:moveTo>
                  <a:lnTo>
                    <a:pt x="143035" y="56986"/>
                  </a:lnTo>
                  <a:lnTo>
                    <a:pt x="171610" y="57149"/>
                  </a:lnTo>
                  <a:lnTo>
                    <a:pt x="171611" y="56986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63342" y="1727200"/>
            <a:ext cx="15424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Us</a:t>
            </a:r>
            <a:r>
              <a:rPr sz="19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1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1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I</a:t>
            </a:r>
            <a:r>
              <a:rPr sz="1900" spc="-1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13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7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900" spc="-1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900" spc="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0793" y="5308600"/>
            <a:ext cx="22745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3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900" spc="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c</a:t>
            </a:r>
            <a:r>
              <a:rPr sz="1900" spc="-1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k</a:t>
            </a:r>
            <a:r>
              <a:rPr sz="1900" spc="-16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1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4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900" spc="-16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4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9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pp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7889" y="1541271"/>
            <a:ext cx="950594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2090"/>
              </a:lnSpc>
              <a:spcBef>
                <a:spcPts val="100"/>
              </a:spcBef>
            </a:pPr>
            <a:r>
              <a:rPr sz="1900" spc="-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API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ts val="2090"/>
              </a:lnSpc>
            </a:pPr>
            <a:r>
              <a:rPr sz="1900" spc="-8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(routing)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3926" y="1846071"/>
            <a:ext cx="18776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M</a:t>
            </a:r>
            <a:r>
              <a:rPr sz="1900" spc="-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y</a:t>
            </a:r>
            <a:r>
              <a:rPr sz="1900" spc="3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900" spc="-3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Q</a:t>
            </a:r>
            <a:r>
              <a:rPr sz="1900" spc="1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L</a:t>
            </a:r>
            <a:r>
              <a:rPr sz="1900" spc="-16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4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ta</a:t>
            </a:r>
            <a:r>
              <a:rPr sz="1900" spc="-6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900" spc="-5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12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s</a:t>
            </a:r>
            <a:r>
              <a:rPr sz="1900" spc="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42669" y="4722004"/>
            <a:ext cx="3155315" cy="609600"/>
          </a:xfrm>
          <a:custGeom>
            <a:avLst/>
            <a:gdLst/>
            <a:ahLst/>
            <a:cxnLst/>
            <a:rect l="l" t="t" r="r" b="b"/>
            <a:pathLst>
              <a:path w="3155315" h="609600">
                <a:moveTo>
                  <a:pt x="3155093" y="0"/>
                </a:moveTo>
                <a:lnTo>
                  <a:pt x="3153751" y="69887"/>
                </a:lnTo>
                <a:lnTo>
                  <a:pt x="3149929" y="134043"/>
                </a:lnTo>
                <a:lnTo>
                  <a:pt x="3143933" y="190636"/>
                </a:lnTo>
                <a:lnTo>
                  <a:pt x="3136066" y="237838"/>
                </a:lnTo>
                <a:lnTo>
                  <a:pt x="3115942" y="296750"/>
                </a:lnTo>
                <a:lnTo>
                  <a:pt x="3104295" y="304800"/>
                </a:lnTo>
                <a:lnTo>
                  <a:pt x="1628344" y="304800"/>
                </a:lnTo>
                <a:lnTo>
                  <a:pt x="1616696" y="312849"/>
                </a:lnTo>
                <a:lnTo>
                  <a:pt x="1596572" y="371761"/>
                </a:lnTo>
                <a:lnTo>
                  <a:pt x="1588705" y="418963"/>
                </a:lnTo>
                <a:lnTo>
                  <a:pt x="1582709" y="475556"/>
                </a:lnTo>
                <a:lnTo>
                  <a:pt x="1578887" y="539712"/>
                </a:lnTo>
                <a:lnTo>
                  <a:pt x="1577546" y="609600"/>
                </a:lnTo>
                <a:lnTo>
                  <a:pt x="1576204" y="539712"/>
                </a:lnTo>
                <a:lnTo>
                  <a:pt x="1572383" y="475556"/>
                </a:lnTo>
                <a:lnTo>
                  <a:pt x="1566386" y="418963"/>
                </a:lnTo>
                <a:lnTo>
                  <a:pt x="1558520" y="371761"/>
                </a:lnTo>
                <a:lnTo>
                  <a:pt x="1538396" y="312849"/>
                </a:lnTo>
                <a:lnTo>
                  <a:pt x="1526749" y="304800"/>
                </a:lnTo>
                <a:lnTo>
                  <a:pt x="50797" y="304800"/>
                </a:lnTo>
                <a:lnTo>
                  <a:pt x="39150" y="296750"/>
                </a:lnTo>
                <a:lnTo>
                  <a:pt x="19026" y="237838"/>
                </a:lnTo>
                <a:lnTo>
                  <a:pt x="11159" y="190636"/>
                </a:lnTo>
                <a:lnTo>
                  <a:pt x="5163" y="134043"/>
                </a:lnTo>
                <a:lnTo>
                  <a:pt x="1341" y="69887"/>
                </a:lnTo>
                <a:lnTo>
                  <a:pt x="0" y="0"/>
                </a:lnTo>
              </a:path>
            </a:pathLst>
          </a:custGeom>
          <a:ln w="6350">
            <a:solidFill>
              <a:srgbClr val="FF1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06098" y="6192520"/>
            <a:ext cx="23266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900" spc="-3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r</a:t>
            </a:r>
            <a:r>
              <a:rPr sz="1900" spc="-1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1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t</a:t>
            </a:r>
            <a:r>
              <a:rPr sz="19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10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n</a:t>
            </a:r>
            <a:r>
              <a:rPr sz="1900" spc="-4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d</a:t>
            </a:r>
            <a:r>
              <a:rPr sz="19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1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o</a:t>
            </a:r>
            <a:r>
              <a:rPr sz="1900" spc="-9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f</a:t>
            </a:r>
            <a:r>
              <a:rPr sz="1900" spc="-16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9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w</a:t>
            </a:r>
            <a:r>
              <a:rPr sz="1900" spc="-10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e</a:t>
            </a:r>
            <a:r>
              <a:rPr sz="1900" spc="-4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b</a:t>
            </a:r>
            <a:r>
              <a:rPr sz="1900" spc="-1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9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a</a:t>
            </a:r>
            <a:r>
              <a:rPr sz="1900" spc="-7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r>
              <a:rPr sz="1900" spc="-55" dirty="0">
                <a:solidFill>
                  <a:srgbClr val="171717"/>
                </a:solidFill>
                <a:latin typeface="Lucida Sans Unicode" panose="020B0602030504020204"/>
                <a:cs typeface="Lucida Sans Unicode" panose="020B0602030504020204"/>
              </a:rPr>
              <a:t>p</a:t>
            </a:r>
            <a:endParaRPr sz="19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00299" y="6377940"/>
            <a:ext cx="62391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https://github.com/</a:t>
            </a:r>
            <a:r>
              <a:rPr lang="en-US"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StevenJoseph19</a:t>
            </a:r>
            <a:r>
              <a:rPr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/</a:t>
            </a:r>
            <a:r>
              <a:rPr lang="en-US" sz="1400" b="1" u="sng" spc="10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Capgemini-Playwright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0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10390</Words>
  <Application>WPS Presentation</Application>
  <PresentationFormat>Widescreen</PresentationFormat>
  <Paragraphs>595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SimSun</vt:lpstr>
      <vt:lpstr>Wingdings</vt:lpstr>
      <vt:lpstr>Arial</vt:lpstr>
      <vt:lpstr>Microsoft Sans Serif</vt:lpstr>
      <vt:lpstr>Tahoma</vt:lpstr>
      <vt:lpstr>Lucida Sans Unicode</vt:lpstr>
      <vt:lpstr>Consolas</vt:lpstr>
      <vt:lpstr>Consolas</vt:lpstr>
      <vt:lpstr>Calibri</vt:lpstr>
      <vt:lpstr>Microsoft YaHei</vt:lpstr>
      <vt:lpstr>Arial Unicode MS</vt:lpstr>
      <vt:lpstr>Wingdings</vt:lpstr>
      <vt:lpstr>Office Theme</vt:lpstr>
      <vt:lpstr>Paint.Picture</vt:lpstr>
      <vt:lpstr>Building the Layout, Style, and  CRUD for Your App with HTML  and CSS</vt:lpstr>
      <vt:lpstr>Overview</vt:lpstr>
      <vt:lpstr>Exploring HTML, DOM, CRUD, FORMS</vt:lpstr>
      <vt:lpstr>HTML</vt:lpstr>
      <vt:lpstr>DOM stands  for  "Document  Object  Model"</vt:lpstr>
      <vt:lpstr>CRUD</vt:lpstr>
      <vt:lpstr>FORMS</vt:lpstr>
      <vt:lpstr>Build out HTML Files for Web App</vt:lpstr>
      <vt:lpstr>App Components &amp; Architecture</vt:lpstr>
      <vt:lpstr>Index.html</vt:lpstr>
      <vt:lpstr>addjoke.html</vt:lpstr>
      <vt:lpstr>jokeslist.html</vt:lpstr>
      <vt:lpstr>PowerPoint 演示文稿</vt:lpstr>
      <vt:lpstr>Add Forms To Our HTML Files</vt:lpstr>
      <vt:lpstr>Index.html</vt:lpstr>
      <vt:lpstr>jokeslist.html</vt:lpstr>
      <vt:lpstr>addjoke.html</vt:lpstr>
      <vt:lpstr>PowerPoint 演示文稿</vt:lpstr>
      <vt:lpstr>Add View to HMTL For Showing List</vt:lpstr>
      <vt:lpstr>jokeslist.html</vt:lpstr>
      <vt:lpstr>Jokes List</vt:lpstr>
      <vt:lpstr>Add CSS To Our HTML Files</vt:lpstr>
      <vt:lpstr>What is Bootstrap CSS</vt:lpstr>
      <vt:lpstr>Index.html</vt:lpstr>
      <vt:lpstr>addjoke.html</vt:lpstr>
      <vt:lpstr>jokeslist.html</vt:lpstr>
      <vt:lpstr>PowerPoint 演示文稿</vt:lpstr>
      <vt:lpstr>In this module we covered: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Layout, Style, and  CRUD for Your App with HTML  and CSS</dc:title>
  <dc:creator/>
  <cp:lastModifiedBy>steve</cp:lastModifiedBy>
  <cp:revision>8</cp:revision>
  <dcterms:created xsi:type="dcterms:W3CDTF">2024-07-04T17:29:00Z</dcterms:created>
  <dcterms:modified xsi:type="dcterms:W3CDTF">2024-07-23T15:04:01Z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2023-07-25T11:00:00Z</vt:filetime>
  </property>
  <property fmtid="{D5CDD505-2E9C-101B-9397-08002B2CF9AE}" pid="3" name="LastSaved">
    <vt:filetime>2024-07-04T11:00:00Z</vt:filetime>
  </property>
  <property fmtid="{D5CDD505-2E9C-101B-9397-08002B2CF9AE}" pid="4" name="ICV">
    <vt:lpwstr>BE11631FED3241C8AB8C74EFE257BA0E_12</vt:lpwstr>
  </property>
  <property fmtid="{D5CDD505-2E9C-101B-9397-08002B2CF9AE}" pid="5" name="KSOProductBuildVer">
    <vt:lpwstr>1033-12.2.0.17542</vt:lpwstr>
  </property>
</Properties>
</file>