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2105" y="2670910"/>
            <a:ext cx="11911789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503" y="3668605"/>
            <a:ext cx="14358993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9117" y="2125980"/>
            <a:ext cx="13297764" cy="559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025" y="4356945"/>
            <a:ext cx="8748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36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ANDIN</a:t>
            </a:r>
            <a:r>
              <a:rPr sz="36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36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OMPUTING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704" y="1870914"/>
            <a:ext cx="10779760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55" dirty="0">
                <a:solidFill>
                  <a:srgbClr val="171717"/>
                </a:solidFill>
              </a:rPr>
              <a:t>Fundamenta</a:t>
            </a:r>
            <a:r>
              <a:rPr sz="6000" dirty="0">
                <a:solidFill>
                  <a:srgbClr val="171717"/>
                </a:solidFill>
              </a:rPr>
              <a:t>l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0" dirty="0">
                <a:solidFill>
                  <a:srgbClr val="171717"/>
                </a:solidFill>
              </a:rPr>
              <a:t>Clou</a:t>
            </a:r>
            <a:r>
              <a:rPr sz="6000" spc="120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0" dirty="0">
                <a:solidFill>
                  <a:srgbClr val="171717"/>
                </a:solidFill>
              </a:rPr>
              <a:t>C</a:t>
            </a:r>
            <a:r>
              <a:rPr sz="6000" spc="-5" dirty="0">
                <a:solidFill>
                  <a:srgbClr val="171717"/>
                </a:solidFill>
              </a:rPr>
              <a:t>on</a:t>
            </a:r>
            <a:r>
              <a:rPr sz="6000" spc="-120" dirty="0">
                <a:solidFill>
                  <a:srgbClr val="171717"/>
                </a:solidFill>
              </a:rPr>
              <a:t>c</a:t>
            </a:r>
            <a:r>
              <a:rPr sz="6000" spc="-125" dirty="0">
                <a:solidFill>
                  <a:srgbClr val="171717"/>
                </a:solidFill>
              </a:rPr>
              <a:t>epts  </a:t>
            </a:r>
            <a:r>
              <a:rPr sz="6000" spc="-100" dirty="0">
                <a:solidFill>
                  <a:srgbClr val="171717"/>
                </a:solidFill>
              </a:rPr>
              <a:t>f</a:t>
            </a:r>
            <a:r>
              <a:rPr sz="6000" spc="50" dirty="0">
                <a:solidFill>
                  <a:srgbClr val="171717"/>
                </a:solidFill>
              </a:rPr>
              <a:t>o</a:t>
            </a:r>
            <a:r>
              <a:rPr sz="6000" spc="-135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60" dirty="0">
                <a:solidFill>
                  <a:srgbClr val="171717"/>
                </a:solidFill>
              </a:rPr>
              <a:t>A</a:t>
            </a:r>
            <a:r>
              <a:rPr sz="6000" spc="430" dirty="0">
                <a:solidFill>
                  <a:srgbClr val="171717"/>
                </a:solidFill>
              </a:rPr>
              <a:t>W</a:t>
            </a:r>
            <a:r>
              <a:rPr sz="6000" spc="-265" dirty="0">
                <a:solidFill>
                  <a:srgbClr val="171717"/>
                </a:solidFill>
              </a:rPr>
              <a:t>S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46" y="1867344"/>
            <a:ext cx="13345160" cy="45866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marR="16510">
              <a:lnSpc>
                <a:spcPts val="7060"/>
              </a:lnSpc>
              <a:spcBef>
                <a:spcPts val="810"/>
              </a:spcBef>
            </a:pPr>
            <a:r>
              <a:rPr sz="6400" spc="-3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“Ela</a:t>
            </a:r>
            <a:r>
              <a:rPr sz="6400" spc="-3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19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ticit</a:t>
            </a:r>
            <a:r>
              <a:rPr sz="6400" spc="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0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400" spc="-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abilit</a:t>
            </a:r>
            <a:r>
              <a:rPr sz="6400" spc="-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1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400" spc="-2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qui</a:t>
            </a:r>
            <a:r>
              <a:rPr sz="6400" spc="-5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6400" spc="-45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400" spc="-29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4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0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1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6400" spc="2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4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1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1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6400" spc="-45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4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5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400" spc="-29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4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4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1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0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1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1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6400" spc="-2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longe</a:t>
            </a:r>
            <a:r>
              <a:rPr sz="6400" spc="-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0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nee</a:t>
            </a:r>
            <a:r>
              <a:rPr sz="6400" spc="-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them</a:t>
            </a:r>
            <a:r>
              <a:rPr sz="6400" spc="-1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6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6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400" spc="-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6400" spc="-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0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-1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ou  </a:t>
            </a:r>
            <a:r>
              <a:rPr sz="6400" spc="-2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400" spc="-3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4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400" spc="-4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1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3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1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400" spc="-3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6400" spc="-7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-8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352" y="6770454"/>
            <a:ext cx="10039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Verdana" panose="020B0604030504040204"/>
                <a:cs typeface="Verdana" panose="020B0604030504040204"/>
              </a:rPr>
              <a:t>Well-Architected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latin typeface="Verdana" panose="020B0604030504040204"/>
                <a:cs typeface="Verdana" panose="020B0604030504040204"/>
              </a:rPr>
              <a:t>Framework,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Amazon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4" dirty="0">
                <a:latin typeface="Verdana" panose="020B0604030504040204"/>
                <a:cs typeface="Verdana" panose="020B0604030504040204"/>
              </a:rPr>
              <a:t>Web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Services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139486"/>
            <a:ext cx="12924790" cy="27533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245" dirty="0">
                <a:solidFill>
                  <a:srgbClr val="9BC84D"/>
                </a:solidFill>
              </a:rPr>
              <a:t>Reliability</a:t>
            </a:r>
            <a:endParaRPr sz="6400"/>
          </a:p>
          <a:p>
            <a:pPr marL="86360" marR="5080">
              <a:lnSpc>
                <a:spcPts val="4300"/>
              </a:lnSpc>
              <a:spcBef>
                <a:spcPts val="440"/>
              </a:spcBef>
            </a:pPr>
            <a:r>
              <a:rPr sz="3600" spc="380" dirty="0">
                <a:solidFill>
                  <a:srgbClr val="000000"/>
                </a:solidFill>
              </a:rPr>
              <a:t>A </a:t>
            </a:r>
            <a:r>
              <a:rPr sz="3600" spc="-25" dirty="0">
                <a:solidFill>
                  <a:srgbClr val="000000"/>
                </a:solidFill>
              </a:rPr>
              <a:t>solution’s </a:t>
            </a:r>
            <a:r>
              <a:rPr sz="3600" spc="-5" dirty="0">
                <a:solidFill>
                  <a:srgbClr val="000000"/>
                </a:solidFill>
              </a:rPr>
              <a:t>ability </a:t>
            </a:r>
            <a:r>
              <a:rPr sz="3600" spc="60" dirty="0">
                <a:solidFill>
                  <a:srgbClr val="000000"/>
                </a:solidFill>
              </a:rPr>
              <a:t>to </a:t>
            </a:r>
            <a:r>
              <a:rPr sz="3600" spc="10" dirty="0">
                <a:solidFill>
                  <a:srgbClr val="000000"/>
                </a:solidFill>
              </a:rPr>
              <a:t>provide </a:t>
            </a:r>
            <a:r>
              <a:rPr sz="3600" dirty="0">
                <a:solidFill>
                  <a:srgbClr val="000000"/>
                </a:solidFill>
              </a:rPr>
              <a:t>functionality </a:t>
            </a:r>
            <a:r>
              <a:rPr sz="3600" spc="25" dirty="0">
                <a:solidFill>
                  <a:srgbClr val="000000"/>
                </a:solidFill>
              </a:rPr>
              <a:t>for </a:t>
            </a:r>
            <a:r>
              <a:rPr sz="3600" spc="-30" dirty="0">
                <a:solidFill>
                  <a:srgbClr val="000000"/>
                </a:solidFill>
              </a:rPr>
              <a:t>its </a:t>
            </a:r>
            <a:r>
              <a:rPr sz="3600" spc="-65" dirty="0">
                <a:solidFill>
                  <a:srgbClr val="000000"/>
                </a:solidFill>
              </a:rPr>
              <a:t>users </a:t>
            </a:r>
            <a:r>
              <a:rPr sz="3600" spc="-6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when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it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is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needed.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10" dirty="0">
                <a:solidFill>
                  <a:srgbClr val="000000"/>
                </a:solidFill>
              </a:rPr>
              <a:t>Amazon’s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global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infrastructure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is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built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to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maximize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reliability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for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your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70" dirty="0">
                <a:solidFill>
                  <a:srgbClr val="000000"/>
                </a:solidFill>
              </a:rPr>
              <a:t>cloud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workloads.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7912" y="4139644"/>
            <a:ext cx="18719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7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600" spc="-3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gility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6482" y="2578100"/>
            <a:ext cx="7597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solidFill>
                  <a:srgbClr val="000000"/>
                </a:solidFill>
              </a:rPr>
              <a:t>The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85" dirty="0">
                <a:solidFill>
                  <a:srgbClr val="000000"/>
                </a:solidFill>
              </a:rPr>
              <a:t>cloud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lowers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the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spc="50" dirty="0">
                <a:solidFill>
                  <a:srgbClr val="000000"/>
                </a:solidFill>
              </a:rPr>
              <a:t>cost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110" dirty="0">
                <a:solidFill>
                  <a:srgbClr val="000000"/>
                </a:solidFill>
              </a:rPr>
              <a:t>of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25" dirty="0">
                <a:solidFill>
                  <a:srgbClr val="000000"/>
                </a:solidFill>
              </a:rPr>
              <a:t>trying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new </a:t>
            </a:r>
            <a:r>
              <a:rPr sz="3000" spc="-1040" dirty="0">
                <a:solidFill>
                  <a:srgbClr val="000000"/>
                </a:solidFill>
              </a:rPr>
              <a:t> </a:t>
            </a:r>
            <a:r>
              <a:rPr sz="3000" spc="15" dirty="0">
                <a:solidFill>
                  <a:srgbClr val="000000"/>
                </a:solidFill>
              </a:rPr>
              <a:t>ideas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50" dirty="0">
                <a:solidFill>
                  <a:srgbClr val="000000"/>
                </a:solidFill>
              </a:rPr>
              <a:t>or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business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processes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6906482" y="3721100"/>
            <a:ext cx="80886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6915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Reduces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time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required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maintain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infrastructure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257175">
              <a:lnSpc>
                <a:spcPct val="100000"/>
              </a:lnSpc>
              <a:spcBef>
                <a:spcPts val="18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Reduces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risk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organization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around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security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compliance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access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emerging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technologies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824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</a:t>
            </a:r>
            <a:r>
              <a:rPr spc="-265" dirty="0"/>
              <a:t> </a:t>
            </a:r>
            <a:r>
              <a:rPr spc="130" dirty="0"/>
              <a:t>of</a:t>
            </a:r>
            <a:r>
              <a:rPr spc="-260" dirty="0"/>
              <a:t> </a:t>
            </a:r>
            <a:r>
              <a:rPr spc="85" dirty="0"/>
              <a:t>Cloud</a:t>
            </a:r>
            <a:r>
              <a:rPr spc="-265" dirty="0"/>
              <a:t> </a:t>
            </a:r>
            <a:r>
              <a:rPr spc="45" dirty="0"/>
              <a:t>Computing</a:t>
            </a:r>
            <a:endParaRPr spc="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46" y="1598865"/>
            <a:ext cx="13167360" cy="51308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15875">
              <a:lnSpc>
                <a:spcPts val="6600"/>
              </a:lnSpc>
              <a:spcBef>
                <a:spcPts val="800"/>
              </a:spcBef>
            </a:pPr>
            <a:r>
              <a:rPr sz="6000" spc="-1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“Clou</a:t>
            </a:r>
            <a:r>
              <a:rPr sz="60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1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omputin</a:t>
            </a:r>
            <a:r>
              <a:rPr sz="6000" spc="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8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2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000" spc="-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0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on-demand  </a:t>
            </a:r>
            <a:r>
              <a:rPr sz="6000" spc="-2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deli</a:t>
            </a:r>
            <a:r>
              <a:rPr sz="6000" spc="-4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6000" spc="-2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6000" spc="-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1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ompu</a:t>
            </a:r>
            <a:r>
              <a:rPr sz="6000" spc="-2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6000" spc="-1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0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88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80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000" spc="-1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2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tabase  </a:t>
            </a:r>
            <a:r>
              <a:rPr sz="6000" spc="-30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3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4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3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78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3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6000" spc="1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3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1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80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3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spc="2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1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0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1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0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1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6000" spc="-4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3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0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1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000" spc="-3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1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1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0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000" spc="2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3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2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11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6000" spc="-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pl</a:t>
            </a:r>
            <a:r>
              <a:rPr sz="6000" spc="-2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1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000" spc="-20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6000" spc="-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9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vi</a:t>
            </a:r>
            <a:r>
              <a:rPr sz="6000" spc="-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2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000" spc="-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5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6000" spc="-5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2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erne</a:t>
            </a:r>
            <a:r>
              <a:rPr sz="6000" spc="-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wit</a:t>
            </a:r>
            <a:r>
              <a:rPr sz="6000" spc="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6000" spc="-45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2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000" spc="-3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-as-  </a:t>
            </a:r>
            <a:r>
              <a:rPr sz="6000" spc="-2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000" spc="-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000" spc="-45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6000" spc="-3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1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12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6000" spc="-2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6062" y="7100983"/>
            <a:ext cx="4320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Verdana" panose="020B0604030504040204"/>
                <a:cs typeface="Verdana" panose="020B0604030504040204"/>
              </a:rPr>
              <a:t>Amazon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4" dirty="0">
                <a:latin typeface="Verdana" panose="020B0604030504040204"/>
                <a:cs typeface="Verdana" panose="020B0604030504040204"/>
              </a:rPr>
              <a:t>Web</a:t>
            </a:r>
            <a:r>
              <a:rPr sz="30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Services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0544" y="646852"/>
            <a:ext cx="733552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55" dirty="0">
                <a:solidFill>
                  <a:srgbClr val="232323"/>
                </a:solidFill>
              </a:rPr>
              <a:t>Cloud</a:t>
            </a:r>
            <a:r>
              <a:rPr sz="4600" spc="-265" dirty="0">
                <a:solidFill>
                  <a:srgbClr val="232323"/>
                </a:solidFill>
              </a:rPr>
              <a:t> </a:t>
            </a:r>
            <a:r>
              <a:rPr sz="4600" spc="25" dirty="0">
                <a:solidFill>
                  <a:srgbClr val="232323"/>
                </a:solidFill>
              </a:rPr>
              <a:t>Computing</a:t>
            </a:r>
            <a:r>
              <a:rPr sz="4600" spc="-260" dirty="0">
                <a:solidFill>
                  <a:srgbClr val="232323"/>
                </a:solidFill>
              </a:rPr>
              <a:t> </a:t>
            </a:r>
            <a:r>
              <a:rPr sz="4600" spc="25" dirty="0">
                <a:solidFill>
                  <a:srgbClr val="232323"/>
                </a:solidFill>
              </a:rPr>
              <a:t>Models</a:t>
            </a:r>
            <a:endParaRPr sz="4600"/>
          </a:p>
        </p:txBody>
      </p:sp>
      <p:grpSp>
        <p:nvGrpSpPr>
          <p:cNvPr id="3" name="object 3"/>
          <p:cNvGrpSpPr/>
          <p:nvPr/>
        </p:nvGrpSpPr>
        <p:grpSpPr>
          <a:xfrm>
            <a:off x="2184111" y="5051969"/>
            <a:ext cx="12174855" cy="471170"/>
            <a:chOff x="2184111" y="5051969"/>
            <a:chExt cx="12174855" cy="4711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59326" y="5199546"/>
              <a:ext cx="11919220" cy="1759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15861" y="5083720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69" h="407670">
                  <a:moveTo>
                    <a:pt x="226250" y="0"/>
                  </a:moveTo>
                  <a:lnTo>
                    <a:pt x="181348" y="0"/>
                  </a:lnTo>
                  <a:lnTo>
                    <a:pt x="137316" y="9804"/>
                  </a:lnTo>
                  <a:lnTo>
                    <a:pt x="95895" y="29412"/>
                  </a:lnTo>
                  <a:lnTo>
                    <a:pt x="58824" y="58824"/>
                  </a:lnTo>
                  <a:lnTo>
                    <a:pt x="29412" y="95895"/>
                  </a:lnTo>
                  <a:lnTo>
                    <a:pt x="9804" y="137316"/>
                  </a:lnTo>
                  <a:lnTo>
                    <a:pt x="0" y="181348"/>
                  </a:lnTo>
                  <a:lnTo>
                    <a:pt x="0" y="226250"/>
                  </a:lnTo>
                  <a:lnTo>
                    <a:pt x="9804" y="270282"/>
                  </a:lnTo>
                  <a:lnTo>
                    <a:pt x="29412" y="311703"/>
                  </a:lnTo>
                  <a:lnTo>
                    <a:pt x="58824" y="348773"/>
                  </a:lnTo>
                  <a:lnTo>
                    <a:pt x="95895" y="378185"/>
                  </a:lnTo>
                  <a:lnTo>
                    <a:pt x="137316" y="397794"/>
                  </a:lnTo>
                  <a:lnTo>
                    <a:pt x="181348" y="407598"/>
                  </a:lnTo>
                  <a:lnTo>
                    <a:pt x="226250" y="407598"/>
                  </a:lnTo>
                  <a:lnTo>
                    <a:pt x="270282" y="397794"/>
                  </a:lnTo>
                  <a:lnTo>
                    <a:pt x="311703" y="378185"/>
                  </a:lnTo>
                  <a:lnTo>
                    <a:pt x="348773" y="348773"/>
                  </a:lnTo>
                  <a:lnTo>
                    <a:pt x="378185" y="311703"/>
                  </a:lnTo>
                  <a:lnTo>
                    <a:pt x="397794" y="270282"/>
                  </a:lnTo>
                  <a:lnTo>
                    <a:pt x="407598" y="226250"/>
                  </a:lnTo>
                  <a:lnTo>
                    <a:pt x="407598" y="181348"/>
                  </a:lnTo>
                  <a:lnTo>
                    <a:pt x="397794" y="137316"/>
                  </a:lnTo>
                  <a:lnTo>
                    <a:pt x="378185" y="95895"/>
                  </a:lnTo>
                  <a:lnTo>
                    <a:pt x="348773" y="58824"/>
                  </a:lnTo>
                  <a:lnTo>
                    <a:pt x="311703" y="29412"/>
                  </a:lnTo>
                  <a:lnTo>
                    <a:pt x="270282" y="9804"/>
                  </a:lnTo>
                  <a:lnTo>
                    <a:pt x="2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5861" y="508371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69" h="407670">
                  <a:moveTo>
                    <a:pt x="348774" y="58824"/>
                  </a:moveTo>
                  <a:lnTo>
                    <a:pt x="378186" y="95895"/>
                  </a:lnTo>
                  <a:lnTo>
                    <a:pt x="397795" y="137316"/>
                  </a:lnTo>
                  <a:lnTo>
                    <a:pt x="407599" y="181348"/>
                  </a:lnTo>
                  <a:lnTo>
                    <a:pt x="407599" y="226250"/>
                  </a:lnTo>
                  <a:lnTo>
                    <a:pt x="397795" y="270282"/>
                  </a:lnTo>
                  <a:lnTo>
                    <a:pt x="378186" y="311704"/>
                  </a:lnTo>
                  <a:lnTo>
                    <a:pt x="348774" y="348774"/>
                  </a:lnTo>
                  <a:lnTo>
                    <a:pt x="311704" y="378186"/>
                  </a:lnTo>
                  <a:lnTo>
                    <a:pt x="270282" y="397795"/>
                  </a:lnTo>
                  <a:lnTo>
                    <a:pt x="226250" y="407599"/>
                  </a:lnTo>
                  <a:lnTo>
                    <a:pt x="181348" y="407599"/>
                  </a:lnTo>
                  <a:lnTo>
                    <a:pt x="137316" y="397795"/>
                  </a:lnTo>
                  <a:lnTo>
                    <a:pt x="95895" y="378186"/>
                  </a:lnTo>
                  <a:lnTo>
                    <a:pt x="58824" y="348774"/>
                  </a:lnTo>
                  <a:lnTo>
                    <a:pt x="29412" y="311704"/>
                  </a:lnTo>
                  <a:lnTo>
                    <a:pt x="9804" y="270282"/>
                  </a:lnTo>
                  <a:lnTo>
                    <a:pt x="0" y="226250"/>
                  </a:lnTo>
                  <a:lnTo>
                    <a:pt x="0" y="181348"/>
                  </a:lnTo>
                  <a:lnTo>
                    <a:pt x="9804" y="137316"/>
                  </a:lnTo>
                  <a:lnTo>
                    <a:pt x="29412" y="95895"/>
                  </a:lnTo>
                  <a:lnTo>
                    <a:pt x="58824" y="58824"/>
                  </a:lnTo>
                  <a:lnTo>
                    <a:pt x="95895" y="29412"/>
                  </a:lnTo>
                  <a:lnTo>
                    <a:pt x="137316" y="9804"/>
                  </a:lnTo>
                  <a:lnTo>
                    <a:pt x="181348" y="0"/>
                  </a:lnTo>
                  <a:lnTo>
                    <a:pt x="226250" y="0"/>
                  </a:lnTo>
                  <a:lnTo>
                    <a:pt x="270282" y="9804"/>
                  </a:lnTo>
                  <a:lnTo>
                    <a:pt x="311704" y="29412"/>
                  </a:lnTo>
                  <a:lnTo>
                    <a:pt x="348774" y="58824"/>
                  </a:lnTo>
                  <a:close/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15136" y="5083720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70">
                  <a:moveTo>
                    <a:pt x="226251" y="0"/>
                  </a:moveTo>
                  <a:lnTo>
                    <a:pt x="181349" y="0"/>
                  </a:lnTo>
                  <a:lnTo>
                    <a:pt x="137317" y="9804"/>
                  </a:lnTo>
                  <a:lnTo>
                    <a:pt x="95895" y="29412"/>
                  </a:lnTo>
                  <a:lnTo>
                    <a:pt x="58824" y="58824"/>
                  </a:lnTo>
                  <a:lnTo>
                    <a:pt x="29412" y="95895"/>
                  </a:lnTo>
                  <a:lnTo>
                    <a:pt x="9804" y="137316"/>
                  </a:lnTo>
                  <a:lnTo>
                    <a:pt x="0" y="181348"/>
                  </a:lnTo>
                  <a:lnTo>
                    <a:pt x="0" y="226250"/>
                  </a:lnTo>
                  <a:lnTo>
                    <a:pt x="9804" y="270282"/>
                  </a:lnTo>
                  <a:lnTo>
                    <a:pt x="29412" y="311704"/>
                  </a:lnTo>
                  <a:lnTo>
                    <a:pt x="58824" y="348774"/>
                  </a:lnTo>
                  <a:lnTo>
                    <a:pt x="95895" y="378187"/>
                  </a:lnTo>
                  <a:lnTo>
                    <a:pt x="137317" y="397795"/>
                  </a:lnTo>
                  <a:lnTo>
                    <a:pt x="181349" y="407599"/>
                  </a:lnTo>
                  <a:lnTo>
                    <a:pt x="226251" y="407599"/>
                  </a:lnTo>
                  <a:lnTo>
                    <a:pt x="270283" y="397795"/>
                  </a:lnTo>
                  <a:lnTo>
                    <a:pt x="311704" y="378187"/>
                  </a:lnTo>
                  <a:lnTo>
                    <a:pt x="348774" y="348774"/>
                  </a:lnTo>
                  <a:lnTo>
                    <a:pt x="378187" y="311704"/>
                  </a:lnTo>
                  <a:lnTo>
                    <a:pt x="397795" y="270282"/>
                  </a:lnTo>
                  <a:lnTo>
                    <a:pt x="407599" y="226250"/>
                  </a:lnTo>
                  <a:lnTo>
                    <a:pt x="407599" y="181348"/>
                  </a:lnTo>
                  <a:lnTo>
                    <a:pt x="397795" y="137316"/>
                  </a:lnTo>
                  <a:lnTo>
                    <a:pt x="378187" y="95895"/>
                  </a:lnTo>
                  <a:lnTo>
                    <a:pt x="348774" y="58824"/>
                  </a:lnTo>
                  <a:lnTo>
                    <a:pt x="311704" y="29412"/>
                  </a:lnTo>
                  <a:lnTo>
                    <a:pt x="270283" y="9804"/>
                  </a:lnTo>
                  <a:lnTo>
                    <a:pt x="226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15137" y="508371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70">
                  <a:moveTo>
                    <a:pt x="348774" y="58824"/>
                  </a:moveTo>
                  <a:lnTo>
                    <a:pt x="378186" y="95895"/>
                  </a:lnTo>
                  <a:lnTo>
                    <a:pt x="397795" y="137316"/>
                  </a:lnTo>
                  <a:lnTo>
                    <a:pt x="407599" y="181348"/>
                  </a:lnTo>
                  <a:lnTo>
                    <a:pt x="407599" y="226250"/>
                  </a:lnTo>
                  <a:lnTo>
                    <a:pt x="397795" y="270282"/>
                  </a:lnTo>
                  <a:lnTo>
                    <a:pt x="378186" y="311704"/>
                  </a:lnTo>
                  <a:lnTo>
                    <a:pt x="348774" y="348774"/>
                  </a:lnTo>
                  <a:lnTo>
                    <a:pt x="311704" y="378186"/>
                  </a:lnTo>
                  <a:lnTo>
                    <a:pt x="270282" y="397795"/>
                  </a:lnTo>
                  <a:lnTo>
                    <a:pt x="226250" y="407599"/>
                  </a:lnTo>
                  <a:lnTo>
                    <a:pt x="181348" y="407599"/>
                  </a:lnTo>
                  <a:lnTo>
                    <a:pt x="137316" y="397795"/>
                  </a:lnTo>
                  <a:lnTo>
                    <a:pt x="95895" y="378186"/>
                  </a:lnTo>
                  <a:lnTo>
                    <a:pt x="58824" y="348774"/>
                  </a:lnTo>
                  <a:lnTo>
                    <a:pt x="29412" y="311704"/>
                  </a:lnTo>
                  <a:lnTo>
                    <a:pt x="9804" y="270282"/>
                  </a:lnTo>
                  <a:lnTo>
                    <a:pt x="0" y="226250"/>
                  </a:lnTo>
                  <a:lnTo>
                    <a:pt x="0" y="181348"/>
                  </a:lnTo>
                  <a:lnTo>
                    <a:pt x="9804" y="137316"/>
                  </a:lnTo>
                  <a:lnTo>
                    <a:pt x="29412" y="95895"/>
                  </a:lnTo>
                  <a:lnTo>
                    <a:pt x="58824" y="58824"/>
                  </a:lnTo>
                  <a:lnTo>
                    <a:pt x="95895" y="29412"/>
                  </a:lnTo>
                  <a:lnTo>
                    <a:pt x="137316" y="9804"/>
                  </a:lnTo>
                  <a:lnTo>
                    <a:pt x="181348" y="0"/>
                  </a:lnTo>
                  <a:lnTo>
                    <a:pt x="226250" y="0"/>
                  </a:lnTo>
                  <a:lnTo>
                    <a:pt x="270282" y="9804"/>
                  </a:lnTo>
                  <a:lnTo>
                    <a:pt x="311704" y="29412"/>
                  </a:lnTo>
                  <a:lnTo>
                    <a:pt x="348774" y="58824"/>
                  </a:lnTo>
                  <a:close/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919577" y="5083720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69" h="407670">
                  <a:moveTo>
                    <a:pt x="226253" y="0"/>
                  </a:moveTo>
                  <a:lnTo>
                    <a:pt x="181350" y="0"/>
                  </a:lnTo>
                  <a:lnTo>
                    <a:pt x="137318" y="9804"/>
                  </a:lnTo>
                  <a:lnTo>
                    <a:pt x="95897" y="29412"/>
                  </a:lnTo>
                  <a:lnTo>
                    <a:pt x="58829" y="58824"/>
                  </a:lnTo>
                  <a:lnTo>
                    <a:pt x="29414" y="95895"/>
                  </a:lnTo>
                  <a:lnTo>
                    <a:pt x="9804" y="137316"/>
                  </a:lnTo>
                  <a:lnTo>
                    <a:pt x="0" y="181348"/>
                  </a:lnTo>
                  <a:lnTo>
                    <a:pt x="0" y="226250"/>
                  </a:lnTo>
                  <a:lnTo>
                    <a:pt x="9804" y="270282"/>
                  </a:lnTo>
                  <a:lnTo>
                    <a:pt x="29414" y="311703"/>
                  </a:lnTo>
                  <a:lnTo>
                    <a:pt x="58829" y="348773"/>
                  </a:lnTo>
                  <a:lnTo>
                    <a:pt x="95897" y="378185"/>
                  </a:lnTo>
                  <a:lnTo>
                    <a:pt x="137318" y="397794"/>
                  </a:lnTo>
                  <a:lnTo>
                    <a:pt x="181350" y="407598"/>
                  </a:lnTo>
                  <a:lnTo>
                    <a:pt x="226253" y="407598"/>
                  </a:lnTo>
                  <a:lnTo>
                    <a:pt x="270286" y="397794"/>
                  </a:lnTo>
                  <a:lnTo>
                    <a:pt x="311710" y="378185"/>
                  </a:lnTo>
                  <a:lnTo>
                    <a:pt x="348783" y="348773"/>
                  </a:lnTo>
                  <a:lnTo>
                    <a:pt x="378193" y="311703"/>
                  </a:lnTo>
                  <a:lnTo>
                    <a:pt x="397800" y="270282"/>
                  </a:lnTo>
                  <a:lnTo>
                    <a:pt x="407603" y="226250"/>
                  </a:lnTo>
                  <a:lnTo>
                    <a:pt x="407603" y="181348"/>
                  </a:lnTo>
                  <a:lnTo>
                    <a:pt x="397800" y="137316"/>
                  </a:lnTo>
                  <a:lnTo>
                    <a:pt x="378193" y="95895"/>
                  </a:lnTo>
                  <a:lnTo>
                    <a:pt x="348783" y="58824"/>
                  </a:lnTo>
                  <a:lnTo>
                    <a:pt x="311710" y="29412"/>
                  </a:lnTo>
                  <a:lnTo>
                    <a:pt x="270286" y="9804"/>
                  </a:lnTo>
                  <a:lnTo>
                    <a:pt x="226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919574" y="508371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69" h="407670">
                  <a:moveTo>
                    <a:pt x="348774" y="58824"/>
                  </a:moveTo>
                  <a:lnTo>
                    <a:pt x="378186" y="95895"/>
                  </a:lnTo>
                  <a:lnTo>
                    <a:pt x="397795" y="137316"/>
                  </a:lnTo>
                  <a:lnTo>
                    <a:pt x="407599" y="181348"/>
                  </a:lnTo>
                  <a:lnTo>
                    <a:pt x="407599" y="226250"/>
                  </a:lnTo>
                  <a:lnTo>
                    <a:pt x="397795" y="270282"/>
                  </a:lnTo>
                  <a:lnTo>
                    <a:pt x="378186" y="311704"/>
                  </a:lnTo>
                  <a:lnTo>
                    <a:pt x="348774" y="348774"/>
                  </a:lnTo>
                  <a:lnTo>
                    <a:pt x="311704" y="378186"/>
                  </a:lnTo>
                  <a:lnTo>
                    <a:pt x="270282" y="397795"/>
                  </a:lnTo>
                  <a:lnTo>
                    <a:pt x="226250" y="407599"/>
                  </a:lnTo>
                  <a:lnTo>
                    <a:pt x="181348" y="407599"/>
                  </a:lnTo>
                  <a:lnTo>
                    <a:pt x="137316" y="397795"/>
                  </a:lnTo>
                  <a:lnTo>
                    <a:pt x="95895" y="378186"/>
                  </a:lnTo>
                  <a:lnTo>
                    <a:pt x="58824" y="348774"/>
                  </a:lnTo>
                  <a:lnTo>
                    <a:pt x="29412" y="311704"/>
                  </a:lnTo>
                  <a:lnTo>
                    <a:pt x="9804" y="270282"/>
                  </a:lnTo>
                  <a:lnTo>
                    <a:pt x="0" y="226250"/>
                  </a:lnTo>
                  <a:lnTo>
                    <a:pt x="0" y="181348"/>
                  </a:lnTo>
                  <a:lnTo>
                    <a:pt x="9804" y="137316"/>
                  </a:lnTo>
                  <a:lnTo>
                    <a:pt x="29412" y="95895"/>
                  </a:lnTo>
                  <a:lnTo>
                    <a:pt x="58824" y="58824"/>
                  </a:lnTo>
                  <a:lnTo>
                    <a:pt x="95895" y="29412"/>
                  </a:lnTo>
                  <a:lnTo>
                    <a:pt x="137316" y="9804"/>
                  </a:lnTo>
                  <a:lnTo>
                    <a:pt x="181348" y="0"/>
                  </a:lnTo>
                  <a:lnTo>
                    <a:pt x="226250" y="0"/>
                  </a:lnTo>
                  <a:lnTo>
                    <a:pt x="270282" y="9804"/>
                  </a:lnTo>
                  <a:lnTo>
                    <a:pt x="311704" y="29412"/>
                  </a:lnTo>
                  <a:lnTo>
                    <a:pt x="348774" y="58824"/>
                  </a:lnTo>
                  <a:close/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05376" y="3829559"/>
            <a:ext cx="302895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71475" marR="5080" indent="-359410">
              <a:lnSpc>
                <a:spcPts val="3100"/>
              </a:lnSpc>
              <a:spcBef>
                <a:spcPts val="220"/>
              </a:spcBef>
            </a:pPr>
            <a:r>
              <a:rPr sz="2600" spc="-30" dirty="0">
                <a:latin typeface="Verdana" panose="020B0604030504040204"/>
                <a:cs typeface="Verdana" panose="020B0604030504040204"/>
              </a:rPr>
              <a:t>Infrastructure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(IaaS)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0346" y="3829559"/>
            <a:ext cx="24377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14935">
              <a:lnSpc>
                <a:spcPts val="3100"/>
              </a:lnSpc>
              <a:spcBef>
                <a:spcPts val="220"/>
              </a:spcBef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Platform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26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(PaaS)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07759" y="3829559"/>
            <a:ext cx="243141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8255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latin typeface="Verdana" panose="020B0604030504040204"/>
                <a:cs typeface="Verdana" panose="020B0604030504040204"/>
              </a:rPr>
              <a:t>Software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2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(SaaS)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9753" y="5869179"/>
            <a:ext cx="136017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70180" marR="5080" indent="-158115">
              <a:lnSpc>
                <a:spcPts val="2600"/>
              </a:lnSpc>
              <a:spcBef>
                <a:spcPts val="220"/>
              </a:spcBef>
            </a:pPr>
            <a:r>
              <a:rPr sz="2200" spc="-35" dirty="0">
                <a:latin typeface="Verdana" panose="020B0604030504040204"/>
                <a:cs typeface="Verdana" panose="020B0604030504040204"/>
              </a:rPr>
              <a:t>Maximum  </a:t>
            </a:r>
            <a:r>
              <a:rPr sz="2200" dirty="0">
                <a:latin typeface="Verdana" panose="020B0604030504040204"/>
                <a:cs typeface="Verdana" panose="020B0604030504040204"/>
              </a:rPr>
              <a:t>Control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3715" y="5869179"/>
            <a:ext cx="1164082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  <a:tabLst>
                <a:tab pos="9697085" algn="l"/>
                <a:tab pos="10131425" algn="l"/>
              </a:tabLst>
            </a:pPr>
            <a:r>
              <a:rPr sz="2200" u="sng" spc="-114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2200" u="sng" spc="-114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	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	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Minimum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9891395">
              <a:lnSpc>
                <a:spcPts val="2620"/>
              </a:lnSpc>
            </a:pPr>
            <a:r>
              <a:rPr sz="2200" spc="-25" dirty="0">
                <a:latin typeface="Verdana" panose="020B0604030504040204"/>
                <a:cs typeface="Verdana" panose="020B0604030504040204"/>
              </a:rPr>
              <a:t>Maintenance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2449" y="646852"/>
            <a:ext cx="76314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55" dirty="0">
                <a:solidFill>
                  <a:srgbClr val="232323"/>
                </a:solidFill>
              </a:rPr>
              <a:t>Cloud</a:t>
            </a:r>
            <a:r>
              <a:rPr sz="4600" spc="-260" dirty="0">
                <a:solidFill>
                  <a:srgbClr val="232323"/>
                </a:solidFill>
              </a:rPr>
              <a:t> </a:t>
            </a:r>
            <a:r>
              <a:rPr sz="4600" spc="-20" dirty="0">
                <a:solidFill>
                  <a:srgbClr val="232323"/>
                </a:solidFill>
              </a:rPr>
              <a:t>Deployment</a:t>
            </a:r>
            <a:r>
              <a:rPr sz="4600" spc="-260" dirty="0">
                <a:solidFill>
                  <a:srgbClr val="232323"/>
                </a:solidFill>
              </a:rPr>
              <a:t> </a:t>
            </a:r>
            <a:r>
              <a:rPr sz="4600" spc="25" dirty="0">
                <a:solidFill>
                  <a:srgbClr val="232323"/>
                </a:solidFill>
              </a:rPr>
              <a:t>Models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2B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sz="32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41655" marR="534035" algn="ctr">
              <a:lnSpc>
                <a:spcPct val="100000"/>
              </a:lnSpc>
              <a:spcBef>
                <a:spcPts val="2440"/>
              </a:spcBef>
            </a:pPr>
            <a:r>
              <a:rPr sz="3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Deployed </a:t>
            </a:r>
            <a:r>
              <a:rPr sz="3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onto </a:t>
            </a:r>
            <a:r>
              <a:rPr sz="3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public </a:t>
            </a:r>
            <a:r>
              <a:rPr sz="3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3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provider</a:t>
            </a:r>
            <a:r>
              <a:rPr sz="3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3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AWS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2B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703580" marR="695960" algn="ctr">
              <a:lnSpc>
                <a:spcPts val="3800"/>
              </a:lnSpc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On-Premises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(Private</a:t>
            </a:r>
            <a:r>
              <a:rPr sz="32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Cloud)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05130" marR="397510" algn="ctr">
              <a:lnSpc>
                <a:spcPct val="100000"/>
              </a:lnSpc>
              <a:spcBef>
                <a:spcPts val="2320"/>
              </a:spcBef>
            </a:pPr>
            <a:r>
              <a:rPr sz="3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Cloud-like</a:t>
            </a:r>
            <a:r>
              <a:rPr sz="30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 </a:t>
            </a:r>
            <a:r>
              <a:rPr sz="3000" spc="-10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private </a:t>
            </a:r>
            <a:r>
              <a:rPr sz="3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center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2B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Hybrid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40690" marR="433070" algn="ctr">
              <a:lnSpc>
                <a:spcPct val="100000"/>
              </a:lnSpc>
              <a:spcBef>
                <a:spcPts val="2440"/>
              </a:spcBef>
            </a:pPr>
            <a:r>
              <a:rPr sz="3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3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 </a:t>
            </a:r>
            <a:r>
              <a:rPr sz="3000" spc="-10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connected </a:t>
            </a:r>
            <a:r>
              <a:rPr sz="3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private</a:t>
            </a:r>
            <a:r>
              <a:rPr sz="3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center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772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Cloud</a:t>
            </a:r>
            <a:r>
              <a:rPr spc="-254" dirty="0"/>
              <a:t> </a:t>
            </a:r>
            <a:r>
              <a:rPr spc="45" dirty="0"/>
              <a:t>Computing</a:t>
            </a:r>
            <a:r>
              <a:rPr spc="-254" dirty="0"/>
              <a:t> </a:t>
            </a:r>
            <a:r>
              <a:rPr spc="-40" dirty="0"/>
              <a:t>Scenarios</a:t>
            </a:r>
            <a:endParaRPr spc="-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6639" y="646852"/>
            <a:ext cx="28829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sz="4600" spc="-1385" dirty="0">
                <a:solidFill>
                  <a:srgbClr val="232323"/>
                </a:solidFill>
              </a:rPr>
              <a:t>1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4366" rIns="0" bIns="0" rtlCol="0">
            <a:spAutoFit/>
          </a:bodyPr>
          <a:lstStyle/>
          <a:p>
            <a:pPr marL="5440045" marR="251460">
              <a:lnSpc>
                <a:spcPct val="100000"/>
              </a:lnSpc>
              <a:spcBef>
                <a:spcPts val="100"/>
              </a:spcBef>
            </a:pPr>
            <a:r>
              <a:rPr sz="3000" spc="40" dirty="0"/>
              <a:t>Roger’s </a:t>
            </a:r>
            <a:r>
              <a:rPr sz="3000" spc="30" dirty="0"/>
              <a:t>company </a:t>
            </a:r>
            <a:r>
              <a:rPr sz="3000" spc="-50" dirty="0"/>
              <a:t>runs </a:t>
            </a:r>
            <a:r>
              <a:rPr sz="3000" spc="-45" dirty="0"/>
              <a:t>several </a:t>
            </a:r>
            <a:r>
              <a:rPr sz="3000" spc="-40" dirty="0"/>
              <a:t> </a:t>
            </a:r>
            <a:r>
              <a:rPr sz="3000" spc="60" dirty="0"/>
              <a:t>production</a:t>
            </a:r>
            <a:r>
              <a:rPr sz="3000" spc="-155" dirty="0"/>
              <a:t> </a:t>
            </a:r>
            <a:r>
              <a:rPr sz="3000" spc="35" dirty="0"/>
              <a:t>workloads</a:t>
            </a:r>
            <a:r>
              <a:rPr sz="3000" spc="-150" dirty="0"/>
              <a:t> </a:t>
            </a:r>
            <a:r>
              <a:rPr sz="3000" spc="-5" dirty="0"/>
              <a:t>in</a:t>
            </a:r>
            <a:r>
              <a:rPr sz="3000" spc="-150" dirty="0"/>
              <a:t> </a:t>
            </a:r>
            <a:r>
              <a:rPr sz="3000" spc="5" dirty="0"/>
              <a:t>its</a:t>
            </a:r>
            <a:r>
              <a:rPr sz="3000" spc="-150" dirty="0"/>
              <a:t> </a:t>
            </a:r>
            <a:r>
              <a:rPr sz="3000" spc="20" dirty="0"/>
              <a:t>data</a:t>
            </a:r>
            <a:r>
              <a:rPr sz="3000" spc="-150" dirty="0"/>
              <a:t> </a:t>
            </a:r>
            <a:r>
              <a:rPr sz="3000" spc="10" dirty="0"/>
              <a:t>center</a:t>
            </a:r>
            <a:endParaRPr sz="3000"/>
          </a:p>
          <a:p>
            <a:pPr marL="5440045" marR="1109980">
              <a:lnSpc>
                <a:spcPct val="100000"/>
              </a:lnSpc>
              <a:spcBef>
                <a:spcPts val="1800"/>
              </a:spcBef>
            </a:pPr>
            <a:r>
              <a:rPr sz="3000" spc="-5" dirty="0"/>
              <a:t>They</a:t>
            </a:r>
            <a:r>
              <a:rPr sz="3000" spc="-170" dirty="0"/>
              <a:t> </a:t>
            </a:r>
            <a:r>
              <a:rPr sz="3000" spc="-40" dirty="0"/>
              <a:t>are</a:t>
            </a:r>
            <a:r>
              <a:rPr sz="3000" spc="-165" dirty="0"/>
              <a:t> </a:t>
            </a:r>
            <a:r>
              <a:rPr sz="3000" spc="5" dirty="0"/>
              <a:t>using</a:t>
            </a:r>
            <a:r>
              <a:rPr sz="3000" spc="-165" dirty="0"/>
              <a:t> </a:t>
            </a:r>
            <a:r>
              <a:rPr sz="3000" spc="55" dirty="0"/>
              <a:t>VMWare</a:t>
            </a:r>
            <a:r>
              <a:rPr sz="3000" spc="-170" dirty="0"/>
              <a:t> </a:t>
            </a:r>
            <a:r>
              <a:rPr sz="3000" spc="75" dirty="0"/>
              <a:t>to</a:t>
            </a:r>
            <a:r>
              <a:rPr sz="3000" spc="-165" dirty="0"/>
              <a:t> </a:t>
            </a:r>
            <a:r>
              <a:rPr sz="3000" spc="-5" dirty="0"/>
              <a:t>manage </a:t>
            </a:r>
            <a:r>
              <a:rPr sz="3000" spc="-1045" dirty="0"/>
              <a:t> </a:t>
            </a:r>
            <a:r>
              <a:rPr sz="3000" spc="-10" dirty="0"/>
              <a:t>infrastructure</a:t>
            </a:r>
            <a:r>
              <a:rPr sz="3000" spc="-165" dirty="0"/>
              <a:t> </a:t>
            </a:r>
            <a:r>
              <a:rPr sz="3000" spc="-5" dirty="0"/>
              <a:t>in</a:t>
            </a:r>
            <a:r>
              <a:rPr sz="3000" spc="-160" dirty="0"/>
              <a:t> </a:t>
            </a:r>
            <a:r>
              <a:rPr sz="3000" spc="5" dirty="0"/>
              <a:t>their</a:t>
            </a:r>
            <a:r>
              <a:rPr sz="3000" spc="-160" dirty="0"/>
              <a:t> </a:t>
            </a:r>
            <a:r>
              <a:rPr sz="3000" spc="20" dirty="0"/>
              <a:t>data</a:t>
            </a:r>
            <a:r>
              <a:rPr sz="3000" spc="-165" dirty="0"/>
              <a:t> </a:t>
            </a:r>
            <a:r>
              <a:rPr sz="3000" spc="10" dirty="0"/>
              <a:t>center</a:t>
            </a:r>
            <a:endParaRPr sz="3000"/>
          </a:p>
          <a:p>
            <a:pPr marL="5440045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/>
              <a:t>They </a:t>
            </a:r>
            <a:r>
              <a:rPr sz="3000" spc="5" dirty="0"/>
              <a:t>want </a:t>
            </a:r>
            <a:r>
              <a:rPr sz="3000" spc="75" dirty="0"/>
              <a:t>to </a:t>
            </a:r>
            <a:r>
              <a:rPr sz="3000" spc="-30" dirty="0"/>
              <a:t>use </a:t>
            </a:r>
            <a:r>
              <a:rPr sz="3000" spc="80" dirty="0"/>
              <a:t>AWS </a:t>
            </a:r>
            <a:r>
              <a:rPr sz="3000" spc="20" dirty="0"/>
              <a:t>and </a:t>
            </a:r>
            <a:r>
              <a:rPr sz="3000" dirty="0"/>
              <a:t>integrate </a:t>
            </a:r>
            <a:r>
              <a:rPr sz="3000" spc="40" dirty="0"/>
              <a:t>it </a:t>
            </a:r>
            <a:r>
              <a:rPr sz="3000" spc="45" dirty="0"/>
              <a:t> </a:t>
            </a:r>
            <a:r>
              <a:rPr sz="3000" spc="40" dirty="0"/>
              <a:t>with</a:t>
            </a:r>
            <a:r>
              <a:rPr sz="3000" spc="-160" dirty="0"/>
              <a:t> </a:t>
            </a:r>
            <a:r>
              <a:rPr sz="3000" spc="5" dirty="0"/>
              <a:t>their</a:t>
            </a:r>
            <a:r>
              <a:rPr sz="3000" spc="-155" dirty="0"/>
              <a:t> </a:t>
            </a:r>
            <a:r>
              <a:rPr sz="3000" spc="20" dirty="0"/>
              <a:t>data</a:t>
            </a:r>
            <a:r>
              <a:rPr sz="3000" spc="-155" dirty="0"/>
              <a:t> </a:t>
            </a:r>
            <a:r>
              <a:rPr sz="3000" spc="10" dirty="0"/>
              <a:t>center</a:t>
            </a:r>
            <a:r>
              <a:rPr sz="3000" spc="-155" dirty="0"/>
              <a:t> </a:t>
            </a:r>
            <a:r>
              <a:rPr sz="3000" spc="50" dirty="0"/>
              <a:t>for</a:t>
            </a:r>
            <a:r>
              <a:rPr sz="3000" spc="-155" dirty="0"/>
              <a:t> </a:t>
            </a:r>
            <a:r>
              <a:rPr sz="3000" spc="10" dirty="0"/>
              <a:t>new</a:t>
            </a:r>
            <a:r>
              <a:rPr sz="3000" spc="-155" dirty="0"/>
              <a:t> </a:t>
            </a:r>
            <a:r>
              <a:rPr sz="3000" spc="35" dirty="0"/>
              <a:t>workloads</a:t>
            </a:r>
            <a:endParaRPr sz="3000"/>
          </a:p>
          <a:p>
            <a:pPr marL="5440045" marR="36893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</a:rPr>
              <a:t>Which</a:t>
            </a:r>
            <a:r>
              <a:rPr sz="3000" spc="-165" dirty="0">
                <a:solidFill>
                  <a:srgbClr val="2B9FBC"/>
                </a:solidFill>
              </a:rPr>
              <a:t> </a:t>
            </a:r>
            <a:r>
              <a:rPr sz="3000" spc="85" dirty="0">
                <a:solidFill>
                  <a:srgbClr val="2B9FBC"/>
                </a:solidFill>
              </a:rPr>
              <a:t>cloud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35" dirty="0">
                <a:solidFill>
                  <a:srgbClr val="2B9FBC"/>
                </a:solidFill>
              </a:rPr>
              <a:t>deployment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55" dirty="0">
                <a:solidFill>
                  <a:srgbClr val="2B9FBC"/>
                </a:solidFill>
              </a:rPr>
              <a:t>model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65" dirty="0">
                <a:solidFill>
                  <a:srgbClr val="2B9FBC"/>
                </a:solidFill>
              </a:rPr>
              <a:t>would </a:t>
            </a:r>
            <a:r>
              <a:rPr sz="3000" spc="-1045" dirty="0">
                <a:solidFill>
                  <a:srgbClr val="2B9FBC"/>
                </a:solidFill>
              </a:rPr>
              <a:t> </a:t>
            </a:r>
            <a:r>
              <a:rPr sz="3000" spc="-25" dirty="0">
                <a:solidFill>
                  <a:srgbClr val="2B9FBC"/>
                </a:solidFill>
              </a:rPr>
              <a:t>his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30" dirty="0">
                <a:solidFill>
                  <a:srgbClr val="2B9FBC"/>
                </a:solidFill>
              </a:rPr>
              <a:t>company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80" dirty="0">
                <a:solidFill>
                  <a:srgbClr val="2B9FBC"/>
                </a:solidFill>
              </a:rPr>
              <a:t>be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55" dirty="0">
                <a:solidFill>
                  <a:srgbClr val="2B9FBC"/>
                </a:solidFill>
              </a:rPr>
              <a:t>following?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2153" y="646852"/>
            <a:ext cx="30321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25" dirty="0">
                <a:solidFill>
                  <a:srgbClr val="232323"/>
                </a:solidFill>
              </a:rPr>
              <a:t> </a:t>
            </a:r>
            <a:r>
              <a:rPr sz="4600" spc="-215" dirty="0">
                <a:solidFill>
                  <a:srgbClr val="232323"/>
                </a:solidFill>
              </a:rPr>
              <a:t>2</a:t>
            </a:r>
            <a:endParaRPr sz="4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4366" rIns="0" bIns="0" rtlCol="0">
            <a:spAutoFit/>
          </a:bodyPr>
          <a:lstStyle/>
          <a:p>
            <a:pPr marL="5440045" marR="308610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Eliza’s </a:t>
            </a:r>
            <a:r>
              <a:rPr sz="3000" spc="30" dirty="0"/>
              <a:t>company </a:t>
            </a:r>
            <a:r>
              <a:rPr sz="3000" spc="-15" dirty="0"/>
              <a:t>is </a:t>
            </a:r>
            <a:r>
              <a:rPr sz="3000" spc="25" dirty="0"/>
              <a:t>trying </a:t>
            </a:r>
            <a:r>
              <a:rPr sz="3000" spc="75" dirty="0"/>
              <a:t>to </a:t>
            </a:r>
            <a:r>
              <a:rPr sz="3000" spc="85" dirty="0"/>
              <a:t>decide </a:t>
            </a:r>
            <a:r>
              <a:rPr sz="3000" spc="90" dirty="0"/>
              <a:t> </a:t>
            </a:r>
            <a:r>
              <a:rPr sz="3000" spc="15" dirty="0"/>
              <a:t>whether</a:t>
            </a:r>
            <a:r>
              <a:rPr sz="3000" spc="-160" dirty="0"/>
              <a:t> </a:t>
            </a:r>
            <a:r>
              <a:rPr sz="3000" spc="75" dirty="0"/>
              <a:t>to</a:t>
            </a:r>
            <a:r>
              <a:rPr sz="3000" spc="-160" dirty="0"/>
              <a:t> </a:t>
            </a:r>
            <a:r>
              <a:rPr sz="3000" spc="30" dirty="0"/>
              <a:t>fund</a:t>
            </a:r>
            <a:r>
              <a:rPr sz="3000" spc="-155" dirty="0"/>
              <a:t> </a:t>
            </a:r>
            <a:r>
              <a:rPr sz="3000" spc="-45" dirty="0"/>
              <a:t>a</a:t>
            </a:r>
            <a:r>
              <a:rPr sz="3000" spc="-160" dirty="0"/>
              <a:t> </a:t>
            </a:r>
            <a:r>
              <a:rPr sz="3000" spc="10" dirty="0"/>
              <a:t>new</a:t>
            </a:r>
            <a:r>
              <a:rPr sz="3000" spc="-155" dirty="0"/>
              <a:t> </a:t>
            </a:r>
            <a:r>
              <a:rPr sz="3000" spc="10" dirty="0"/>
              <a:t>line</a:t>
            </a:r>
            <a:r>
              <a:rPr sz="3000" spc="-160" dirty="0"/>
              <a:t> </a:t>
            </a:r>
            <a:r>
              <a:rPr sz="3000" spc="110" dirty="0"/>
              <a:t>of</a:t>
            </a:r>
            <a:r>
              <a:rPr sz="3000" spc="-155" dirty="0"/>
              <a:t> </a:t>
            </a:r>
            <a:r>
              <a:rPr sz="3000" spc="-15" dirty="0"/>
              <a:t>business</a:t>
            </a:r>
            <a:endParaRPr sz="3000"/>
          </a:p>
          <a:p>
            <a:pPr marL="5440045" marR="690880">
              <a:lnSpc>
                <a:spcPct val="100000"/>
              </a:lnSpc>
              <a:spcBef>
                <a:spcPts val="1800"/>
              </a:spcBef>
            </a:pPr>
            <a:r>
              <a:rPr sz="3000" spc="15" dirty="0"/>
              <a:t>Eliza’s</a:t>
            </a:r>
            <a:r>
              <a:rPr sz="3000" spc="-155" dirty="0"/>
              <a:t> </a:t>
            </a:r>
            <a:r>
              <a:rPr sz="3000" spc="-25" dirty="0"/>
              <a:t>team</a:t>
            </a:r>
            <a:r>
              <a:rPr sz="3000" spc="-155" dirty="0"/>
              <a:t> </a:t>
            </a:r>
            <a:r>
              <a:rPr sz="3000" spc="-15" dirty="0"/>
              <a:t>is</a:t>
            </a:r>
            <a:r>
              <a:rPr sz="3000" spc="-155" dirty="0"/>
              <a:t> </a:t>
            </a:r>
            <a:r>
              <a:rPr sz="3000" spc="60" dirty="0"/>
              <a:t>looking</a:t>
            </a:r>
            <a:r>
              <a:rPr sz="3000" spc="-155" dirty="0"/>
              <a:t> </a:t>
            </a:r>
            <a:r>
              <a:rPr sz="3000" spc="75" dirty="0"/>
              <a:t>to</a:t>
            </a:r>
            <a:r>
              <a:rPr sz="3000" spc="-155" dirty="0"/>
              <a:t> </a:t>
            </a:r>
            <a:r>
              <a:rPr sz="3000" spc="25" dirty="0"/>
              <a:t>monetize</a:t>
            </a:r>
            <a:r>
              <a:rPr sz="3000" spc="-150" dirty="0"/>
              <a:t> </a:t>
            </a:r>
            <a:r>
              <a:rPr sz="3000" spc="-45" dirty="0"/>
              <a:t>a </a:t>
            </a:r>
            <a:r>
              <a:rPr sz="3000" spc="-1045" dirty="0"/>
              <a:t> </a:t>
            </a:r>
            <a:r>
              <a:rPr sz="3000" spc="10" dirty="0"/>
              <a:t>new</a:t>
            </a:r>
            <a:r>
              <a:rPr sz="3000" spc="-160" dirty="0"/>
              <a:t> </a:t>
            </a:r>
            <a:r>
              <a:rPr sz="3000" spc="20" dirty="0"/>
              <a:t>emerging</a:t>
            </a:r>
            <a:r>
              <a:rPr sz="3000" spc="-155" dirty="0"/>
              <a:t> </a:t>
            </a:r>
            <a:r>
              <a:rPr sz="3000" spc="55" dirty="0"/>
              <a:t>technology</a:t>
            </a:r>
            <a:endParaRPr sz="3000"/>
          </a:p>
          <a:p>
            <a:pPr marL="5440045" marR="697230">
              <a:lnSpc>
                <a:spcPct val="100000"/>
              </a:lnSpc>
              <a:spcBef>
                <a:spcPts val="1800"/>
              </a:spcBef>
            </a:pPr>
            <a:r>
              <a:rPr sz="3000" spc="-5" dirty="0"/>
              <a:t>This</a:t>
            </a:r>
            <a:r>
              <a:rPr sz="3000" spc="-155" dirty="0"/>
              <a:t> </a:t>
            </a:r>
            <a:r>
              <a:rPr sz="3000" spc="10" dirty="0"/>
              <a:t>new</a:t>
            </a:r>
            <a:r>
              <a:rPr sz="3000" spc="-155" dirty="0"/>
              <a:t> </a:t>
            </a:r>
            <a:r>
              <a:rPr sz="3000" spc="10" dirty="0"/>
              <a:t>line</a:t>
            </a:r>
            <a:r>
              <a:rPr sz="3000" spc="-150" dirty="0"/>
              <a:t> </a:t>
            </a:r>
            <a:r>
              <a:rPr sz="3000" spc="110" dirty="0"/>
              <a:t>of</a:t>
            </a:r>
            <a:r>
              <a:rPr sz="3000" spc="-155" dirty="0"/>
              <a:t> </a:t>
            </a:r>
            <a:r>
              <a:rPr sz="3000" spc="-15" dirty="0"/>
              <a:t>business</a:t>
            </a:r>
            <a:r>
              <a:rPr sz="3000" spc="-150" dirty="0"/>
              <a:t> </a:t>
            </a:r>
            <a:r>
              <a:rPr sz="3000" spc="55" dirty="0"/>
              <a:t>will</a:t>
            </a:r>
            <a:r>
              <a:rPr sz="3000" spc="-155" dirty="0"/>
              <a:t> </a:t>
            </a:r>
            <a:r>
              <a:rPr sz="3000" spc="-5" dirty="0"/>
              <a:t>require </a:t>
            </a:r>
            <a:r>
              <a:rPr sz="3000" spc="-1040" dirty="0"/>
              <a:t> </a:t>
            </a:r>
            <a:r>
              <a:rPr sz="3000" spc="10" dirty="0"/>
              <a:t>new</a:t>
            </a:r>
            <a:r>
              <a:rPr sz="3000" spc="-160" dirty="0"/>
              <a:t> </a:t>
            </a:r>
            <a:r>
              <a:rPr sz="3000" spc="-10" dirty="0"/>
              <a:t>infrastructure</a:t>
            </a:r>
            <a:endParaRPr sz="3000"/>
          </a:p>
          <a:p>
            <a:pPr marL="5440045" marR="5080">
              <a:lnSpc>
                <a:spcPct val="100000"/>
              </a:lnSpc>
              <a:spcBef>
                <a:spcPts val="1800"/>
              </a:spcBef>
            </a:pPr>
            <a:r>
              <a:rPr sz="3000" spc="75" dirty="0">
                <a:solidFill>
                  <a:srgbClr val="2B9FBC"/>
                </a:solidFill>
              </a:rPr>
              <a:t>What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40" dirty="0">
                <a:solidFill>
                  <a:srgbClr val="2B9FBC"/>
                </a:solidFill>
              </a:rPr>
              <a:t>benefit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110" dirty="0">
                <a:solidFill>
                  <a:srgbClr val="2B9FBC"/>
                </a:solidFill>
              </a:rPr>
              <a:t>of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85" dirty="0">
                <a:solidFill>
                  <a:srgbClr val="2B9FBC"/>
                </a:solidFill>
              </a:rPr>
              <a:t>cloud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50" dirty="0">
                <a:solidFill>
                  <a:srgbClr val="2B9FBC"/>
                </a:solidFill>
              </a:rPr>
              <a:t>computing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65" dirty="0">
                <a:solidFill>
                  <a:srgbClr val="2B9FBC"/>
                </a:solidFill>
              </a:rPr>
              <a:t>would </a:t>
            </a:r>
            <a:r>
              <a:rPr sz="3000" spc="-1045" dirty="0">
                <a:solidFill>
                  <a:srgbClr val="2B9FBC"/>
                </a:solidFill>
              </a:rPr>
              <a:t> </a:t>
            </a:r>
            <a:r>
              <a:rPr sz="3000" spc="80" dirty="0">
                <a:solidFill>
                  <a:srgbClr val="2B9FBC"/>
                </a:solidFill>
              </a:rPr>
              <a:t>be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5" dirty="0">
                <a:solidFill>
                  <a:srgbClr val="2B9FBC"/>
                </a:solidFill>
              </a:rPr>
              <a:t>most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-25" dirty="0">
                <a:solidFill>
                  <a:srgbClr val="2B9FBC"/>
                </a:solidFill>
              </a:rPr>
              <a:t>relevant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75" dirty="0">
                <a:solidFill>
                  <a:srgbClr val="2B9FBC"/>
                </a:solidFill>
              </a:rPr>
              <a:t>to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-20" dirty="0">
                <a:solidFill>
                  <a:srgbClr val="2B9FBC"/>
                </a:solidFill>
              </a:rPr>
              <a:t>her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20" dirty="0">
                <a:solidFill>
                  <a:srgbClr val="2B9FBC"/>
                </a:solidFill>
              </a:rPr>
              <a:t>company?</a:t>
            </a:r>
            <a:endParaRPr sz="3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5011" y="3668605"/>
            <a:ext cx="8552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Setting</a:t>
            </a:r>
            <a:r>
              <a:rPr spc="-265" dirty="0"/>
              <a:t> </a:t>
            </a:r>
            <a:r>
              <a:rPr spc="160" dirty="0"/>
              <a:t>Up</a:t>
            </a:r>
            <a:r>
              <a:rPr spc="-265" dirty="0"/>
              <a:t> </a:t>
            </a:r>
            <a:r>
              <a:rPr spc="-95" dirty="0"/>
              <a:t>an</a:t>
            </a:r>
            <a:r>
              <a:rPr spc="-265" dirty="0"/>
              <a:t> </a:t>
            </a:r>
            <a:r>
              <a:rPr spc="110" dirty="0"/>
              <a:t>AWS</a:t>
            </a:r>
            <a:r>
              <a:rPr spc="-265" dirty="0"/>
              <a:t> </a:t>
            </a:r>
            <a:r>
              <a:rPr spc="110" dirty="0"/>
              <a:t>Account</a:t>
            </a:r>
            <a:endParaRPr spc="1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06311" y="646852"/>
            <a:ext cx="30435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sz="4600" spc="-120" dirty="0">
                <a:solidFill>
                  <a:srgbClr val="232323"/>
                </a:solidFill>
              </a:rPr>
              <a:t>3</a:t>
            </a:r>
            <a:endParaRPr sz="4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4366" rIns="0" bIns="0" rtlCol="0">
            <a:spAutoFit/>
          </a:bodyPr>
          <a:lstStyle/>
          <a:p>
            <a:pPr marL="5440045" marR="615950">
              <a:lnSpc>
                <a:spcPct val="100000"/>
              </a:lnSpc>
              <a:spcBef>
                <a:spcPts val="100"/>
              </a:spcBef>
            </a:pPr>
            <a:r>
              <a:rPr sz="3000" spc="40" dirty="0"/>
              <a:t>Jennifer</a:t>
            </a:r>
            <a:r>
              <a:rPr sz="3000" spc="-170" dirty="0"/>
              <a:t> </a:t>
            </a:r>
            <a:r>
              <a:rPr sz="3000" spc="-15" dirty="0"/>
              <a:t>is</a:t>
            </a:r>
            <a:r>
              <a:rPr sz="3000" spc="-165" dirty="0"/>
              <a:t> </a:t>
            </a:r>
            <a:r>
              <a:rPr sz="3000" spc="10" dirty="0"/>
              <a:t>the</a:t>
            </a:r>
            <a:r>
              <a:rPr sz="3000" spc="-170" dirty="0"/>
              <a:t> </a:t>
            </a:r>
            <a:r>
              <a:rPr sz="3000" spc="95" dirty="0"/>
              <a:t>CTO</a:t>
            </a:r>
            <a:r>
              <a:rPr sz="3000" spc="-165" dirty="0"/>
              <a:t> </a:t>
            </a:r>
            <a:r>
              <a:rPr sz="3000" spc="-5" dirty="0"/>
              <a:t>at</a:t>
            </a:r>
            <a:r>
              <a:rPr sz="3000" spc="-170" dirty="0"/>
              <a:t> </a:t>
            </a:r>
            <a:r>
              <a:rPr sz="3000" spc="-40" dirty="0"/>
              <a:t>an</a:t>
            </a:r>
            <a:r>
              <a:rPr sz="3000" spc="-170" dirty="0"/>
              <a:t> </a:t>
            </a:r>
            <a:r>
              <a:rPr sz="3000" spc="-20" dirty="0"/>
              <a:t>insurance </a:t>
            </a:r>
            <a:r>
              <a:rPr sz="3000" spc="-1035" dirty="0"/>
              <a:t> </a:t>
            </a:r>
            <a:r>
              <a:rPr sz="3000" spc="30" dirty="0"/>
              <a:t>company</a:t>
            </a:r>
            <a:endParaRPr sz="3000"/>
          </a:p>
          <a:p>
            <a:pPr marL="5440045" marR="476885">
              <a:lnSpc>
                <a:spcPct val="100000"/>
              </a:lnSpc>
              <a:spcBef>
                <a:spcPts val="1800"/>
              </a:spcBef>
            </a:pPr>
            <a:r>
              <a:rPr sz="3000" spc="-5" dirty="0"/>
              <a:t>They</a:t>
            </a:r>
            <a:r>
              <a:rPr sz="3000" spc="-165" dirty="0"/>
              <a:t> </a:t>
            </a:r>
            <a:r>
              <a:rPr sz="3000" spc="-40" dirty="0"/>
              <a:t>are</a:t>
            </a:r>
            <a:r>
              <a:rPr sz="3000" spc="-165" dirty="0"/>
              <a:t> </a:t>
            </a:r>
            <a:r>
              <a:rPr sz="3000" spc="40" dirty="0"/>
              <a:t>considering</a:t>
            </a:r>
            <a:r>
              <a:rPr sz="3000" spc="-165" dirty="0"/>
              <a:t> </a:t>
            </a:r>
            <a:r>
              <a:rPr sz="3000" spc="20" dirty="0"/>
              <a:t>moving</a:t>
            </a:r>
            <a:r>
              <a:rPr sz="3000" spc="-165" dirty="0"/>
              <a:t> </a:t>
            </a:r>
            <a:r>
              <a:rPr sz="3000" spc="75" dirty="0"/>
              <a:t>to</a:t>
            </a:r>
            <a:r>
              <a:rPr sz="3000" spc="-165" dirty="0"/>
              <a:t> </a:t>
            </a:r>
            <a:r>
              <a:rPr sz="3000" spc="10" dirty="0"/>
              <a:t>the </a:t>
            </a:r>
            <a:r>
              <a:rPr sz="3000" spc="-1040" dirty="0"/>
              <a:t> </a:t>
            </a:r>
            <a:r>
              <a:rPr sz="3000" spc="85" dirty="0"/>
              <a:t>cloud</a:t>
            </a:r>
            <a:r>
              <a:rPr sz="3000" spc="-165" dirty="0"/>
              <a:t> </a:t>
            </a:r>
            <a:r>
              <a:rPr sz="3000" dirty="0"/>
              <a:t>instead</a:t>
            </a:r>
            <a:r>
              <a:rPr sz="3000" spc="-160" dirty="0"/>
              <a:t> </a:t>
            </a:r>
            <a:r>
              <a:rPr sz="3000" spc="110" dirty="0"/>
              <a:t>of</a:t>
            </a:r>
            <a:r>
              <a:rPr sz="3000" spc="-160" dirty="0"/>
              <a:t> </a:t>
            </a:r>
            <a:r>
              <a:rPr sz="3000" spc="70" dirty="0"/>
              <a:t>colocating</a:t>
            </a:r>
            <a:r>
              <a:rPr sz="3000" spc="-160" dirty="0"/>
              <a:t> </a:t>
            </a:r>
            <a:r>
              <a:rPr sz="3000" spc="-35" dirty="0"/>
              <a:t>servers</a:t>
            </a:r>
            <a:endParaRPr sz="3000"/>
          </a:p>
          <a:p>
            <a:pPr marL="5440045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/>
              <a:t>They </a:t>
            </a:r>
            <a:r>
              <a:rPr sz="3000" spc="5" dirty="0"/>
              <a:t>want </a:t>
            </a:r>
            <a:r>
              <a:rPr sz="3000" spc="75" dirty="0"/>
              <a:t>to </a:t>
            </a:r>
            <a:r>
              <a:rPr sz="3000" spc="-50" dirty="0"/>
              <a:t>make </a:t>
            </a:r>
            <a:r>
              <a:rPr sz="3000" spc="-45" dirty="0"/>
              <a:t>sure </a:t>
            </a:r>
            <a:r>
              <a:rPr sz="3000" spc="-10" dirty="0"/>
              <a:t>they </a:t>
            </a:r>
            <a:r>
              <a:rPr sz="3000" spc="-50" dirty="0"/>
              <a:t>have </a:t>
            </a:r>
            <a:r>
              <a:rPr sz="3000" spc="-45" dirty="0"/>
              <a:t> maximum</a:t>
            </a:r>
            <a:r>
              <a:rPr sz="3000" spc="-165" dirty="0"/>
              <a:t> </a:t>
            </a:r>
            <a:r>
              <a:rPr sz="3000" spc="50" dirty="0"/>
              <a:t>control</a:t>
            </a:r>
            <a:r>
              <a:rPr sz="3000" spc="-165" dirty="0"/>
              <a:t> </a:t>
            </a:r>
            <a:r>
              <a:rPr sz="3000" spc="110" dirty="0"/>
              <a:t>of</a:t>
            </a:r>
            <a:r>
              <a:rPr sz="3000" spc="-160" dirty="0"/>
              <a:t> </a:t>
            </a:r>
            <a:r>
              <a:rPr sz="3000" spc="10" dirty="0"/>
              <a:t>the</a:t>
            </a:r>
            <a:r>
              <a:rPr sz="3000" spc="-165" dirty="0"/>
              <a:t> </a:t>
            </a:r>
            <a:r>
              <a:rPr sz="3000" spc="85" dirty="0"/>
              <a:t>cloud</a:t>
            </a:r>
            <a:r>
              <a:rPr sz="3000" spc="-160" dirty="0"/>
              <a:t> </a:t>
            </a:r>
            <a:r>
              <a:rPr sz="3000" spc="-35" dirty="0"/>
              <a:t>servers</a:t>
            </a:r>
            <a:endParaRPr sz="3000"/>
          </a:p>
          <a:p>
            <a:pPr marL="5440045" marR="7810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</a:rPr>
              <a:t>Which</a:t>
            </a:r>
            <a:r>
              <a:rPr sz="3000" spc="-165" dirty="0">
                <a:solidFill>
                  <a:srgbClr val="2B9FBC"/>
                </a:solidFill>
              </a:rPr>
              <a:t> </a:t>
            </a:r>
            <a:r>
              <a:rPr sz="3000" spc="85" dirty="0">
                <a:solidFill>
                  <a:srgbClr val="2B9FBC"/>
                </a:solidFill>
              </a:rPr>
              <a:t>cloud</a:t>
            </a:r>
            <a:r>
              <a:rPr sz="3000" spc="-165" dirty="0">
                <a:solidFill>
                  <a:srgbClr val="2B9FBC"/>
                </a:solidFill>
              </a:rPr>
              <a:t> </a:t>
            </a:r>
            <a:r>
              <a:rPr sz="3000" spc="50" dirty="0">
                <a:solidFill>
                  <a:srgbClr val="2B9FBC"/>
                </a:solidFill>
              </a:rPr>
              <a:t>computing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55" dirty="0">
                <a:solidFill>
                  <a:srgbClr val="2B9FBC"/>
                </a:solidFill>
              </a:rPr>
              <a:t>model</a:t>
            </a:r>
            <a:r>
              <a:rPr sz="3000" spc="-165" dirty="0">
                <a:solidFill>
                  <a:srgbClr val="2B9FBC"/>
                </a:solidFill>
              </a:rPr>
              <a:t> </a:t>
            </a:r>
            <a:r>
              <a:rPr sz="3000" spc="65" dirty="0">
                <a:solidFill>
                  <a:srgbClr val="2B9FBC"/>
                </a:solidFill>
              </a:rPr>
              <a:t>would </a:t>
            </a:r>
            <a:r>
              <a:rPr sz="3000" spc="-1035" dirty="0">
                <a:solidFill>
                  <a:srgbClr val="2B9FBC"/>
                </a:solidFill>
              </a:rPr>
              <a:t> </a:t>
            </a:r>
            <a:r>
              <a:rPr sz="3000" spc="-10" dirty="0">
                <a:solidFill>
                  <a:srgbClr val="2B9FBC"/>
                </a:solidFill>
              </a:rPr>
              <a:t>they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35" dirty="0">
                <a:solidFill>
                  <a:srgbClr val="2B9FBC"/>
                </a:solidFill>
              </a:rPr>
              <a:t>need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75" dirty="0">
                <a:solidFill>
                  <a:srgbClr val="2B9FBC"/>
                </a:solidFill>
              </a:rPr>
              <a:t>to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-25" dirty="0">
                <a:solidFill>
                  <a:srgbClr val="2B9FBC"/>
                </a:solidFill>
              </a:rPr>
              <a:t>leverage?</a:t>
            </a:r>
            <a:endParaRPr sz="3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6250" y="3668605"/>
            <a:ext cx="2910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Summary</a:t>
            </a:r>
            <a:endParaRPr spc="-10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530215" marR="74295">
              <a:lnSpc>
                <a:spcPts val="3800"/>
              </a:lnSpc>
              <a:spcBef>
                <a:spcPts val="260"/>
              </a:spcBef>
            </a:pPr>
            <a:r>
              <a:rPr spc="20" dirty="0"/>
              <a:t>Created</a:t>
            </a:r>
            <a:r>
              <a:rPr spc="-170" dirty="0"/>
              <a:t> </a:t>
            </a:r>
            <a:r>
              <a:rPr spc="-45" dirty="0"/>
              <a:t>an</a:t>
            </a:r>
            <a:r>
              <a:rPr spc="-165" dirty="0"/>
              <a:t> </a:t>
            </a:r>
            <a:r>
              <a:rPr spc="80" dirty="0"/>
              <a:t>AWS</a:t>
            </a:r>
            <a:r>
              <a:rPr spc="-165" dirty="0"/>
              <a:t> </a:t>
            </a:r>
            <a:r>
              <a:rPr spc="40" dirty="0"/>
              <a:t>account</a:t>
            </a:r>
            <a:r>
              <a:rPr spc="-165" dirty="0"/>
              <a:t> </a:t>
            </a:r>
            <a:r>
              <a:rPr spc="50" dirty="0"/>
              <a:t>for</a:t>
            </a:r>
            <a:r>
              <a:rPr spc="-165" dirty="0"/>
              <a:t> </a:t>
            </a:r>
            <a:r>
              <a:rPr spc="20" dirty="0"/>
              <a:t>personal </a:t>
            </a:r>
            <a:r>
              <a:rPr spc="-1110" dirty="0"/>
              <a:t> </a:t>
            </a:r>
            <a:r>
              <a:rPr spc="-30" dirty="0"/>
              <a:t>use</a:t>
            </a:r>
            <a:endParaRPr spc="-30" dirty="0"/>
          </a:p>
          <a:p>
            <a:pPr marL="5530215" marR="5080">
              <a:lnSpc>
                <a:spcPts val="3800"/>
              </a:lnSpc>
              <a:spcBef>
                <a:spcPts val="2400"/>
              </a:spcBef>
            </a:pPr>
            <a:r>
              <a:rPr spc="10" dirty="0"/>
              <a:t>Examined</a:t>
            </a:r>
            <a:r>
              <a:rPr spc="-180" dirty="0"/>
              <a:t> </a:t>
            </a:r>
            <a:r>
              <a:rPr spc="55" dirty="0"/>
              <a:t>how</a:t>
            </a:r>
            <a:r>
              <a:rPr spc="-180" dirty="0"/>
              <a:t> </a:t>
            </a:r>
            <a:r>
              <a:rPr spc="25" dirty="0"/>
              <a:t>organizations</a:t>
            </a:r>
            <a:r>
              <a:rPr spc="-175" dirty="0"/>
              <a:t> </a:t>
            </a:r>
            <a:r>
              <a:rPr spc="-10" dirty="0"/>
              <a:t>leverage </a:t>
            </a:r>
            <a:r>
              <a:rPr spc="-1110" dirty="0"/>
              <a:t> </a:t>
            </a:r>
            <a:r>
              <a:rPr spc="20" dirty="0"/>
              <a:t>traditional</a:t>
            </a:r>
            <a:r>
              <a:rPr spc="-170" dirty="0"/>
              <a:t> </a:t>
            </a:r>
            <a:r>
              <a:rPr spc="20" dirty="0"/>
              <a:t>data</a:t>
            </a:r>
            <a:r>
              <a:rPr spc="-165" dirty="0"/>
              <a:t> </a:t>
            </a:r>
            <a:r>
              <a:rPr dirty="0"/>
              <a:t>centers</a:t>
            </a:r>
            <a:endParaRPr dirty="0"/>
          </a:p>
          <a:p>
            <a:pPr marL="5530215" marR="1552575">
              <a:lnSpc>
                <a:spcPts val="3800"/>
              </a:lnSpc>
              <a:spcBef>
                <a:spcPts val="2400"/>
              </a:spcBef>
            </a:pPr>
            <a:r>
              <a:rPr spc="60" dirty="0"/>
              <a:t>Explored</a:t>
            </a:r>
            <a:r>
              <a:rPr spc="-175" dirty="0"/>
              <a:t> </a:t>
            </a:r>
            <a:r>
              <a:rPr spc="10" dirty="0"/>
              <a:t>the</a:t>
            </a:r>
            <a:r>
              <a:rPr spc="-170" dirty="0"/>
              <a:t> </a:t>
            </a:r>
            <a:r>
              <a:rPr spc="30" dirty="0"/>
              <a:t>benefits</a:t>
            </a:r>
            <a:r>
              <a:rPr spc="-170" dirty="0"/>
              <a:t> </a:t>
            </a:r>
            <a:r>
              <a:rPr spc="114" dirty="0"/>
              <a:t>of</a:t>
            </a:r>
            <a:r>
              <a:rPr spc="-170" dirty="0"/>
              <a:t> </a:t>
            </a:r>
            <a:r>
              <a:rPr spc="90" dirty="0"/>
              <a:t>cloud </a:t>
            </a:r>
            <a:r>
              <a:rPr spc="-1115" dirty="0"/>
              <a:t> </a:t>
            </a:r>
            <a:r>
              <a:rPr spc="55" dirty="0"/>
              <a:t>computing</a:t>
            </a:r>
            <a:endParaRPr spc="55" dirty="0"/>
          </a:p>
          <a:p>
            <a:pPr marL="5530215">
              <a:lnSpc>
                <a:spcPct val="100000"/>
              </a:lnSpc>
              <a:spcBef>
                <a:spcPts val="2240"/>
              </a:spcBef>
            </a:pPr>
            <a:r>
              <a:rPr spc="25" dirty="0"/>
              <a:t>Reviewed</a:t>
            </a:r>
            <a:r>
              <a:rPr spc="-175" dirty="0"/>
              <a:t> </a:t>
            </a:r>
            <a:r>
              <a:rPr spc="90" dirty="0"/>
              <a:t>cloud</a:t>
            </a:r>
            <a:r>
              <a:rPr spc="-170" dirty="0"/>
              <a:t> </a:t>
            </a:r>
            <a:r>
              <a:rPr spc="55" dirty="0"/>
              <a:t>computing</a:t>
            </a:r>
            <a:r>
              <a:rPr spc="-170" dirty="0"/>
              <a:t> </a:t>
            </a:r>
            <a:r>
              <a:rPr spc="35" dirty="0"/>
              <a:t>models</a:t>
            </a:r>
            <a:endParaRPr spc="35" dirty="0"/>
          </a:p>
          <a:p>
            <a:pPr marL="5530215" marR="1754505">
              <a:lnSpc>
                <a:spcPts val="3800"/>
              </a:lnSpc>
              <a:spcBef>
                <a:spcPts val="2500"/>
              </a:spcBef>
            </a:pPr>
            <a:r>
              <a:rPr spc="50" dirty="0"/>
              <a:t>Understood</a:t>
            </a:r>
            <a:r>
              <a:rPr spc="-185" dirty="0"/>
              <a:t> </a:t>
            </a:r>
            <a:r>
              <a:rPr spc="90" dirty="0"/>
              <a:t>cloud</a:t>
            </a:r>
            <a:r>
              <a:rPr spc="-180" dirty="0"/>
              <a:t> </a:t>
            </a:r>
            <a:r>
              <a:rPr spc="55" dirty="0"/>
              <a:t>computing </a:t>
            </a:r>
            <a:r>
              <a:rPr spc="-1110" dirty="0"/>
              <a:t> </a:t>
            </a:r>
            <a:r>
              <a:rPr spc="40" dirty="0"/>
              <a:t>deployment</a:t>
            </a:r>
            <a:r>
              <a:rPr spc="-170" dirty="0"/>
              <a:t> </a:t>
            </a:r>
            <a:r>
              <a:rPr spc="35" dirty="0"/>
              <a:t>models</a:t>
            </a:r>
            <a:endParaRPr spc="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6639" y="646852"/>
            <a:ext cx="28829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sz="4600" spc="-1385" dirty="0">
                <a:solidFill>
                  <a:srgbClr val="232323"/>
                </a:solidFill>
              </a:rPr>
              <a:t>1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872450" y="2284230"/>
            <a:ext cx="7811134" cy="509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146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Verdana" panose="020B0604030504040204"/>
                <a:cs typeface="Verdana" panose="020B0604030504040204"/>
              </a:rPr>
              <a:t>Roger’s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runs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several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production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workloads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its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center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40513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are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VMWare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have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cloud-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like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infrastructure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their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center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want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 </a:t>
            </a:r>
            <a:r>
              <a:rPr sz="3000" spc="-30" dirty="0">
                <a:latin typeface="Verdana" panose="020B0604030504040204"/>
                <a:cs typeface="Verdana" panose="020B0604030504040204"/>
              </a:rPr>
              <a:t>use </a:t>
            </a:r>
            <a:r>
              <a:rPr sz="3000" spc="80" dirty="0">
                <a:latin typeface="Verdana" panose="020B0604030504040204"/>
                <a:cs typeface="Verdana" panose="020B0604030504040204"/>
              </a:rPr>
              <a:t>AWS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 </a:t>
            </a:r>
            <a:r>
              <a:rPr sz="3000" dirty="0">
                <a:latin typeface="Verdana" panose="020B0604030504040204"/>
                <a:cs typeface="Verdana" panose="020B0604030504040204"/>
              </a:rPr>
              <a:t>integrate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it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with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their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center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workloads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36893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 </a:t>
            </a:r>
            <a:r>
              <a:rPr sz="3000" spc="-10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his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company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following?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300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3000" b="1" spc="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5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Hybrid</a:t>
            </a:r>
            <a:r>
              <a:rPr sz="3000" spc="-16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2153" y="646852"/>
            <a:ext cx="30321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25" dirty="0">
                <a:solidFill>
                  <a:srgbClr val="232323"/>
                </a:solidFill>
              </a:rPr>
              <a:t> </a:t>
            </a:r>
            <a:r>
              <a:rPr sz="4600" spc="-215" dirty="0">
                <a:solidFill>
                  <a:srgbClr val="232323"/>
                </a:solidFill>
              </a:rPr>
              <a:t>2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6895137" y="2307122"/>
            <a:ext cx="7696200" cy="504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861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latin typeface="Verdana" panose="020B0604030504040204"/>
                <a:cs typeface="Verdana" panose="020B0604030504040204"/>
              </a:rPr>
              <a:t>Eliza’s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trying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decide </a:t>
            </a:r>
            <a:r>
              <a:rPr sz="30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whether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fund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line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business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690880">
              <a:lnSpc>
                <a:spcPct val="100000"/>
              </a:lnSpc>
              <a:spcBef>
                <a:spcPts val="1800"/>
              </a:spcBef>
            </a:pPr>
            <a:r>
              <a:rPr sz="3000" spc="15" dirty="0">
                <a:latin typeface="Verdana" panose="020B0604030504040204"/>
                <a:cs typeface="Verdana" panose="020B0604030504040204"/>
              </a:rPr>
              <a:t>Eliza’s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team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looking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monetize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emerging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technology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69723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line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business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will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require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infrastructure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benefit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 </a:t>
            </a:r>
            <a:r>
              <a:rPr sz="3000" spc="-10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her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company?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300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3000" b="1" spc="10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2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Pay</a:t>
            </a:r>
            <a:r>
              <a:rPr sz="3000" spc="-16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000" spc="-16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3000" spc="-16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4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go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06311" y="646852"/>
            <a:ext cx="30435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sz="4600" spc="-120" dirty="0">
                <a:solidFill>
                  <a:srgbClr val="232323"/>
                </a:solidFill>
              </a:rPr>
              <a:t>3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6895137" y="2062467"/>
            <a:ext cx="7292975" cy="5534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595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Verdana" panose="020B0604030504040204"/>
                <a:cs typeface="Verdana" panose="020B0604030504040204"/>
              </a:rPr>
              <a:t>Jennifer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95" dirty="0">
                <a:latin typeface="Verdana" panose="020B0604030504040204"/>
                <a:cs typeface="Verdana" panose="020B0604030504040204"/>
              </a:rPr>
              <a:t>CTO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at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an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latin typeface="Verdana" panose="020B0604030504040204"/>
                <a:cs typeface="Verdana" panose="020B0604030504040204"/>
              </a:rPr>
              <a:t>insurance </a:t>
            </a:r>
            <a:r>
              <a:rPr sz="3000" spc="-103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476885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are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considering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moving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instead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latin typeface="Verdana" panose="020B0604030504040204"/>
                <a:cs typeface="Verdana" panose="020B0604030504040204"/>
              </a:rPr>
              <a:t>colocating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servers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want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make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sure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they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have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 maximum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control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servers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7810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 </a:t>
            </a:r>
            <a:r>
              <a:rPr sz="3000" spc="-103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leverage?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443865">
              <a:lnSpc>
                <a:spcPct val="100000"/>
              </a:lnSpc>
              <a:spcBef>
                <a:spcPts val="1975"/>
              </a:spcBef>
            </a:pPr>
            <a:r>
              <a:rPr sz="300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3000" b="1" spc="1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-3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3000" spc="-1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000" spc="-1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1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3000" spc="-104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(IaaS)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1837" y="3378200"/>
            <a:ext cx="816102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3435">
              <a:lnSpc>
                <a:spcPct val="150000"/>
              </a:lnSpc>
              <a:spcBef>
                <a:spcPts val="100"/>
              </a:spcBef>
            </a:pPr>
            <a:r>
              <a:rPr sz="3000" spc="20" dirty="0">
                <a:latin typeface="Verdana" panose="020B0604030504040204"/>
                <a:cs typeface="Verdana" panose="020B0604030504040204"/>
              </a:rPr>
              <a:t>Creating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personal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account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Activating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account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45" dirty="0">
                <a:latin typeface="Verdana" panose="020B0604030504040204"/>
                <a:cs typeface="Verdana" panose="020B0604030504040204"/>
              </a:rPr>
              <a:t>Configuring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budget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alert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account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1526" y="3668605"/>
            <a:ext cx="73253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Traditional</a:t>
            </a:r>
            <a:r>
              <a:rPr spc="-270" dirty="0"/>
              <a:t> </a:t>
            </a:r>
            <a:r>
              <a:rPr spc="-35" dirty="0"/>
              <a:t>Data</a:t>
            </a:r>
            <a:r>
              <a:rPr spc="-265" dirty="0"/>
              <a:t> </a:t>
            </a:r>
            <a:r>
              <a:rPr spc="-35" dirty="0"/>
              <a:t>Centers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6482" y="2662966"/>
            <a:ext cx="8254365" cy="43230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997585">
              <a:lnSpc>
                <a:spcPts val="3800"/>
              </a:lnSpc>
              <a:spcBef>
                <a:spcPts val="26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Launching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social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network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professionals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Focusing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United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States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at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launch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800"/>
              </a:lnSpc>
              <a:spcBef>
                <a:spcPts val="252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Looking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expand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into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Europe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Asia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launch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successful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008505">
              <a:lnSpc>
                <a:spcPts val="3800"/>
              </a:lnSpc>
              <a:spcBef>
                <a:spcPts val="238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Securing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funding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initial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infrastructure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707" y="649392"/>
            <a:ext cx="8902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Globomantics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Social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Network</a:t>
            </a:r>
            <a:endParaRPr spc="15" dirty="0">
              <a:solidFill>
                <a:srgbClr val="40404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0244" y="2258599"/>
            <a:ext cx="5218173" cy="52181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377" y="646852"/>
            <a:ext cx="82918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" dirty="0">
                <a:solidFill>
                  <a:srgbClr val="232323"/>
                </a:solidFill>
              </a:rPr>
              <a:t>Social</a:t>
            </a:r>
            <a:r>
              <a:rPr sz="4600" spc="-260" dirty="0">
                <a:solidFill>
                  <a:srgbClr val="232323"/>
                </a:solidFill>
              </a:rPr>
              <a:t> </a:t>
            </a:r>
            <a:r>
              <a:rPr sz="4600" spc="15" dirty="0">
                <a:solidFill>
                  <a:srgbClr val="232323"/>
                </a:solidFill>
              </a:rPr>
              <a:t>Network</a:t>
            </a:r>
            <a:r>
              <a:rPr sz="4600" spc="-254" dirty="0">
                <a:solidFill>
                  <a:srgbClr val="232323"/>
                </a:solidFill>
              </a:rPr>
              <a:t> </a:t>
            </a:r>
            <a:r>
              <a:rPr sz="4600" spc="-50" dirty="0">
                <a:solidFill>
                  <a:srgbClr val="232323"/>
                </a:solidFill>
              </a:rPr>
              <a:t>Data</a:t>
            </a:r>
            <a:r>
              <a:rPr sz="4600" spc="-254" dirty="0">
                <a:solidFill>
                  <a:srgbClr val="232323"/>
                </a:solidFill>
              </a:rPr>
              <a:t> </a:t>
            </a:r>
            <a:r>
              <a:rPr sz="4600" spc="-50" dirty="0">
                <a:solidFill>
                  <a:srgbClr val="232323"/>
                </a:solidFill>
              </a:rPr>
              <a:t>Centers</a:t>
            </a:r>
            <a:endParaRPr sz="4600"/>
          </a:p>
        </p:txBody>
      </p:sp>
      <p:grpSp>
        <p:nvGrpSpPr>
          <p:cNvPr id="3" name="object 3"/>
          <p:cNvGrpSpPr/>
          <p:nvPr/>
        </p:nvGrpSpPr>
        <p:grpSpPr>
          <a:xfrm>
            <a:off x="5678689" y="3223014"/>
            <a:ext cx="4899025" cy="3712210"/>
            <a:chOff x="5678689" y="3223014"/>
            <a:chExt cx="4899025" cy="3712210"/>
          </a:xfrm>
        </p:grpSpPr>
        <p:sp>
          <p:nvSpPr>
            <p:cNvPr id="4" name="object 4"/>
            <p:cNvSpPr/>
            <p:nvPr/>
          </p:nvSpPr>
          <p:spPr>
            <a:xfrm>
              <a:off x="5697739" y="3242064"/>
              <a:ext cx="4860925" cy="3376295"/>
            </a:xfrm>
            <a:custGeom>
              <a:avLst/>
              <a:gdLst/>
              <a:ahLst/>
              <a:cxnLst/>
              <a:rect l="l" t="t" r="r" b="b"/>
              <a:pathLst>
                <a:path w="4860925" h="3376295">
                  <a:moveTo>
                    <a:pt x="0" y="0"/>
                  </a:moveTo>
                  <a:lnTo>
                    <a:pt x="4860521" y="0"/>
                  </a:lnTo>
                  <a:lnTo>
                    <a:pt x="4860521" y="3376232"/>
                  </a:lnTo>
                  <a:lnTo>
                    <a:pt x="0" y="33762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23465" y="6330990"/>
              <a:ext cx="1609090" cy="603885"/>
            </a:xfrm>
            <a:custGeom>
              <a:avLst/>
              <a:gdLst/>
              <a:ahLst/>
              <a:cxnLst/>
              <a:rect l="l" t="t" r="r" b="b"/>
              <a:pathLst>
                <a:path w="1609090" h="603884">
                  <a:moveTo>
                    <a:pt x="1609068" y="0"/>
                  </a:moveTo>
                  <a:lnTo>
                    <a:pt x="0" y="0"/>
                  </a:lnTo>
                  <a:lnTo>
                    <a:pt x="0" y="603673"/>
                  </a:lnTo>
                  <a:lnTo>
                    <a:pt x="1609068" y="603673"/>
                  </a:lnTo>
                  <a:lnTo>
                    <a:pt x="1609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697739" y="3242064"/>
            <a:ext cx="4860925" cy="3376295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150"/>
              </a:spcBef>
            </a:pP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9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Center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0982" y="6903336"/>
            <a:ext cx="1554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Nas</a:t>
            </a:r>
            <a:r>
              <a:rPr sz="1900" i="1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900" i="1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vill</a:t>
            </a:r>
            <a:r>
              <a:rPr sz="1900" i="1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i="1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900" i="1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TN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5303" y="3223014"/>
            <a:ext cx="9744710" cy="3712210"/>
            <a:chOff x="435303" y="3223014"/>
            <a:chExt cx="9744710" cy="3712210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94941" y="3536307"/>
              <a:ext cx="1084750" cy="1066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7108" y="3536307"/>
              <a:ext cx="1084751" cy="1066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024" y="3536307"/>
              <a:ext cx="1084751" cy="1066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4353" y="3242064"/>
              <a:ext cx="4860925" cy="3376295"/>
            </a:xfrm>
            <a:custGeom>
              <a:avLst/>
              <a:gdLst/>
              <a:ahLst/>
              <a:cxnLst/>
              <a:rect l="l" t="t" r="r" b="b"/>
              <a:pathLst>
                <a:path w="4860925" h="3376295">
                  <a:moveTo>
                    <a:pt x="0" y="0"/>
                  </a:moveTo>
                  <a:lnTo>
                    <a:pt x="4860521" y="0"/>
                  </a:lnTo>
                  <a:lnTo>
                    <a:pt x="4860521" y="3376232"/>
                  </a:lnTo>
                  <a:lnTo>
                    <a:pt x="0" y="33762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84162" y="6330989"/>
              <a:ext cx="1801495" cy="603885"/>
            </a:xfrm>
            <a:custGeom>
              <a:avLst/>
              <a:gdLst/>
              <a:ahLst/>
              <a:cxnLst/>
              <a:rect l="l" t="t" r="r" b="b"/>
              <a:pathLst>
                <a:path w="1801495" h="603884">
                  <a:moveTo>
                    <a:pt x="1800901" y="0"/>
                  </a:moveTo>
                  <a:lnTo>
                    <a:pt x="0" y="0"/>
                  </a:lnTo>
                  <a:lnTo>
                    <a:pt x="0" y="603673"/>
                  </a:lnTo>
                  <a:lnTo>
                    <a:pt x="1800901" y="603673"/>
                  </a:lnTo>
                  <a:lnTo>
                    <a:pt x="1800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54353" y="3242064"/>
            <a:ext cx="4860925" cy="3376295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150"/>
              </a:spcBef>
            </a:pP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9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Center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1678" y="6903335"/>
            <a:ext cx="17462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Dublin,</a:t>
            </a:r>
            <a:r>
              <a:rPr sz="1900" i="1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i="1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i="1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i="1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eland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3721" y="3223014"/>
            <a:ext cx="14987905" cy="3712210"/>
            <a:chOff x="883721" y="3223014"/>
            <a:chExt cx="14987905" cy="3712210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51554" y="3536307"/>
              <a:ext cx="1084750" cy="1066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721" y="3536307"/>
              <a:ext cx="1084751" cy="1066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7638" y="3536307"/>
              <a:ext cx="1084751" cy="1066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991925" y="3242064"/>
              <a:ext cx="4860925" cy="3376295"/>
            </a:xfrm>
            <a:custGeom>
              <a:avLst/>
              <a:gdLst/>
              <a:ahLst/>
              <a:cxnLst/>
              <a:rect l="l" t="t" r="r" b="b"/>
              <a:pathLst>
                <a:path w="4860925" h="3376295">
                  <a:moveTo>
                    <a:pt x="0" y="0"/>
                  </a:moveTo>
                  <a:lnTo>
                    <a:pt x="4860521" y="0"/>
                  </a:lnTo>
                  <a:lnTo>
                    <a:pt x="4860521" y="3376232"/>
                  </a:lnTo>
                  <a:lnTo>
                    <a:pt x="0" y="33762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655053" y="6330989"/>
              <a:ext cx="1534795" cy="603885"/>
            </a:xfrm>
            <a:custGeom>
              <a:avLst/>
              <a:gdLst/>
              <a:ahLst/>
              <a:cxnLst/>
              <a:rect l="l" t="t" r="r" b="b"/>
              <a:pathLst>
                <a:path w="1534794" h="603884">
                  <a:moveTo>
                    <a:pt x="1534265" y="0"/>
                  </a:moveTo>
                  <a:lnTo>
                    <a:pt x="0" y="0"/>
                  </a:lnTo>
                  <a:lnTo>
                    <a:pt x="0" y="603673"/>
                  </a:lnTo>
                  <a:lnTo>
                    <a:pt x="1534265" y="603673"/>
                  </a:lnTo>
                  <a:lnTo>
                    <a:pt x="1534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991925" y="3242064"/>
            <a:ext cx="4860925" cy="3376295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150"/>
              </a:spcBef>
            </a:pP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9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Center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02374" y="6903335"/>
            <a:ext cx="12401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Singapo</a:t>
            </a:r>
            <a:r>
              <a:rPr sz="1900" i="1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i="1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85221" y="3536307"/>
            <a:ext cx="10189210" cy="2464435"/>
            <a:chOff x="5285221" y="3536307"/>
            <a:chExt cx="10189210" cy="2464435"/>
          </a:xfrm>
        </p:grpSpPr>
        <p:pic>
          <p:nvPicPr>
            <p:cNvPr id="25" name="object 2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94941" y="4933649"/>
              <a:ext cx="1084750" cy="10667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7108" y="4933649"/>
              <a:ext cx="1084751" cy="10667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024" y="4933649"/>
              <a:ext cx="1084751" cy="10667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85221" y="5088364"/>
              <a:ext cx="418465" cy="0"/>
            </a:xfrm>
            <a:custGeom>
              <a:avLst/>
              <a:gdLst/>
              <a:ahLst/>
              <a:cxnLst/>
              <a:rect l="l" t="t" r="r" b="b"/>
              <a:pathLst>
                <a:path w="418464">
                  <a:moveTo>
                    <a:pt x="0" y="0"/>
                  </a:moveTo>
                  <a:lnTo>
                    <a:pt x="417978" y="0"/>
                  </a:lnTo>
                </a:path>
              </a:pathLst>
            </a:custGeom>
            <a:ln w="50800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389125" y="3536307"/>
              <a:ext cx="1084750" cy="1066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1295" y="3536307"/>
              <a:ext cx="1084751" cy="1066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206" y="3536307"/>
              <a:ext cx="1084751" cy="10668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578199" y="5101064"/>
              <a:ext cx="418465" cy="0"/>
            </a:xfrm>
            <a:custGeom>
              <a:avLst/>
              <a:gdLst/>
              <a:ahLst/>
              <a:cxnLst/>
              <a:rect l="l" t="t" r="r" b="b"/>
              <a:pathLst>
                <a:path w="418465">
                  <a:moveTo>
                    <a:pt x="0" y="0"/>
                  </a:moveTo>
                  <a:lnTo>
                    <a:pt x="417978" y="0"/>
                  </a:lnTo>
                </a:path>
              </a:pathLst>
            </a:custGeom>
            <a:ln w="50800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4" name="object 7"/>
          <p:cNvSpPr txBox="1"/>
          <p:nvPr/>
        </p:nvSpPr>
        <p:spPr>
          <a:xfrm>
            <a:off x="7366222" y="6903971"/>
            <a:ext cx="1554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Nas</a:t>
            </a:r>
            <a:r>
              <a:rPr sz="1900" i="1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900" i="1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vill</a:t>
            </a:r>
            <a:r>
              <a:rPr sz="1900" i="1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i="1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900" i="1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TN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15"/>
          <p:cNvSpPr txBox="1"/>
          <p:nvPr/>
        </p:nvSpPr>
        <p:spPr>
          <a:xfrm>
            <a:off x="2026918" y="6903970"/>
            <a:ext cx="17462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Dublin,</a:t>
            </a:r>
            <a:r>
              <a:rPr sz="1900" i="1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i="1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i="1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i="1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eland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51013" y="4139644"/>
            <a:ext cx="69469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8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4600" spc="-26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4600" spc="-25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Centers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6392" y="1778000"/>
            <a:ext cx="50444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355" marR="5080" indent="-668655">
              <a:lnSpc>
                <a:spcPct val="150000"/>
              </a:lnSpc>
              <a:spcBef>
                <a:spcPts val="100"/>
              </a:spcBef>
            </a:pPr>
            <a:r>
              <a:rPr sz="3000" spc="45" dirty="0">
                <a:solidFill>
                  <a:srgbClr val="000000"/>
                </a:solidFill>
              </a:rPr>
              <a:t>Large</a:t>
            </a:r>
            <a:r>
              <a:rPr sz="3000" spc="-195" dirty="0">
                <a:solidFill>
                  <a:srgbClr val="000000"/>
                </a:solidFill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up-front</a:t>
            </a:r>
            <a:r>
              <a:rPr sz="3000" spc="-195" dirty="0">
                <a:solidFill>
                  <a:srgbClr val="000000"/>
                </a:solidFill>
              </a:rPr>
              <a:t> </a:t>
            </a:r>
            <a:r>
              <a:rPr sz="3000" spc="-20" dirty="0">
                <a:solidFill>
                  <a:srgbClr val="000000"/>
                </a:solidFill>
              </a:rPr>
              <a:t>investment </a:t>
            </a:r>
            <a:r>
              <a:rPr sz="3000" spc="-1045" dirty="0">
                <a:solidFill>
                  <a:srgbClr val="000000"/>
                </a:solidFill>
              </a:rPr>
              <a:t> </a:t>
            </a:r>
            <a:r>
              <a:rPr sz="3000" spc="40" dirty="0">
                <a:solidFill>
                  <a:srgbClr val="000000"/>
                </a:solidFill>
              </a:rPr>
              <a:t>Forecasting</a:t>
            </a:r>
            <a:r>
              <a:rPr sz="3000" spc="-180" dirty="0">
                <a:solidFill>
                  <a:srgbClr val="000000"/>
                </a:solidFill>
              </a:rPr>
              <a:t> </a:t>
            </a:r>
            <a:r>
              <a:rPr sz="3000" spc="25" dirty="0">
                <a:solidFill>
                  <a:srgbClr val="000000"/>
                </a:solidFill>
              </a:rPr>
              <a:t>demand</a:t>
            </a:r>
            <a:r>
              <a:rPr sz="3000" spc="-180" dirty="0">
                <a:solidFill>
                  <a:srgbClr val="000000"/>
                </a:solidFill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is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659623" y="2921000"/>
            <a:ext cx="5101590" cy="41402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3000" spc="60" dirty="0">
                <a:latin typeface="Verdana" panose="020B0604030504040204"/>
                <a:cs typeface="Verdana" panose="020B0604030504040204"/>
              </a:rPr>
              <a:t>difficult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366520" marR="5080" indent="-1015365" algn="r">
              <a:lnSpc>
                <a:spcPct val="100000"/>
              </a:lnSpc>
              <a:spcBef>
                <a:spcPts val="1800"/>
              </a:spcBef>
            </a:pPr>
            <a:r>
              <a:rPr sz="3000" spc="25" dirty="0">
                <a:latin typeface="Verdana" panose="020B0604030504040204"/>
                <a:cs typeface="Verdana" panose="020B0604030504040204"/>
              </a:rPr>
              <a:t>Slow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deploy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centers</a:t>
            </a:r>
            <a:r>
              <a:rPr sz="30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servers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3000" spc="15" dirty="0">
                <a:latin typeface="Verdana" panose="020B0604030504040204"/>
                <a:cs typeface="Verdana" panose="020B0604030504040204"/>
              </a:rPr>
              <a:t>Maintaining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centers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expensive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580390" marR="5080" indent="-568325" algn="r">
              <a:lnSpc>
                <a:spcPct val="100000"/>
              </a:lnSpc>
              <a:spcBef>
                <a:spcPts val="1800"/>
              </a:spcBef>
            </a:pPr>
            <a:r>
              <a:rPr sz="3000" spc="25" dirty="0">
                <a:latin typeface="Verdana" panose="020B0604030504040204"/>
                <a:cs typeface="Verdana" panose="020B0604030504040204"/>
              </a:rPr>
              <a:t>You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own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security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compliance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burden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9105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</a:t>
            </a:r>
            <a:r>
              <a:rPr spc="-260" dirty="0"/>
              <a:t> </a:t>
            </a:r>
            <a:r>
              <a:rPr spc="130" dirty="0"/>
              <a:t>of</a:t>
            </a:r>
            <a:r>
              <a:rPr spc="-260" dirty="0"/>
              <a:t> </a:t>
            </a:r>
            <a:r>
              <a:rPr spc="85" dirty="0"/>
              <a:t>Cloud</a:t>
            </a:r>
            <a:r>
              <a:rPr spc="-254" dirty="0"/>
              <a:t> </a:t>
            </a:r>
            <a:r>
              <a:rPr spc="45" dirty="0"/>
              <a:t>Computing</a:t>
            </a:r>
            <a:endParaRPr spc="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51013" y="3790394"/>
            <a:ext cx="6093460" cy="14249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220"/>
              </a:spcBef>
            </a:pPr>
            <a:r>
              <a:rPr sz="4600" spc="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Advantages</a:t>
            </a:r>
            <a:r>
              <a:rPr sz="4600" spc="-26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1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4600" spc="-26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5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4600" spc="-16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2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Computing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2795" y="1892300"/>
            <a:ext cx="48679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3355" marR="5080" indent="-1430655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000000"/>
                </a:solidFill>
              </a:rPr>
              <a:t>Trade</a:t>
            </a:r>
            <a:r>
              <a:rPr sz="3000" spc="-175" dirty="0">
                <a:solidFill>
                  <a:srgbClr val="000000"/>
                </a:solidFill>
              </a:rPr>
              <a:t> </a:t>
            </a:r>
            <a:r>
              <a:rPr sz="3000" spc="45" dirty="0">
                <a:solidFill>
                  <a:srgbClr val="000000"/>
                </a:solidFill>
              </a:rPr>
              <a:t>capital</a:t>
            </a:r>
            <a:r>
              <a:rPr sz="3000" spc="-17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expense</a:t>
            </a:r>
            <a:r>
              <a:rPr sz="3000" spc="-170" dirty="0">
                <a:solidFill>
                  <a:srgbClr val="000000"/>
                </a:solidFill>
              </a:rPr>
              <a:t> </a:t>
            </a:r>
            <a:r>
              <a:rPr sz="3000" spc="50" dirty="0">
                <a:solidFill>
                  <a:srgbClr val="000000"/>
                </a:solidFill>
              </a:rPr>
              <a:t>for </a:t>
            </a:r>
            <a:r>
              <a:rPr sz="3000" spc="-1045" dirty="0">
                <a:solidFill>
                  <a:srgbClr val="000000"/>
                </a:solidFill>
              </a:rPr>
              <a:t> </a:t>
            </a:r>
            <a:r>
              <a:rPr sz="3000" spc="5" dirty="0">
                <a:solidFill>
                  <a:srgbClr val="000000"/>
                </a:solidFill>
              </a:rPr>
              <a:t>variable</a:t>
            </a:r>
            <a:r>
              <a:rPr sz="3000" spc="-2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expenses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727441" y="3035300"/>
            <a:ext cx="503364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6995" marR="5080" indent="-368935" algn="r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Benefit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massive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economies</a:t>
            </a:r>
            <a:r>
              <a:rPr sz="30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scale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 indent="551815" algn="r">
              <a:lnSpc>
                <a:spcPct val="150000"/>
              </a:lnSpc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Stop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guessing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capacity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Increase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speed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agility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271780" marR="5080" indent="557530" algn="r">
              <a:lnSpc>
                <a:spcPct val="100000"/>
              </a:lnSpc>
              <a:spcBef>
                <a:spcPts val="18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Stop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spending</a:t>
            </a:r>
            <a:r>
              <a:rPr sz="30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money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maintaining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centers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3000" spc="85" dirty="0">
                <a:latin typeface="Verdana" panose="020B0604030504040204"/>
                <a:cs typeface="Verdana" panose="020B0604030504040204"/>
              </a:rPr>
              <a:t>Go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global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minutes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4304</Words>
  <Application>WPS Presentation</Application>
  <PresentationFormat>On-screen Show (4:3)</PresentationFormat>
  <Paragraphs>232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Tahoma</vt:lpstr>
      <vt:lpstr>Office Theme</vt:lpstr>
      <vt:lpstr>Fundamental Cloud Concepts  for AWS</vt:lpstr>
      <vt:lpstr>Setting Up an AWS Account</vt:lpstr>
      <vt:lpstr>PowerPoint 演示文稿</vt:lpstr>
      <vt:lpstr>Traditional Data Centers</vt:lpstr>
      <vt:lpstr>Globomantics Social Network</vt:lpstr>
      <vt:lpstr>Social Network Data Centers</vt:lpstr>
      <vt:lpstr>Large up-front investment  Forecasting demand is</vt:lpstr>
      <vt:lpstr>Benefits of Cloud Computing</vt:lpstr>
      <vt:lpstr>Trade capital expense for  variable expenses</vt:lpstr>
      <vt:lpstr>PowerPoint 演示文稿</vt:lpstr>
      <vt:lpstr>A solution’s ability to provide functionality for its users  when it is needed. Amazon’s global infrastructure is built  to maximize reliability for your cloud workloads.</vt:lpstr>
      <vt:lpstr>The cloud lowers the cost of trying new  ideas or business processes</vt:lpstr>
      <vt:lpstr>Types of Cloud Computing</vt:lpstr>
      <vt:lpstr>PowerPoint 演示文稿</vt:lpstr>
      <vt:lpstr>Cloud Computing Models</vt:lpstr>
      <vt:lpstr>Cloud Deployment Models</vt:lpstr>
      <vt:lpstr>Cloud Computing Scenarios</vt:lpstr>
      <vt:lpstr>Scenario 1</vt:lpstr>
      <vt:lpstr>Scenario 2</vt:lpstr>
      <vt:lpstr>Scenario 3</vt:lpstr>
      <vt:lpstr>Summary</vt:lpstr>
      <vt:lpstr>Reviewed the course resources</vt:lpstr>
      <vt:lpstr>Scenario 1</vt:lpstr>
      <vt:lpstr>Scenario 2</vt:lpstr>
      <vt:lpstr>Scenario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Cloud Concepts  for AWS</dc:title>
  <dc:creator/>
  <cp:lastModifiedBy>Steve Sam</cp:lastModifiedBy>
  <cp:revision>4</cp:revision>
  <dcterms:created xsi:type="dcterms:W3CDTF">2021-08-15T14:06:00Z</dcterms:created>
  <dcterms:modified xsi:type="dcterms:W3CDTF">2021-08-15T15:46:03Z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2021-02-02T16:30:00Z</vt:filetime>
  </property>
  <property fmtid="{D5CDD505-2E9C-101B-9397-08002B2CF9AE}" pid="3" name="Creator">
    <vt:lpwstr>Keynote</vt:lpwstr>
  </property>
  <property fmtid="{D5CDD505-2E9C-101B-9397-08002B2CF9AE}" pid="4" name="LastSaved">
    <vt:filetime>2021-08-15T16:30:00Z</vt:filetime>
  </property>
  <property fmtid="{D5CDD505-2E9C-101B-9397-08002B2CF9AE}" pid="5" name="ICV">
    <vt:lpwstr>8E6AA3EE1B1E4A9C96DADFBACA5C8A35</vt:lpwstr>
  </property>
  <property fmtid="{D5CDD505-2E9C-101B-9397-08002B2CF9AE}" pid="6" name="KSOProductBuildVer">
    <vt:lpwstr>1033-11.2.0.10258</vt:lpwstr>
  </property>
</Properties>
</file>