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56234" y="0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94198" y="825818"/>
            <a:ext cx="3963924" cy="222970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5232" y="3179397"/>
            <a:ext cx="11801856" cy="2601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275066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56234" y="6275066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3822700" cy="56578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3500" y="2708486"/>
            <a:ext cx="7391400" cy="478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82377" y="2360886"/>
            <a:ext cx="0" cy="3417570"/>
          </a:xfrm>
          <a:custGeom>
            <a:avLst/>
            <a:gdLst/>
            <a:ahLst/>
            <a:cxnLst/>
            <a:rect l="l" t="t" r="r" b="b"/>
            <a:pathLst>
              <a:path h="3417570">
                <a:moveTo>
                  <a:pt x="0" y="0"/>
                </a:moveTo>
                <a:lnTo>
                  <a:pt x="0" y="3416948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29200" y="2509484"/>
            <a:ext cx="0" cy="3837304"/>
          </a:xfrm>
          <a:custGeom>
            <a:avLst/>
            <a:gdLst/>
            <a:ahLst/>
            <a:cxnLst/>
            <a:rect l="l" t="t" r="r" b="b"/>
            <a:pathLst>
              <a:path h="3837304">
                <a:moveTo>
                  <a:pt x="0" y="0"/>
                </a:moveTo>
                <a:lnTo>
                  <a:pt x="0" y="3836820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548" y="3880955"/>
            <a:ext cx="8893303" cy="314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383" y="3321764"/>
            <a:ext cx="8893632" cy="478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1075" y="2113491"/>
            <a:ext cx="8096250" cy="413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2548" y="3516675"/>
            <a:ext cx="8893303" cy="314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00" y="2702983"/>
            <a:ext cx="4672965" cy="591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700" spc="-50" dirty="0">
                <a:solidFill>
                  <a:srgbClr val="171717"/>
                </a:solidFill>
              </a:rPr>
              <a:t>Fil</a:t>
            </a:r>
            <a:r>
              <a:rPr sz="3700" spc="75" dirty="0">
                <a:solidFill>
                  <a:srgbClr val="171717"/>
                </a:solidFill>
              </a:rPr>
              <a:t>e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-270" dirty="0">
                <a:solidFill>
                  <a:srgbClr val="171717"/>
                </a:solidFill>
              </a:rPr>
              <a:t>S</a:t>
            </a:r>
            <a:r>
              <a:rPr sz="3700" spc="-114" dirty="0">
                <a:solidFill>
                  <a:srgbClr val="171717"/>
                </a:solidFill>
              </a:rPr>
              <a:t>t</a:t>
            </a:r>
            <a:r>
              <a:rPr sz="3700" spc="-50" dirty="0">
                <a:solidFill>
                  <a:srgbClr val="171717"/>
                </a:solidFill>
              </a:rPr>
              <a:t>o</a:t>
            </a:r>
            <a:r>
              <a:rPr sz="3700" spc="-160" dirty="0">
                <a:solidFill>
                  <a:srgbClr val="171717"/>
                </a:solidFill>
              </a:rPr>
              <a:t>r</a:t>
            </a:r>
            <a:r>
              <a:rPr sz="3700" spc="-70" dirty="0">
                <a:solidFill>
                  <a:srgbClr val="171717"/>
                </a:solidFill>
              </a:rPr>
              <a:t>ag</a:t>
            </a:r>
            <a:r>
              <a:rPr sz="3700" spc="25" dirty="0">
                <a:solidFill>
                  <a:srgbClr val="171717"/>
                </a:solidFill>
              </a:rPr>
              <a:t>e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-114" dirty="0">
                <a:solidFill>
                  <a:srgbClr val="171717"/>
                </a:solidFill>
              </a:rPr>
              <a:t>Servi</a:t>
            </a:r>
            <a:r>
              <a:rPr sz="3700" spc="-175" dirty="0">
                <a:solidFill>
                  <a:srgbClr val="171717"/>
                </a:solidFill>
              </a:rPr>
              <a:t>c</a:t>
            </a:r>
            <a:r>
              <a:rPr sz="3700" spc="-140" dirty="0">
                <a:solidFill>
                  <a:srgbClr val="171717"/>
                </a:solidFill>
              </a:rPr>
              <a:t>es</a:t>
            </a:r>
            <a:endParaRPr sz="37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978" y="3321764"/>
            <a:ext cx="628650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" dirty="0"/>
              <a:t>Hosting</a:t>
            </a:r>
            <a:r>
              <a:rPr spc="-160" dirty="0"/>
              <a:t> </a:t>
            </a:r>
            <a:r>
              <a:rPr spc="-55" dirty="0"/>
              <a:t>a</a:t>
            </a:r>
            <a:r>
              <a:rPr spc="-160" dirty="0"/>
              <a:t> </a:t>
            </a:r>
            <a:r>
              <a:rPr spc="30" dirty="0"/>
              <a:t>Website</a:t>
            </a:r>
            <a:r>
              <a:rPr spc="-160" dirty="0"/>
              <a:t> </a:t>
            </a:r>
            <a:r>
              <a:rPr spc="45" dirty="0"/>
              <a:t>on</a:t>
            </a:r>
            <a:r>
              <a:rPr spc="-160" dirty="0"/>
              <a:t> </a:t>
            </a:r>
            <a:r>
              <a:rPr spc="60" dirty="0"/>
              <a:t>Amazon</a:t>
            </a:r>
            <a:r>
              <a:rPr spc="-160" dirty="0"/>
              <a:t> </a:t>
            </a:r>
            <a:r>
              <a:rPr spc="-90" dirty="0"/>
              <a:t>S3</a:t>
            </a:r>
            <a:endParaRPr spc="-9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1500" y="2917401"/>
            <a:ext cx="5115560" cy="173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4570">
              <a:lnSpc>
                <a:spcPct val="153000"/>
              </a:lnSpc>
              <a:spcBef>
                <a:spcPts val="95"/>
              </a:spcBef>
            </a:pPr>
            <a:r>
              <a:rPr sz="1850" spc="15" dirty="0">
                <a:latin typeface="Verdana" panose="020B0604030504040204"/>
                <a:cs typeface="Verdana" panose="020B0604030504040204"/>
              </a:rPr>
              <a:t>Creating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new </a:t>
            </a:r>
            <a:r>
              <a:rPr sz="1850" spc="-55" dirty="0">
                <a:latin typeface="Verdana" panose="020B0604030504040204"/>
                <a:cs typeface="Verdana" panose="020B0604030504040204"/>
              </a:rPr>
              <a:t>S3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Uploading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5" dirty="0">
                <a:latin typeface="Verdana" panose="020B0604030504040204"/>
                <a:cs typeface="Verdana" panose="020B0604030504040204"/>
              </a:rPr>
              <a:t>S3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400"/>
              </a:lnSpc>
              <a:spcBef>
                <a:spcPts val="10"/>
              </a:spcBef>
            </a:pPr>
            <a:r>
              <a:rPr sz="1850" spc="30" dirty="0">
                <a:latin typeface="Verdana" panose="020B0604030504040204"/>
                <a:cs typeface="Verdana" panose="020B0604030504040204"/>
              </a:rPr>
              <a:t>Accessing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object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5" dirty="0">
                <a:latin typeface="Verdana" panose="020B0604030504040204"/>
                <a:cs typeface="Verdana" panose="020B0604030504040204"/>
              </a:rPr>
              <a:t>S3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5" dirty="0">
                <a:latin typeface="Verdana" panose="020B0604030504040204"/>
                <a:cs typeface="Verdana" panose="020B0604030504040204"/>
              </a:rPr>
              <a:t>URL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Configuring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website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hosting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0" y="2708486"/>
            <a:ext cx="114109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Glacier</a:t>
            </a:r>
            <a:r>
              <a:rPr spc="-165" dirty="0"/>
              <a:t> </a:t>
            </a:r>
            <a:r>
              <a:rPr spc="10" dirty="0"/>
              <a:t>and</a:t>
            </a:r>
            <a:r>
              <a:rPr spc="-160" dirty="0"/>
              <a:t> </a:t>
            </a:r>
            <a:r>
              <a:rPr spc="5" dirty="0"/>
              <a:t>Glacier</a:t>
            </a:r>
            <a:r>
              <a:rPr spc="-160" dirty="0"/>
              <a:t> </a:t>
            </a:r>
            <a:r>
              <a:rPr spc="45" dirty="0"/>
              <a:t>Deep</a:t>
            </a:r>
            <a:r>
              <a:rPr spc="-165" dirty="0"/>
              <a:t> </a:t>
            </a:r>
            <a:r>
              <a:rPr spc="25" dirty="0"/>
              <a:t>Archive</a:t>
            </a:r>
            <a:endParaRPr spc="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364457"/>
            <a:ext cx="5460365" cy="33629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4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archiving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85" dirty="0">
                <a:latin typeface="Verdana" panose="020B0604030504040204"/>
                <a:cs typeface="Verdana" panose="020B0604030504040204"/>
              </a:rPr>
              <a:t>of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within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5" dirty="0">
                <a:latin typeface="Verdana" panose="020B0604030504040204"/>
                <a:cs typeface="Verdana" panose="020B0604030504040204"/>
              </a:rPr>
              <a:t>S3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20" dirty="0">
                <a:latin typeface="Verdana" panose="020B0604030504040204"/>
                <a:cs typeface="Verdana" panose="020B0604030504040204"/>
              </a:rPr>
              <a:t>as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separate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classes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Offers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configurable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retrieval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times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106680">
              <a:lnSpc>
                <a:spcPct val="103000"/>
              </a:lnSpc>
              <a:spcBef>
                <a:spcPts val="1400"/>
              </a:spcBef>
            </a:pPr>
            <a:r>
              <a:rPr sz="1950" spc="25" dirty="0">
                <a:latin typeface="Verdana" panose="020B0604030504040204"/>
                <a:cs typeface="Verdana" panose="020B0604030504040204"/>
              </a:rPr>
              <a:t>Can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send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files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directly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0" dirty="0">
                <a:latin typeface="Verdana" panose="020B0604030504040204"/>
                <a:cs typeface="Verdana" panose="020B0604030504040204"/>
              </a:rPr>
              <a:t>or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through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lifecycle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rules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5" dirty="0">
                <a:latin typeface="Verdana" panose="020B0604030504040204"/>
                <a:cs typeface="Verdana" panose="020B0604030504040204"/>
              </a:rPr>
              <a:t>S3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two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classes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-50" dirty="0">
                <a:latin typeface="Verdana" panose="020B0604030504040204"/>
                <a:cs typeface="Verdana" panose="020B0604030504040204"/>
              </a:rPr>
              <a:t>S3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Glacier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spc="-50" dirty="0">
                <a:latin typeface="Verdana" panose="020B0604030504040204"/>
                <a:cs typeface="Verdana" panose="020B0604030504040204"/>
              </a:rPr>
              <a:t>S3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Glacier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Deep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Archive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1200" y="1451186"/>
            <a:ext cx="355917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>
                <a:solidFill>
                  <a:srgbClr val="404040"/>
                </a:solidFill>
              </a:rPr>
              <a:t>Ama</a:t>
            </a:r>
            <a:r>
              <a:rPr spc="10" dirty="0">
                <a:solidFill>
                  <a:srgbClr val="404040"/>
                </a:solidFill>
              </a:rPr>
              <a:t>z</a:t>
            </a:r>
            <a:r>
              <a:rPr spc="30" dirty="0">
                <a:solidFill>
                  <a:srgbClr val="404040"/>
                </a:solidFill>
              </a:rPr>
              <a:t>on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S3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Glacier</a:t>
            </a:r>
            <a:endParaRPr spc="-1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050" y="3154574"/>
            <a:ext cx="1452880" cy="1455420"/>
            <a:chOff x="1392050" y="3154574"/>
            <a:chExt cx="1452880" cy="14554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050" y="3154574"/>
              <a:ext cx="1452590" cy="1455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2562" y="3398392"/>
              <a:ext cx="930275" cy="969010"/>
            </a:xfrm>
            <a:custGeom>
              <a:avLst/>
              <a:gdLst/>
              <a:ahLst/>
              <a:cxnLst/>
              <a:rect l="l" t="t" r="r" b="b"/>
              <a:pathLst>
                <a:path w="930275" h="969010">
                  <a:moveTo>
                    <a:pt x="40716" y="160197"/>
                  </a:moveTo>
                  <a:lnTo>
                    <a:pt x="40144" y="158838"/>
                  </a:lnTo>
                  <a:lnTo>
                    <a:pt x="39751" y="157683"/>
                  </a:lnTo>
                  <a:lnTo>
                    <a:pt x="39535" y="156514"/>
                  </a:lnTo>
                  <a:lnTo>
                    <a:pt x="39535" y="157289"/>
                  </a:lnTo>
                  <a:lnTo>
                    <a:pt x="39928" y="158267"/>
                  </a:lnTo>
                  <a:lnTo>
                    <a:pt x="40144" y="159232"/>
                  </a:lnTo>
                  <a:lnTo>
                    <a:pt x="40716" y="160197"/>
                  </a:lnTo>
                  <a:close/>
                </a:path>
                <a:path w="930275" h="969010">
                  <a:moveTo>
                    <a:pt x="99047" y="200558"/>
                  </a:moveTo>
                  <a:lnTo>
                    <a:pt x="85852" y="194716"/>
                  </a:lnTo>
                  <a:lnTo>
                    <a:pt x="74231" y="188823"/>
                  </a:lnTo>
                  <a:lnTo>
                    <a:pt x="64211" y="182930"/>
                  </a:lnTo>
                  <a:lnTo>
                    <a:pt x="55816" y="177088"/>
                  </a:lnTo>
                  <a:lnTo>
                    <a:pt x="64211" y="182968"/>
                  </a:lnTo>
                  <a:lnTo>
                    <a:pt x="74231" y="188899"/>
                  </a:lnTo>
                  <a:lnTo>
                    <a:pt x="85852" y="194792"/>
                  </a:lnTo>
                  <a:lnTo>
                    <a:pt x="99047" y="200558"/>
                  </a:lnTo>
                  <a:close/>
                </a:path>
                <a:path w="930275" h="969010">
                  <a:moveTo>
                    <a:pt x="731735" y="216090"/>
                  </a:moveTo>
                  <a:lnTo>
                    <a:pt x="722363" y="218846"/>
                  </a:lnTo>
                  <a:lnTo>
                    <a:pt x="712584" y="221576"/>
                  </a:lnTo>
                  <a:lnTo>
                    <a:pt x="702449" y="224218"/>
                  </a:lnTo>
                  <a:lnTo>
                    <a:pt x="691984" y="226758"/>
                  </a:lnTo>
                  <a:lnTo>
                    <a:pt x="702449" y="224243"/>
                  </a:lnTo>
                  <a:lnTo>
                    <a:pt x="712584" y="221640"/>
                  </a:lnTo>
                  <a:lnTo>
                    <a:pt x="722363" y="218935"/>
                  </a:lnTo>
                  <a:lnTo>
                    <a:pt x="731735" y="216090"/>
                  </a:lnTo>
                  <a:close/>
                </a:path>
                <a:path w="930275" h="969010">
                  <a:moveTo>
                    <a:pt x="814679" y="180187"/>
                  </a:moveTo>
                  <a:lnTo>
                    <a:pt x="806691" y="185305"/>
                  </a:lnTo>
                  <a:lnTo>
                    <a:pt x="797547" y="190449"/>
                  </a:lnTo>
                  <a:lnTo>
                    <a:pt x="787222" y="195554"/>
                  </a:lnTo>
                  <a:lnTo>
                    <a:pt x="775741" y="200558"/>
                  </a:lnTo>
                  <a:lnTo>
                    <a:pt x="787222" y="195580"/>
                  </a:lnTo>
                  <a:lnTo>
                    <a:pt x="797547" y="190525"/>
                  </a:lnTo>
                  <a:lnTo>
                    <a:pt x="806691" y="185394"/>
                  </a:lnTo>
                  <a:lnTo>
                    <a:pt x="814679" y="180187"/>
                  </a:lnTo>
                  <a:close/>
                </a:path>
                <a:path w="930275" h="969010">
                  <a:moveTo>
                    <a:pt x="834809" y="158394"/>
                  </a:moveTo>
                  <a:lnTo>
                    <a:pt x="834669" y="158838"/>
                  </a:lnTo>
                  <a:lnTo>
                    <a:pt x="834059" y="160197"/>
                  </a:lnTo>
                  <a:lnTo>
                    <a:pt x="834669" y="159232"/>
                  </a:lnTo>
                  <a:lnTo>
                    <a:pt x="834809" y="158394"/>
                  </a:lnTo>
                  <a:close/>
                </a:path>
                <a:path w="930275" h="969010">
                  <a:moveTo>
                    <a:pt x="835240" y="156514"/>
                  </a:moveTo>
                  <a:lnTo>
                    <a:pt x="835050" y="157683"/>
                  </a:lnTo>
                  <a:lnTo>
                    <a:pt x="834936" y="158038"/>
                  </a:lnTo>
                  <a:lnTo>
                    <a:pt x="835240" y="157289"/>
                  </a:lnTo>
                  <a:lnTo>
                    <a:pt x="835240" y="156514"/>
                  </a:lnTo>
                  <a:close/>
                </a:path>
                <a:path w="930275" h="969010">
                  <a:moveTo>
                    <a:pt x="930021" y="541782"/>
                  </a:moveTo>
                  <a:lnTo>
                    <a:pt x="929424" y="533552"/>
                  </a:lnTo>
                  <a:lnTo>
                    <a:pt x="921169" y="514515"/>
                  </a:lnTo>
                  <a:lnTo>
                    <a:pt x="903198" y="494258"/>
                  </a:lnTo>
                  <a:lnTo>
                    <a:pt x="890879" y="484720"/>
                  </a:lnTo>
                  <a:lnTo>
                    <a:pt x="890879" y="539381"/>
                  </a:lnTo>
                  <a:lnTo>
                    <a:pt x="885380" y="540715"/>
                  </a:lnTo>
                  <a:lnTo>
                    <a:pt x="873721" y="541070"/>
                  </a:lnTo>
                  <a:lnTo>
                    <a:pt x="853909" y="538886"/>
                  </a:lnTo>
                  <a:lnTo>
                    <a:pt x="824115" y="532523"/>
                  </a:lnTo>
                  <a:lnTo>
                    <a:pt x="829627" y="490220"/>
                  </a:lnTo>
                  <a:lnTo>
                    <a:pt x="823036" y="486410"/>
                  </a:lnTo>
                  <a:lnTo>
                    <a:pt x="815860" y="482600"/>
                  </a:lnTo>
                  <a:lnTo>
                    <a:pt x="807720" y="477520"/>
                  </a:lnTo>
                  <a:lnTo>
                    <a:pt x="804811" y="476250"/>
                  </a:lnTo>
                  <a:lnTo>
                    <a:pt x="805192" y="475551"/>
                  </a:lnTo>
                  <a:lnTo>
                    <a:pt x="805675" y="475818"/>
                  </a:lnTo>
                  <a:lnTo>
                    <a:pt x="823036" y="485432"/>
                  </a:lnTo>
                  <a:lnTo>
                    <a:pt x="860018" y="509257"/>
                  </a:lnTo>
                  <a:lnTo>
                    <a:pt x="890879" y="539381"/>
                  </a:lnTo>
                  <a:lnTo>
                    <a:pt x="890879" y="484720"/>
                  </a:lnTo>
                  <a:lnTo>
                    <a:pt x="874788" y="472262"/>
                  </a:lnTo>
                  <a:lnTo>
                    <a:pt x="835279" y="448005"/>
                  </a:lnTo>
                  <a:lnTo>
                    <a:pt x="836091" y="441960"/>
                  </a:lnTo>
                  <a:lnTo>
                    <a:pt x="866063" y="218440"/>
                  </a:lnTo>
                  <a:lnTo>
                    <a:pt x="873048" y="166370"/>
                  </a:lnTo>
                  <a:lnTo>
                    <a:pt x="873239" y="166370"/>
                  </a:lnTo>
                  <a:lnTo>
                    <a:pt x="873239" y="165100"/>
                  </a:lnTo>
                  <a:lnTo>
                    <a:pt x="873429" y="165100"/>
                  </a:lnTo>
                  <a:lnTo>
                    <a:pt x="874572" y="156210"/>
                  </a:lnTo>
                  <a:lnTo>
                    <a:pt x="874788" y="154940"/>
                  </a:lnTo>
                  <a:lnTo>
                    <a:pt x="874788" y="153670"/>
                  </a:lnTo>
                  <a:lnTo>
                    <a:pt x="869264" y="129540"/>
                  </a:lnTo>
                  <a:lnTo>
                    <a:pt x="853452" y="106680"/>
                  </a:lnTo>
                  <a:lnTo>
                    <a:pt x="836015" y="92481"/>
                  </a:lnTo>
                  <a:lnTo>
                    <a:pt x="836015" y="152400"/>
                  </a:lnTo>
                  <a:lnTo>
                    <a:pt x="835444" y="157480"/>
                  </a:lnTo>
                  <a:lnTo>
                    <a:pt x="835240" y="157480"/>
                  </a:lnTo>
                  <a:lnTo>
                    <a:pt x="834834" y="158750"/>
                  </a:lnTo>
                  <a:lnTo>
                    <a:pt x="834669" y="160020"/>
                  </a:lnTo>
                  <a:lnTo>
                    <a:pt x="834059" y="161290"/>
                  </a:lnTo>
                  <a:lnTo>
                    <a:pt x="833501" y="162560"/>
                  </a:lnTo>
                  <a:lnTo>
                    <a:pt x="832726" y="163830"/>
                  </a:lnTo>
                  <a:lnTo>
                    <a:pt x="831735" y="165100"/>
                  </a:lnTo>
                  <a:lnTo>
                    <a:pt x="830961" y="166370"/>
                  </a:lnTo>
                  <a:lnTo>
                    <a:pt x="829995" y="167640"/>
                  </a:lnTo>
                  <a:lnTo>
                    <a:pt x="828649" y="168910"/>
                  </a:lnTo>
                  <a:lnTo>
                    <a:pt x="825360" y="172720"/>
                  </a:lnTo>
                  <a:lnTo>
                    <a:pt x="820712" y="176530"/>
                  </a:lnTo>
                  <a:lnTo>
                    <a:pt x="806691" y="185420"/>
                  </a:lnTo>
                  <a:lnTo>
                    <a:pt x="797547" y="191770"/>
                  </a:lnTo>
                  <a:lnTo>
                    <a:pt x="787222" y="196850"/>
                  </a:lnTo>
                  <a:lnTo>
                    <a:pt x="775741" y="200660"/>
                  </a:lnTo>
                  <a:lnTo>
                    <a:pt x="772058" y="203200"/>
                  </a:lnTo>
                  <a:lnTo>
                    <a:pt x="764298" y="205740"/>
                  </a:lnTo>
                  <a:lnTo>
                    <a:pt x="757910" y="208280"/>
                  </a:lnTo>
                  <a:lnTo>
                    <a:pt x="751116" y="210820"/>
                  </a:lnTo>
                  <a:lnTo>
                    <a:pt x="712584" y="222250"/>
                  </a:lnTo>
                  <a:lnTo>
                    <a:pt x="687133" y="228600"/>
                  </a:lnTo>
                  <a:lnTo>
                    <a:pt x="682294" y="229870"/>
                  </a:lnTo>
                  <a:lnTo>
                    <a:pt x="677252" y="231140"/>
                  </a:lnTo>
                  <a:lnTo>
                    <a:pt x="657758" y="234950"/>
                  </a:lnTo>
                  <a:lnTo>
                    <a:pt x="640816" y="237490"/>
                  </a:lnTo>
                  <a:lnTo>
                    <a:pt x="630275" y="238760"/>
                  </a:lnTo>
                  <a:lnTo>
                    <a:pt x="619506" y="241300"/>
                  </a:lnTo>
                  <a:lnTo>
                    <a:pt x="600494" y="243840"/>
                  </a:lnTo>
                  <a:lnTo>
                    <a:pt x="592366" y="245110"/>
                  </a:lnTo>
                  <a:lnTo>
                    <a:pt x="584034" y="245110"/>
                  </a:lnTo>
                  <a:lnTo>
                    <a:pt x="567778" y="247650"/>
                  </a:lnTo>
                  <a:lnTo>
                    <a:pt x="559473" y="247650"/>
                  </a:lnTo>
                  <a:lnTo>
                    <a:pt x="551078" y="248920"/>
                  </a:lnTo>
                  <a:lnTo>
                    <a:pt x="544461" y="248920"/>
                  </a:lnTo>
                  <a:lnTo>
                    <a:pt x="537756" y="250190"/>
                  </a:lnTo>
                  <a:lnTo>
                    <a:pt x="530961" y="250190"/>
                  </a:lnTo>
                  <a:lnTo>
                    <a:pt x="524141" y="251460"/>
                  </a:lnTo>
                  <a:lnTo>
                    <a:pt x="503237" y="251460"/>
                  </a:lnTo>
                  <a:lnTo>
                    <a:pt x="459905" y="254000"/>
                  </a:lnTo>
                  <a:lnTo>
                    <a:pt x="415074" y="254000"/>
                  </a:lnTo>
                  <a:lnTo>
                    <a:pt x="371754" y="251460"/>
                  </a:lnTo>
                  <a:lnTo>
                    <a:pt x="350850" y="251460"/>
                  </a:lnTo>
                  <a:lnTo>
                    <a:pt x="344017" y="250190"/>
                  </a:lnTo>
                  <a:lnTo>
                    <a:pt x="337223" y="250190"/>
                  </a:lnTo>
                  <a:lnTo>
                    <a:pt x="330504" y="248920"/>
                  </a:lnTo>
                  <a:lnTo>
                    <a:pt x="323888" y="248920"/>
                  </a:lnTo>
                  <a:lnTo>
                    <a:pt x="315429" y="247650"/>
                  </a:lnTo>
                  <a:lnTo>
                    <a:pt x="307136" y="247650"/>
                  </a:lnTo>
                  <a:lnTo>
                    <a:pt x="290957" y="245110"/>
                  </a:lnTo>
                  <a:lnTo>
                    <a:pt x="282625" y="245110"/>
                  </a:lnTo>
                  <a:lnTo>
                    <a:pt x="266522" y="242570"/>
                  </a:lnTo>
                  <a:lnTo>
                    <a:pt x="222643" y="234950"/>
                  </a:lnTo>
                  <a:lnTo>
                    <a:pt x="202272" y="231140"/>
                  </a:lnTo>
                  <a:lnTo>
                    <a:pt x="182968" y="227330"/>
                  </a:lnTo>
                  <a:lnTo>
                    <a:pt x="175818" y="226060"/>
                  </a:lnTo>
                  <a:lnTo>
                    <a:pt x="168884" y="223520"/>
                  </a:lnTo>
                  <a:lnTo>
                    <a:pt x="155663" y="220980"/>
                  </a:lnTo>
                  <a:lnTo>
                    <a:pt x="149225" y="218440"/>
                  </a:lnTo>
                  <a:lnTo>
                    <a:pt x="142989" y="217170"/>
                  </a:lnTo>
                  <a:lnTo>
                    <a:pt x="136931" y="214630"/>
                  </a:lnTo>
                  <a:lnTo>
                    <a:pt x="131051" y="213360"/>
                  </a:lnTo>
                  <a:lnTo>
                    <a:pt x="123278" y="210820"/>
                  </a:lnTo>
                  <a:lnTo>
                    <a:pt x="112229" y="207010"/>
                  </a:lnTo>
                  <a:lnTo>
                    <a:pt x="105435" y="204470"/>
                  </a:lnTo>
                  <a:lnTo>
                    <a:pt x="99047" y="200660"/>
                  </a:lnTo>
                  <a:lnTo>
                    <a:pt x="85852" y="195580"/>
                  </a:lnTo>
                  <a:lnTo>
                    <a:pt x="74231" y="189230"/>
                  </a:lnTo>
                  <a:lnTo>
                    <a:pt x="64211" y="184150"/>
                  </a:lnTo>
                  <a:lnTo>
                    <a:pt x="55816" y="177800"/>
                  </a:lnTo>
                  <a:lnTo>
                    <a:pt x="51752" y="173990"/>
                  </a:lnTo>
                  <a:lnTo>
                    <a:pt x="48666" y="171450"/>
                  </a:lnTo>
                  <a:lnTo>
                    <a:pt x="46126" y="168910"/>
                  </a:lnTo>
                  <a:lnTo>
                    <a:pt x="44767" y="167640"/>
                  </a:lnTo>
                  <a:lnTo>
                    <a:pt x="43827" y="166370"/>
                  </a:lnTo>
                  <a:lnTo>
                    <a:pt x="43040" y="165100"/>
                  </a:lnTo>
                  <a:lnTo>
                    <a:pt x="42062" y="163830"/>
                  </a:lnTo>
                  <a:lnTo>
                    <a:pt x="41287" y="162560"/>
                  </a:lnTo>
                  <a:lnTo>
                    <a:pt x="40144" y="160020"/>
                  </a:lnTo>
                  <a:lnTo>
                    <a:pt x="39928" y="158750"/>
                  </a:lnTo>
                  <a:lnTo>
                    <a:pt x="39535" y="157480"/>
                  </a:lnTo>
                  <a:lnTo>
                    <a:pt x="39357" y="157480"/>
                  </a:lnTo>
                  <a:lnTo>
                    <a:pt x="38760" y="152400"/>
                  </a:lnTo>
                  <a:lnTo>
                    <a:pt x="63411" y="121920"/>
                  </a:lnTo>
                  <a:lnTo>
                    <a:pt x="129654" y="87630"/>
                  </a:lnTo>
                  <a:lnTo>
                    <a:pt x="176479" y="72390"/>
                  </a:lnTo>
                  <a:lnTo>
                    <a:pt x="231432" y="58420"/>
                  </a:lnTo>
                  <a:lnTo>
                    <a:pt x="293763" y="48260"/>
                  </a:lnTo>
                  <a:lnTo>
                    <a:pt x="362699" y="40640"/>
                  </a:lnTo>
                  <a:lnTo>
                    <a:pt x="437502" y="38100"/>
                  </a:lnTo>
                  <a:lnTo>
                    <a:pt x="512229" y="40640"/>
                  </a:lnTo>
                  <a:lnTo>
                    <a:pt x="581126" y="48260"/>
                  </a:lnTo>
                  <a:lnTo>
                    <a:pt x="643420" y="58420"/>
                  </a:lnTo>
                  <a:lnTo>
                    <a:pt x="698347" y="72390"/>
                  </a:lnTo>
                  <a:lnTo>
                    <a:pt x="745159" y="87630"/>
                  </a:lnTo>
                  <a:lnTo>
                    <a:pt x="783082" y="104140"/>
                  </a:lnTo>
                  <a:lnTo>
                    <a:pt x="829271" y="137160"/>
                  </a:lnTo>
                  <a:lnTo>
                    <a:pt x="836015" y="152400"/>
                  </a:lnTo>
                  <a:lnTo>
                    <a:pt x="836015" y="92481"/>
                  </a:lnTo>
                  <a:lnTo>
                    <a:pt x="828509" y="86360"/>
                  </a:lnTo>
                  <a:lnTo>
                    <a:pt x="795578" y="67310"/>
                  </a:lnTo>
                  <a:lnTo>
                    <a:pt x="755789" y="49530"/>
                  </a:lnTo>
                  <a:lnTo>
                    <a:pt x="718578" y="38100"/>
                  </a:lnTo>
                  <a:lnTo>
                    <a:pt x="710311" y="35560"/>
                  </a:lnTo>
                  <a:lnTo>
                    <a:pt x="660273" y="22860"/>
                  </a:lnTo>
                  <a:lnTo>
                    <a:pt x="606831" y="12700"/>
                  </a:lnTo>
                  <a:lnTo>
                    <a:pt x="551116" y="5080"/>
                  </a:lnTo>
                  <a:lnTo>
                    <a:pt x="494296" y="1270"/>
                  </a:lnTo>
                  <a:lnTo>
                    <a:pt x="437502" y="0"/>
                  </a:lnTo>
                  <a:lnTo>
                    <a:pt x="380644" y="1270"/>
                  </a:lnTo>
                  <a:lnTo>
                    <a:pt x="323773" y="5080"/>
                  </a:lnTo>
                  <a:lnTo>
                    <a:pt x="268033" y="12700"/>
                  </a:lnTo>
                  <a:lnTo>
                    <a:pt x="214566" y="22860"/>
                  </a:lnTo>
                  <a:lnTo>
                    <a:pt x="164503" y="35560"/>
                  </a:lnTo>
                  <a:lnTo>
                    <a:pt x="119011" y="49530"/>
                  </a:lnTo>
                  <a:lnTo>
                    <a:pt x="79222" y="67310"/>
                  </a:lnTo>
                  <a:lnTo>
                    <a:pt x="21323" y="106680"/>
                  </a:lnTo>
                  <a:lnTo>
                    <a:pt x="0" y="153670"/>
                  </a:lnTo>
                  <a:lnTo>
                    <a:pt x="0" y="154940"/>
                  </a:lnTo>
                  <a:lnTo>
                    <a:pt x="203" y="156210"/>
                  </a:lnTo>
                  <a:lnTo>
                    <a:pt x="1371" y="163830"/>
                  </a:lnTo>
                  <a:lnTo>
                    <a:pt x="1371" y="165100"/>
                  </a:lnTo>
                  <a:lnTo>
                    <a:pt x="1562" y="166370"/>
                  </a:lnTo>
                  <a:lnTo>
                    <a:pt x="1765" y="166370"/>
                  </a:lnTo>
                  <a:lnTo>
                    <a:pt x="94805" y="859790"/>
                  </a:lnTo>
                  <a:lnTo>
                    <a:pt x="130898" y="910590"/>
                  </a:lnTo>
                  <a:lnTo>
                    <a:pt x="169621" y="929640"/>
                  </a:lnTo>
                  <a:lnTo>
                    <a:pt x="217728" y="944880"/>
                  </a:lnTo>
                  <a:lnTo>
                    <a:pt x="271881" y="956310"/>
                  </a:lnTo>
                  <a:lnTo>
                    <a:pt x="328777" y="963930"/>
                  </a:lnTo>
                  <a:lnTo>
                    <a:pt x="385089" y="967740"/>
                  </a:lnTo>
                  <a:lnTo>
                    <a:pt x="437502" y="969010"/>
                  </a:lnTo>
                  <a:lnTo>
                    <a:pt x="471093" y="969010"/>
                  </a:lnTo>
                  <a:lnTo>
                    <a:pt x="504672" y="967740"/>
                  </a:lnTo>
                  <a:lnTo>
                    <a:pt x="538149" y="965200"/>
                  </a:lnTo>
                  <a:lnTo>
                    <a:pt x="571423" y="961390"/>
                  </a:lnTo>
                  <a:lnTo>
                    <a:pt x="567397" y="930910"/>
                  </a:lnTo>
                  <a:lnTo>
                    <a:pt x="566394" y="923290"/>
                  </a:lnTo>
                  <a:lnTo>
                    <a:pt x="469823" y="930910"/>
                  </a:lnTo>
                  <a:lnTo>
                    <a:pt x="437502" y="930910"/>
                  </a:lnTo>
                  <a:lnTo>
                    <a:pt x="362242" y="928370"/>
                  </a:lnTo>
                  <a:lnTo>
                    <a:pt x="296113" y="920750"/>
                  </a:lnTo>
                  <a:lnTo>
                    <a:pt x="239991" y="910590"/>
                  </a:lnTo>
                  <a:lnTo>
                    <a:pt x="194779" y="897890"/>
                  </a:lnTo>
                  <a:lnTo>
                    <a:pt x="140665" y="871220"/>
                  </a:lnTo>
                  <a:lnTo>
                    <a:pt x="133565" y="858520"/>
                  </a:lnTo>
                  <a:lnTo>
                    <a:pt x="133565" y="857250"/>
                  </a:lnTo>
                  <a:lnTo>
                    <a:pt x="133350" y="855980"/>
                  </a:lnTo>
                  <a:lnTo>
                    <a:pt x="47675" y="218440"/>
                  </a:lnTo>
                  <a:lnTo>
                    <a:pt x="53530" y="222250"/>
                  </a:lnTo>
                  <a:lnTo>
                    <a:pt x="59702" y="226060"/>
                  </a:lnTo>
                  <a:lnTo>
                    <a:pt x="66167" y="228600"/>
                  </a:lnTo>
                  <a:lnTo>
                    <a:pt x="72898" y="232410"/>
                  </a:lnTo>
                  <a:lnTo>
                    <a:pt x="76758" y="233680"/>
                  </a:lnTo>
                  <a:lnTo>
                    <a:pt x="80645" y="236220"/>
                  </a:lnTo>
                  <a:lnTo>
                    <a:pt x="84899" y="237490"/>
                  </a:lnTo>
                  <a:lnTo>
                    <a:pt x="93052" y="241300"/>
                  </a:lnTo>
                  <a:lnTo>
                    <a:pt x="97510" y="242570"/>
                  </a:lnTo>
                  <a:lnTo>
                    <a:pt x="104876" y="245110"/>
                  </a:lnTo>
                  <a:lnTo>
                    <a:pt x="112610" y="247650"/>
                  </a:lnTo>
                  <a:lnTo>
                    <a:pt x="120751" y="250190"/>
                  </a:lnTo>
                  <a:lnTo>
                    <a:pt x="135293" y="255270"/>
                  </a:lnTo>
                  <a:lnTo>
                    <a:pt x="143040" y="256540"/>
                  </a:lnTo>
                  <a:lnTo>
                    <a:pt x="158356" y="261620"/>
                  </a:lnTo>
                  <a:lnTo>
                    <a:pt x="166319" y="262890"/>
                  </a:lnTo>
                  <a:lnTo>
                    <a:pt x="172897" y="264160"/>
                  </a:lnTo>
                  <a:lnTo>
                    <a:pt x="176403" y="265430"/>
                  </a:lnTo>
                  <a:lnTo>
                    <a:pt x="242760" y="278130"/>
                  </a:lnTo>
                  <a:lnTo>
                    <a:pt x="277761" y="283210"/>
                  </a:lnTo>
                  <a:lnTo>
                    <a:pt x="313639" y="287020"/>
                  </a:lnTo>
                  <a:lnTo>
                    <a:pt x="321398" y="287020"/>
                  </a:lnTo>
                  <a:lnTo>
                    <a:pt x="329260" y="288290"/>
                  </a:lnTo>
                  <a:lnTo>
                    <a:pt x="337159" y="288290"/>
                  </a:lnTo>
                  <a:lnTo>
                    <a:pt x="345033" y="289560"/>
                  </a:lnTo>
                  <a:lnTo>
                    <a:pt x="391401" y="292100"/>
                  </a:lnTo>
                  <a:lnTo>
                    <a:pt x="483577" y="292100"/>
                  </a:lnTo>
                  <a:lnTo>
                    <a:pt x="506780" y="290830"/>
                  </a:lnTo>
                  <a:lnTo>
                    <a:pt x="538086" y="288290"/>
                  </a:lnTo>
                  <a:lnTo>
                    <a:pt x="546201" y="288290"/>
                  </a:lnTo>
                  <a:lnTo>
                    <a:pt x="554291" y="287020"/>
                  </a:lnTo>
                  <a:lnTo>
                    <a:pt x="562330" y="287020"/>
                  </a:lnTo>
                  <a:lnTo>
                    <a:pt x="645934" y="275590"/>
                  </a:lnTo>
                  <a:lnTo>
                    <a:pt x="672401" y="270510"/>
                  </a:lnTo>
                  <a:lnTo>
                    <a:pt x="677849" y="270510"/>
                  </a:lnTo>
                  <a:lnTo>
                    <a:pt x="699935" y="265430"/>
                  </a:lnTo>
                  <a:lnTo>
                    <a:pt x="702856" y="264160"/>
                  </a:lnTo>
                  <a:lnTo>
                    <a:pt x="705739" y="264160"/>
                  </a:lnTo>
                  <a:lnTo>
                    <a:pt x="708482" y="262890"/>
                  </a:lnTo>
                  <a:lnTo>
                    <a:pt x="746836" y="252730"/>
                  </a:lnTo>
                  <a:lnTo>
                    <a:pt x="750341" y="251460"/>
                  </a:lnTo>
                  <a:lnTo>
                    <a:pt x="754011" y="250190"/>
                  </a:lnTo>
                  <a:lnTo>
                    <a:pt x="762152" y="247650"/>
                  </a:lnTo>
                  <a:lnTo>
                    <a:pt x="769924" y="245110"/>
                  </a:lnTo>
                  <a:lnTo>
                    <a:pt x="777290" y="242570"/>
                  </a:lnTo>
                  <a:lnTo>
                    <a:pt x="781748" y="241300"/>
                  </a:lnTo>
                  <a:lnTo>
                    <a:pt x="789889" y="237490"/>
                  </a:lnTo>
                  <a:lnTo>
                    <a:pt x="794156" y="236220"/>
                  </a:lnTo>
                  <a:lnTo>
                    <a:pt x="798029" y="233680"/>
                  </a:lnTo>
                  <a:lnTo>
                    <a:pt x="801890" y="232410"/>
                  </a:lnTo>
                  <a:lnTo>
                    <a:pt x="808609" y="228600"/>
                  </a:lnTo>
                  <a:lnTo>
                    <a:pt x="815073" y="226060"/>
                  </a:lnTo>
                  <a:lnTo>
                    <a:pt x="821245" y="222250"/>
                  </a:lnTo>
                  <a:lnTo>
                    <a:pt x="827100" y="218440"/>
                  </a:lnTo>
                  <a:lnTo>
                    <a:pt x="786218" y="521804"/>
                  </a:lnTo>
                  <a:lnTo>
                    <a:pt x="739635" y="506234"/>
                  </a:lnTo>
                  <a:lnTo>
                    <a:pt x="690562" y="487781"/>
                  </a:lnTo>
                  <a:lnTo>
                    <a:pt x="641096" y="467766"/>
                  </a:lnTo>
                  <a:lnTo>
                    <a:pt x="593305" y="447421"/>
                  </a:lnTo>
                  <a:lnTo>
                    <a:pt x="549313" y="427964"/>
                  </a:lnTo>
                  <a:lnTo>
                    <a:pt x="511213" y="410603"/>
                  </a:lnTo>
                  <a:lnTo>
                    <a:pt x="467537" y="390156"/>
                  </a:lnTo>
                  <a:lnTo>
                    <a:pt x="450875" y="425081"/>
                  </a:lnTo>
                  <a:lnTo>
                    <a:pt x="498424" y="447433"/>
                  </a:lnTo>
                  <a:lnTo>
                    <a:pt x="539318" y="466090"/>
                  </a:lnTo>
                  <a:lnTo>
                    <a:pt x="585228" y="486333"/>
                  </a:lnTo>
                  <a:lnTo>
                    <a:pt x="634250" y="507060"/>
                  </a:lnTo>
                  <a:lnTo>
                    <a:pt x="684466" y="527151"/>
                  </a:lnTo>
                  <a:lnTo>
                    <a:pt x="734009" y="545465"/>
                  </a:lnTo>
                  <a:lnTo>
                    <a:pt x="780973" y="560920"/>
                  </a:lnTo>
                  <a:lnTo>
                    <a:pt x="778840" y="577418"/>
                  </a:lnTo>
                  <a:lnTo>
                    <a:pt x="817194" y="582460"/>
                  </a:lnTo>
                  <a:lnTo>
                    <a:pt x="818692" y="571398"/>
                  </a:lnTo>
                  <a:lnTo>
                    <a:pt x="835812" y="575183"/>
                  </a:lnTo>
                  <a:lnTo>
                    <a:pt x="851255" y="577850"/>
                  </a:lnTo>
                  <a:lnTo>
                    <a:pt x="865136" y="579424"/>
                  </a:lnTo>
                  <a:lnTo>
                    <a:pt x="877506" y="579932"/>
                  </a:lnTo>
                  <a:lnTo>
                    <a:pt x="891946" y="578954"/>
                  </a:lnTo>
                  <a:lnTo>
                    <a:pt x="926033" y="557212"/>
                  </a:lnTo>
                  <a:lnTo>
                    <a:pt x="928878" y="549732"/>
                  </a:lnTo>
                  <a:lnTo>
                    <a:pt x="930021" y="5417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6375" y="3751825"/>
              <a:ext cx="87226" cy="873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13499" y="4008011"/>
              <a:ext cx="369570" cy="359410"/>
            </a:xfrm>
            <a:custGeom>
              <a:avLst/>
              <a:gdLst/>
              <a:ahLst/>
              <a:cxnLst/>
              <a:rect l="l" t="t" r="r" b="b"/>
              <a:pathLst>
                <a:path w="369569" h="359410">
                  <a:moveTo>
                    <a:pt x="125991" y="0"/>
                  </a:moveTo>
                  <a:lnTo>
                    <a:pt x="111648" y="53945"/>
                  </a:lnTo>
                  <a:lnTo>
                    <a:pt x="58925" y="39004"/>
                  </a:lnTo>
                  <a:lnTo>
                    <a:pt x="48458" y="76456"/>
                  </a:lnTo>
                  <a:lnTo>
                    <a:pt x="113391" y="94696"/>
                  </a:lnTo>
                  <a:lnTo>
                    <a:pt x="151189" y="160286"/>
                  </a:lnTo>
                  <a:lnTo>
                    <a:pt x="74256" y="160286"/>
                  </a:lnTo>
                  <a:lnTo>
                    <a:pt x="27349" y="113325"/>
                  </a:lnTo>
                  <a:lnTo>
                    <a:pt x="0" y="140686"/>
                  </a:lnTo>
                  <a:lnTo>
                    <a:pt x="39367" y="180253"/>
                  </a:lnTo>
                  <a:lnTo>
                    <a:pt x="193" y="218500"/>
                  </a:lnTo>
                  <a:lnTo>
                    <a:pt x="27156" y="246250"/>
                  </a:lnTo>
                  <a:lnTo>
                    <a:pt x="75401" y="199096"/>
                  </a:lnTo>
                  <a:lnTo>
                    <a:pt x="151189" y="199096"/>
                  </a:lnTo>
                  <a:lnTo>
                    <a:pt x="112830" y="265656"/>
                  </a:lnTo>
                  <a:lnTo>
                    <a:pt x="48652" y="282926"/>
                  </a:lnTo>
                  <a:lnTo>
                    <a:pt x="58750" y="320377"/>
                  </a:lnTo>
                  <a:lnTo>
                    <a:pt x="112422" y="306019"/>
                  </a:lnTo>
                  <a:lnTo>
                    <a:pt x="125991" y="359189"/>
                  </a:lnTo>
                  <a:lnTo>
                    <a:pt x="163595" y="349486"/>
                  </a:lnTo>
                  <a:lnTo>
                    <a:pt x="146945" y="284091"/>
                  </a:lnTo>
                  <a:lnTo>
                    <a:pt x="184743" y="218500"/>
                  </a:lnTo>
                  <a:lnTo>
                    <a:pt x="223102" y="285061"/>
                  </a:lnTo>
                  <a:lnTo>
                    <a:pt x="206044" y="349291"/>
                  </a:lnTo>
                  <a:lnTo>
                    <a:pt x="243455" y="359383"/>
                  </a:lnTo>
                  <a:lnTo>
                    <a:pt x="257798" y="305436"/>
                  </a:lnTo>
                  <a:lnTo>
                    <a:pt x="310521" y="320377"/>
                  </a:lnTo>
                  <a:lnTo>
                    <a:pt x="320988" y="282926"/>
                  </a:lnTo>
                  <a:lnTo>
                    <a:pt x="256053" y="264685"/>
                  </a:lnTo>
                  <a:lnTo>
                    <a:pt x="218255" y="199096"/>
                  </a:lnTo>
                  <a:lnTo>
                    <a:pt x="295208" y="199096"/>
                  </a:lnTo>
                  <a:lnTo>
                    <a:pt x="342135" y="246056"/>
                  </a:lnTo>
                  <a:lnTo>
                    <a:pt x="369446" y="218695"/>
                  </a:lnTo>
                  <a:lnTo>
                    <a:pt x="330117" y="179109"/>
                  </a:lnTo>
                  <a:lnTo>
                    <a:pt x="369252" y="140881"/>
                  </a:lnTo>
                  <a:lnTo>
                    <a:pt x="342329" y="113131"/>
                  </a:lnTo>
                  <a:lnTo>
                    <a:pt x="294045" y="160286"/>
                  </a:lnTo>
                  <a:lnTo>
                    <a:pt x="218255" y="160286"/>
                  </a:lnTo>
                  <a:lnTo>
                    <a:pt x="256654" y="93725"/>
                  </a:lnTo>
                  <a:lnTo>
                    <a:pt x="320794" y="76456"/>
                  </a:lnTo>
                  <a:lnTo>
                    <a:pt x="310734" y="39004"/>
                  </a:lnTo>
                  <a:lnTo>
                    <a:pt x="257022" y="53364"/>
                  </a:lnTo>
                  <a:lnTo>
                    <a:pt x="243455" y="194"/>
                  </a:lnTo>
                  <a:lnTo>
                    <a:pt x="205870" y="9895"/>
                  </a:lnTo>
                  <a:lnTo>
                    <a:pt x="222520" y="75291"/>
                  </a:lnTo>
                  <a:lnTo>
                    <a:pt x="184743" y="140881"/>
                  </a:lnTo>
                  <a:lnTo>
                    <a:pt x="146344" y="74321"/>
                  </a:lnTo>
                  <a:lnTo>
                    <a:pt x="163402" y="10090"/>
                  </a:lnTo>
                  <a:lnTo>
                    <a:pt x="125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200" y="1451186"/>
            <a:ext cx="660654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S3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Glacier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Classes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295" y="2460995"/>
            <a:ext cx="4076700" cy="3206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95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195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Glacier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569595" marR="5080" indent="791845">
              <a:lnSpc>
                <a:spcPts val="3410"/>
              </a:lnSpc>
              <a:spcBef>
                <a:spcPts val="230"/>
              </a:spcBef>
            </a:pPr>
            <a:r>
              <a:rPr sz="1600" spc="25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archival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90" dirty="0">
                <a:latin typeface="Verdana" panose="020B0604030504040204"/>
                <a:cs typeface="Verdana" panose="020B0604030504040204"/>
              </a:rPr>
              <a:t>90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day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latin typeface="Verdana" panose="020B0604030504040204"/>
                <a:cs typeface="Verdana" panose="020B0604030504040204"/>
              </a:rPr>
              <a:t>minimum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duration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1555"/>
              </a:lnSpc>
            </a:pPr>
            <a:r>
              <a:rPr sz="1600" spc="20" dirty="0">
                <a:latin typeface="Verdana" panose="020B0604030504040204"/>
                <a:cs typeface="Verdana" panose="020B0604030504040204"/>
              </a:rPr>
              <a:t>change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490"/>
              </a:spcBef>
            </a:pPr>
            <a:r>
              <a:rPr sz="16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be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retrieved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in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either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minutes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or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1600" dirty="0">
                <a:latin typeface="Verdana" panose="020B0604030504040204"/>
                <a:cs typeface="Verdana" panose="020B0604030504040204"/>
              </a:rPr>
              <a:t>hours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89255" marR="5080" indent="-377190" algn="r">
              <a:lnSpc>
                <a:spcPct val="177000"/>
              </a:lnSpc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You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pay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retrieval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fee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per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GB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retrieved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Over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5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times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less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expensive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than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1600" dirty="0">
                <a:latin typeface="Verdana" panose="020B0604030504040204"/>
                <a:cs typeface="Verdana" panose="020B0604030504040204"/>
              </a:rPr>
              <a:t>Standard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class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300" y="2466057"/>
            <a:ext cx="4076700" cy="2959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195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Glacier</a:t>
            </a:r>
            <a:r>
              <a:rPr sz="195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95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Archive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600" spc="25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archival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486410">
              <a:lnSpc>
                <a:spcPts val="1900"/>
              </a:lnSpc>
              <a:spcBef>
                <a:spcPts val="1560"/>
              </a:spcBef>
            </a:pPr>
            <a:r>
              <a:rPr sz="1600" spc="-80" dirty="0">
                <a:latin typeface="Verdana" panose="020B0604030504040204"/>
                <a:cs typeface="Verdana" panose="020B0604030504040204"/>
              </a:rPr>
              <a:t>180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d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y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latin typeface="Verdana" panose="020B0604030504040204"/>
                <a:cs typeface="Verdana" panose="020B0604030504040204"/>
              </a:rPr>
              <a:t>minimum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o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age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du</a:t>
            </a:r>
            <a:r>
              <a:rPr sz="16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tion 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change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6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retrieved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in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hours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You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pay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retrieval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fee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per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GB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retrieved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257175">
              <a:lnSpc>
                <a:spcPts val="1900"/>
              </a:lnSpc>
              <a:spcBef>
                <a:spcPts val="1560"/>
              </a:spcBef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Over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23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times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less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expensive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than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Standard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class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2239715"/>
            <a:ext cx="7944484" cy="28524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985">
              <a:lnSpc>
                <a:spcPct val="92000"/>
              </a:lnSpc>
              <a:spcBef>
                <a:spcPts val="480"/>
              </a:spcBef>
            </a:pPr>
            <a:r>
              <a:rPr sz="3950" spc="-145" dirty="0">
                <a:solidFill>
                  <a:srgbClr val="A02758"/>
                </a:solidFill>
              </a:rPr>
              <a:t>“</a:t>
            </a:r>
            <a:r>
              <a:rPr sz="3950" spc="-235" dirty="0">
                <a:solidFill>
                  <a:srgbClr val="A02758"/>
                </a:solidFill>
              </a:rPr>
              <a:t>T</a:t>
            </a:r>
            <a:r>
              <a:rPr sz="3950" spc="-180" dirty="0">
                <a:solidFill>
                  <a:srgbClr val="A02758"/>
                </a:solidFill>
              </a:rPr>
              <a:t>h</a:t>
            </a:r>
            <a:r>
              <a:rPr sz="3950" spc="-55" dirty="0">
                <a:solidFill>
                  <a:srgbClr val="A02758"/>
                </a:solidFill>
              </a:rPr>
              <a:t>e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55" dirty="0">
                <a:solidFill>
                  <a:srgbClr val="A02758"/>
                </a:solidFill>
              </a:rPr>
              <a:t>A</a:t>
            </a:r>
            <a:r>
              <a:rPr sz="3950" spc="254" dirty="0">
                <a:solidFill>
                  <a:srgbClr val="A02758"/>
                </a:solidFill>
              </a:rPr>
              <a:t>W</a:t>
            </a:r>
            <a:r>
              <a:rPr sz="3950" spc="-170" dirty="0">
                <a:solidFill>
                  <a:srgbClr val="A02758"/>
                </a:solidFill>
              </a:rPr>
              <a:t>S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45" dirty="0">
                <a:solidFill>
                  <a:srgbClr val="A02758"/>
                </a:solidFill>
              </a:rPr>
              <a:t>Managemen</a:t>
            </a:r>
            <a:r>
              <a:rPr sz="3950" spc="-15" dirty="0">
                <a:solidFill>
                  <a:srgbClr val="A02758"/>
                </a:solidFill>
              </a:rPr>
              <a:t>t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20" dirty="0">
                <a:solidFill>
                  <a:srgbClr val="A02758"/>
                </a:solidFill>
              </a:rPr>
              <a:t>c</a:t>
            </a:r>
            <a:r>
              <a:rPr sz="3950" spc="-125" dirty="0">
                <a:solidFill>
                  <a:srgbClr val="A02758"/>
                </a:solidFill>
              </a:rPr>
              <a:t>onsole  </a:t>
            </a:r>
            <a:r>
              <a:rPr sz="3950" spc="-110" dirty="0">
                <a:solidFill>
                  <a:srgbClr val="A02758"/>
                </a:solidFill>
              </a:rPr>
              <a:t>ca</a:t>
            </a:r>
            <a:r>
              <a:rPr sz="3950" spc="10" dirty="0">
                <a:solidFill>
                  <a:srgbClr val="A02758"/>
                </a:solidFill>
              </a:rPr>
              <a:t>n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65" dirty="0">
                <a:solidFill>
                  <a:srgbClr val="A02758"/>
                </a:solidFill>
              </a:rPr>
              <a:t>b</a:t>
            </a:r>
            <a:r>
              <a:rPr sz="3950" spc="50" dirty="0">
                <a:solidFill>
                  <a:srgbClr val="A02758"/>
                </a:solidFill>
              </a:rPr>
              <a:t>e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35" dirty="0">
                <a:solidFill>
                  <a:srgbClr val="A02758"/>
                </a:solidFill>
              </a:rPr>
              <a:t>use</a:t>
            </a:r>
            <a:r>
              <a:rPr sz="3950" spc="-15" dirty="0">
                <a:solidFill>
                  <a:srgbClr val="A02758"/>
                </a:solidFill>
              </a:rPr>
              <a:t>d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55" dirty="0">
                <a:solidFill>
                  <a:srgbClr val="A02758"/>
                </a:solidFill>
              </a:rPr>
              <a:t>t</a:t>
            </a:r>
            <a:r>
              <a:rPr sz="3950" spc="135" dirty="0">
                <a:solidFill>
                  <a:srgbClr val="A02758"/>
                </a:solidFill>
              </a:rPr>
              <a:t>o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30" dirty="0">
                <a:solidFill>
                  <a:srgbClr val="A02758"/>
                </a:solidFill>
              </a:rPr>
              <a:t>quickl</a:t>
            </a:r>
            <a:r>
              <a:rPr sz="3950" spc="-10" dirty="0">
                <a:solidFill>
                  <a:srgbClr val="A02758"/>
                </a:solidFill>
              </a:rPr>
              <a:t>y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60" dirty="0">
                <a:solidFill>
                  <a:srgbClr val="A02758"/>
                </a:solidFill>
              </a:rPr>
              <a:t>se</a:t>
            </a:r>
            <a:r>
              <a:rPr sz="3950" spc="-30" dirty="0">
                <a:solidFill>
                  <a:srgbClr val="A02758"/>
                </a:solidFill>
              </a:rPr>
              <a:t>t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90" dirty="0">
                <a:solidFill>
                  <a:srgbClr val="A02758"/>
                </a:solidFill>
              </a:rPr>
              <a:t>up  </a:t>
            </a:r>
            <a:r>
              <a:rPr sz="3950" spc="-20" dirty="0">
                <a:solidFill>
                  <a:srgbClr val="A02758"/>
                </a:solidFill>
              </a:rPr>
              <a:t>Ama</a:t>
            </a:r>
            <a:r>
              <a:rPr sz="3950" spc="-110" dirty="0">
                <a:solidFill>
                  <a:srgbClr val="A02758"/>
                </a:solidFill>
              </a:rPr>
              <a:t>z</a:t>
            </a:r>
            <a:r>
              <a:rPr sz="3950" spc="-90" dirty="0">
                <a:solidFill>
                  <a:srgbClr val="A02758"/>
                </a:solidFill>
              </a:rPr>
              <a:t>o</a:t>
            </a:r>
            <a:r>
              <a:rPr sz="3950" spc="30" dirty="0">
                <a:solidFill>
                  <a:srgbClr val="A02758"/>
                </a:solidFill>
              </a:rPr>
              <a:t>n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260" dirty="0">
                <a:solidFill>
                  <a:srgbClr val="A02758"/>
                </a:solidFill>
              </a:rPr>
              <a:t>S</a:t>
            </a:r>
            <a:r>
              <a:rPr sz="3950" spc="-130" dirty="0">
                <a:solidFill>
                  <a:srgbClr val="A02758"/>
                </a:solidFill>
              </a:rPr>
              <a:t>3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40" dirty="0">
                <a:solidFill>
                  <a:srgbClr val="A02758"/>
                </a:solidFill>
              </a:rPr>
              <a:t>Glacie</a:t>
            </a:r>
            <a:r>
              <a:rPr sz="3950" spc="-585" dirty="0">
                <a:solidFill>
                  <a:srgbClr val="A02758"/>
                </a:solidFill>
              </a:rPr>
              <a:t>r</a:t>
            </a:r>
            <a:r>
              <a:rPr sz="3950" spc="-530" dirty="0">
                <a:solidFill>
                  <a:srgbClr val="A02758"/>
                </a:solidFill>
              </a:rPr>
              <a:t>.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50" dirty="0">
                <a:solidFill>
                  <a:srgbClr val="A02758"/>
                </a:solidFill>
              </a:rPr>
              <a:t>D</a:t>
            </a:r>
            <a:r>
              <a:rPr sz="3950" spc="-165" dirty="0">
                <a:solidFill>
                  <a:srgbClr val="A02758"/>
                </a:solidFill>
              </a:rPr>
              <a:t>a</a:t>
            </a:r>
            <a:r>
              <a:rPr sz="3950" spc="-150" dirty="0">
                <a:solidFill>
                  <a:srgbClr val="A02758"/>
                </a:solidFill>
              </a:rPr>
              <a:t>t</a:t>
            </a:r>
            <a:r>
              <a:rPr sz="3950" spc="-45" dirty="0">
                <a:solidFill>
                  <a:srgbClr val="A02758"/>
                </a:solidFill>
              </a:rPr>
              <a:t>a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10" dirty="0">
                <a:solidFill>
                  <a:srgbClr val="A02758"/>
                </a:solidFill>
              </a:rPr>
              <a:t>ca</a:t>
            </a:r>
            <a:r>
              <a:rPr sz="3950" spc="10" dirty="0">
                <a:solidFill>
                  <a:srgbClr val="A02758"/>
                </a:solidFill>
              </a:rPr>
              <a:t>n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55" dirty="0">
                <a:solidFill>
                  <a:srgbClr val="A02758"/>
                </a:solidFill>
              </a:rPr>
              <a:t>then  </a:t>
            </a:r>
            <a:r>
              <a:rPr sz="3950" spc="-65" dirty="0">
                <a:solidFill>
                  <a:srgbClr val="A02758"/>
                </a:solidFill>
              </a:rPr>
              <a:t>b</a:t>
            </a:r>
            <a:r>
              <a:rPr sz="3950" spc="50" dirty="0">
                <a:solidFill>
                  <a:srgbClr val="A02758"/>
                </a:solidFill>
              </a:rPr>
              <a:t>e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85" dirty="0">
                <a:solidFill>
                  <a:srgbClr val="A02758"/>
                </a:solidFill>
              </a:rPr>
              <a:t>uploade</a:t>
            </a:r>
            <a:r>
              <a:rPr sz="3950" spc="35" dirty="0">
                <a:solidFill>
                  <a:srgbClr val="A02758"/>
                </a:solidFill>
              </a:rPr>
              <a:t>d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30" dirty="0">
                <a:solidFill>
                  <a:srgbClr val="A02758"/>
                </a:solidFill>
              </a:rPr>
              <a:t>an</a:t>
            </a:r>
            <a:r>
              <a:rPr sz="3950" spc="-10" dirty="0">
                <a:solidFill>
                  <a:srgbClr val="A02758"/>
                </a:solidFill>
              </a:rPr>
              <a:t>d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325" dirty="0">
                <a:solidFill>
                  <a:srgbClr val="A02758"/>
                </a:solidFill>
              </a:rPr>
              <a:t>r</a:t>
            </a:r>
            <a:r>
              <a:rPr sz="3950" spc="-170" dirty="0">
                <a:solidFill>
                  <a:srgbClr val="A02758"/>
                </a:solidFill>
              </a:rPr>
              <a:t>etri</a:t>
            </a:r>
            <a:r>
              <a:rPr sz="3950" spc="-290" dirty="0">
                <a:solidFill>
                  <a:srgbClr val="A02758"/>
                </a:solidFill>
              </a:rPr>
              <a:t>e</a:t>
            </a:r>
            <a:r>
              <a:rPr sz="3950" spc="-275" dirty="0">
                <a:solidFill>
                  <a:srgbClr val="A02758"/>
                </a:solidFill>
              </a:rPr>
              <a:t>v</a:t>
            </a:r>
            <a:r>
              <a:rPr sz="3950" spc="-80" dirty="0">
                <a:solidFill>
                  <a:srgbClr val="A02758"/>
                </a:solidFill>
              </a:rPr>
              <a:t>ed  </a:t>
            </a:r>
            <a:r>
              <a:rPr sz="3950" spc="-210" dirty="0">
                <a:solidFill>
                  <a:srgbClr val="A02758"/>
                </a:solidFill>
              </a:rPr>
              <a:t>programmatically.”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927100" y="5288491"/>
            <a:ext cx="268287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40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5" dirty="0">
                <a:latin typeface="Verdana" panose="020B0604030504040204"/>
                <a:cs typeface="Verdana" panose="020B0604030504040204"/>
              </a:rPr>
              <a:t>Web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Services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38988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Elastic</a:t>
            </a:r>
            <a:r>
              <a:rPr spc="-185" dirty="0"/>
              <a:t> </a:t>
            </a:r>
            <a:r>
              <a:rPr spc="65" dirty="0"/>
              <a:t>Block</a:t>
            </a:r>
            <a:r>
              <a:rPr spc="-180" dirty="0"/>
              <a:t> </a:t>
            </a:r>
            <a:r>
              <a:rPr spc="-30" dirty="0"/>
              <a:t>Store</a:t>
            </a:r>
            <a:endParaRPr spc="-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1451186"/>
            <a:ext cx="643318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EC2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Services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8100" y="4498607"/>
            <a:ext cx="2074545" cy="1181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775"/>
              </a:spcBef>
            </a:pPr>
            <a:r>
              <a:rPr sz="1600" b="1" spc="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1600" b="1" spc="-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EBS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 marR="5080" indent="1905" algn="ctr">
              <a:lnSpc>
                <a:spcPct val="102000"/>
              </a:lnSpc>
              <a:spcBef>
                <a:spcPts val="650"/>
              </a:spcBef>
            </a:pPr>
            <a:r>
              <a:rPr sz="1600" spc="5" dirty="0">
                <a:latin typeface="Verdana" panose="020B0604030504040204"/>
                <a:cs typeface="Verdana" panose="020B0604030504040204"/>
              </a:rPr>
              <a:t>Persistent </a:t>
            </a:r>
            <a:r>
              <a:rPr sz="1600" spc="50" dirty="0">
                <a:latin typeface="Verdana" panose="020B0604030504040204"/>
                <a:cs typeface="Verdana" panose="020B0604030504040204"/>
              </a:rPr>
              <a:t>block </a:t>
            </a:r>
            <a:r>
              <a:rPr sz="16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use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with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EC2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0" y="4498607"/>
            <a:ext cx="2209165" cy="1181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775"/>
              </a:spcBef>
            </a:pPr>
            <a:r>
              <a:rPr sz="1600" b="1" spc="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1600" b="1" spc="-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EFS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650"/>
              </a:spcBef>
            </a:pPr>
            <a:r>
              <a:rPr sz="1600" spc="20" dirty="0">
                <a:latin typeface="Verdana" panose="020B0604030504040204"/>
                <a:cs typeface="Verdana" panose="020B0604030504040204"/>
              </a:rPr>
              <a:t>Elastic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file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use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with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Linux-based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workloads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13501" y="3002892"/>
            <a:ext cx="1068070" cy="1069975"/>
            <a:chOff x="5913501" y="3002892"/>
            <a:chExt cx="1068070" cy="10699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13501" y="3002892"/>
              <a:ext cx="1067850" cy="10699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0763" y="3181210"/>
              <a:ext cx="152553" cy="1527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0664" y="3181210"/>
              <a:ext cx="152568" cy="1527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0763" y="3741740"/>
              <a:ext cx="152553" cy="1527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0664" y="3741740"/>
              <a:ext cx="152568" cy="1527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47740" y="3295395"/>
              <a:ext cx="612775" cy="499745"/>
            </a:xfrm>
            <a:custGeom>
              <a:avLst/>
              <a:gdLst/>
              <a:ahLst/>
              <a:cxnLst/>
              <a:rect l="l" t="t" r="r" b="b"/>
              <a:pathLst>
                <a:path w="612775" h="499745">
                  <a:moveTo>
                    <a:pt x="527951" y="313956"/>
                  </a:moveTo>
                  <a:lnTo>
                    <a:pt x="527215" y="309156"/>
                  </a:lnTo>
                  <a:lnTo>
                    <a:pt x="521868" y="301713"/>
                  </a:lnTo>
                  <a:lnTo>
                    <a:pt x="517550" y="299516"/>
                  </a:lnTo>
                  <a:lnTo>
                    <a:pt x="493217" y="299516"/>
                  </a:lnTo>
                  <a:lnTo>
                    <a:pt x="493217" y="328041"/>
                  </a:lnTo>
                  <a:lnTo>
                    <a:pt x="470242" y="397014"/>
                  </a:lnTo>
                  <a:lnTo>
                    <a:pt x="470242" y="328041"/>
                  </a:lnTo>
                  <a:lnTo>
                    <a:pt x="493217" y="328041"/>
                  </a:lnTo>
                  <a:lnTo>
                    <a:pt x="493217" y="299516"/>
                  </a:lnTo>
                  <a:lnTo>
                    <a:pt x="469519" y="299516"/>
                  </a:lnTo>
                  <a:lnTo>
                    <a:pt x="467550" y="290385"/>
                  </a:lnTo>
                  <a:lnTo>
                    <a:pt x="465429" y="284924"/>
                  </a:lnTo>
                  <a:lnTo>
                    <a:pt x="441744" y="259372"/>
                  </a:lnTo>
                  <a:lnTo>
                    <a:pt x="441744" y="470700"/>
                  </a:lnTo>
                  <a:lnTo>
                    <a:pt x="142506" y="470700"/>
                  </a:lnTo>
                  <a:lnTo>
                    <a:pt x="142595" y="299516"/>
                  </a:lnTo>
                  <a:lnTo>
                    <a:pt x="145656" y="292112"/>
                  </a:lnTo>
                  <a:lnTo>
                    <a:pt x="151549" y="286600"/>
                  </a:lnTo>
                  <a:lnTo>
                    <a:pt x="153771" y="285089"/>
                  </a:lnTo>
                  <a:lnTo>
                    <a:pt x="156756" y="285254"/>
                  </a:lnTo>
                  <a:lnTo>
                    <a:pt x="193141" y="285254"/>
                  </a:lnTo>
                  <a:lnTo>
                    <a:pt x="193319" y="285089"/>
                  </a:lnTo>
                  <a:lnTo>
                    <a:pt x="199466" y="279742"/>
                  </a:lnTo>
                  <a:lnTo>
                    <a:pt x="199466" y="271868"/>
                  </a:lnTo>
                  <a:lnTo>
                    <a:pt x="199910" y="268973"/>
                  </a:lnTo>
                  <a:lnTo>
                    <a:pt x="203085" y="261213"/>
                  </a:lnTo>
                  <a:lnTo>
                    <a:pt x="205625" y="256717"/>
                  </a:lnTo>
                  <a:lnTo>
                    <a:pt x="250774" y="256717"/>
                  </a:lnTo>
                  <a:lnTo>
                    <a:pt x="253136" y="261226"/>
                  </a:lnTo>
                  <a:lnTo>
                    <a:pt x="255993" y="268693"/>
                  </a:lnTo>
                  <a:lnTo>
                    <a:pt x="256336" y="271005"/>
                  </a:lnTo>
                  <a:lnTo>
                    <a:pt x="256336" y="278904"/>
                  </a:lnTo>
                  <a:lnTo>
                    <a:pt x="262712" y="285280"/>
                  </a:lnTo>
                  <a:lnTo>
                    <a:pt x="428447" y="285254"/>
                  </a:lnTo>
                  <a:lnTo>
                    <a:pt x="430479" y="284924"/>
                  </a:lnTo>
                  <a:lnTo>
                    <a:pt x="432714" y="286639"/>
                  </a:lnTo>
                  <a:lnTo>
                    <a:pt x="434124" y="287934"/>
                  </a:lnTo>
                  <a:lnTo>
                    <a:pt x="438607" y="292138"/>
                  </a:lnTo>
                  <a:lnTo>
                    <a:pt x="441642" y="299516"/>
                  </a:lnTo>
                  <a:lnTo>
                    <a:pt x="441744" y="470700"/>
                  </a:lnTo>
                  <a:lnTo>
                    <a:pt x="441744" y="259372"/>
                  </a:lnTo>
                  <a:lnTo>
                    <a:pt x="440855" y="258914"/>
                  </a:lnTo>
                  <a:lnTo>
                    <a:pt x="434124" y="257035"/>
                  </a:lnTo>
                  <a:lnTo>
                    <a:pt x="427494" y="256717"/>
                  </a:lnTo>
                  <a:lnTo>
                    <a:pt x="281749" y="256717"/>
                  </a:lnTo>
                  <a:lnTo>
                    <a:pt x="278295" y="247700"/>
                  </a:lnTo>
                  <a:lnTo>
                    <a:pt x="258140" y="228193"/>
                  </a:lnTo>
                  <a:lnTo>
                    <a:pt x="199809" y="228193"/>
                  </a:lnTo>
                  <a:lnTo>
                    <a:pt x="191071" y="230886"/>
                  </a:lnTo>
                  <a:lnTo>
                    <a:pt x="183934" y="237744"/>
                  </a:lnTo>
                  <a:lnTo>
                    <a:pt x="178396" y="246951"/>
                  </a:lnTo>
                  <a:lnTo>
                    <a:pt x="174396" y="256692"/>
                  </a:lnTo>
                  <a:lnTo>
                    <a:pt x="157683" y="256717"/>
                  </a:lnTo>
                  <a:lnTo>
                    <a:pt x="123723" y="275170"/>
                  </a:lnTo>
                  <a:lnTo>
                    <a:pt x="114007" y="306349"/>
                  </a:lnTo>
                  <a:lnTo>
                    <a:pt x="114007" y="492861"/>
                  </a:lnTo>
                  <a:lnTo>
                    <a:pt x="120396" y="499237"/>
                  </a:lnTo>
                  <a:lnTo>
                    <a:pt x="462280" y="499237"/>
                  </a:lnTo>
                  <a:lnTo>
                    <a:pt x="467461" y="495084"/>
                  </a:lnTo>
                  <a:lnTo>
                    <a:pt x="469341" y="489419"/>
                  </a:lnTo>
                  <a:lnTo>
                    <a:pt x="469506" y="489470"/>
                  </a:lnTo>
                  <a:lnTo>
                    <a:pt x="475754" y="470700"/>
                  </a:lnTo>
                  <a:lnTo>
                    <a:pt x="500291" y="397014"/>
                  </a:lnTo>
                  <a:lnTo>
                    <a:pt x="523252" y="328041"/>
                  </a:lnTo>
                  <a:lnTo>
                    <a:pt x="527951" y="313956"/>
                  </a:lnTo>
                  <a:close/>
                </a:path>
                <a:path w="612775" h="499745">
                  <a:moveTo>
                    <a:pt x="612736" y="282498"/>
                  </a:moveTo>
                  <a:lnTo>
                    <a:pt x="606463" y="241554"/>
                  </a:lnTo>
                  <a:lnTo>
                    <a:pt x="588022" y="208038"/>
                  </a:lnTo>
                  <a:lnTo>
                    <a:pt x="557974" y="182562"/>
                  </a:lnTo>
                  <a:lnTo>
                    <a:pt x="516851" y="165760"/>
                  </a:lnTo>
                  <a:lnTo>
                    <a:pt x="506399" y="129857"/>
                  </a:lnTo>
                  <a:lnTo>
                    <a:pt x="487857" y="104838"/>
                  </a:lnTo>
                  <a:lnTo>
                    <a:pt x="464134" y="90208"/>
                  </a:lnTo>
                  <a:lnTo>
                    <a:pt x="438175" y="85445"/>
                  </a:lnTo>
                  <a:lnTo>
                    <a:pt x="426313" y="86410"/>
                  </a:lnTo>
                  <a:lnTo>
                    <a:pt x="414870" y="89255"/>
                  </a:lnTo>
                  <a:lnTo>
                    <a:pt x="404037" y="93878"/>
                  </a:lnTo>
                  <a:lnTo>
                    <a:pt x="393966" y="100203"/>
                  </a:lnTo>
                  <a:lnTo>
                    <a:pt x="386410" y="85788"/>
                  </a:lnTo>
                  <a:lnTo>
                    <a:pt x="358000" y="48602"/>
                  </a:lnTo>
                  <a:lnTo>
                    <a:pt x="317550" y="18351"/>
                  </a:lnTo>
                  <a:lnTo>
                    <a:pt x="272300" y="2019"/>
                  </a:lnTo>
                  <a:lnTo>
                    <a:pt x="224332" y="0"/>
                  </a:lnTo>
                  <a:lnTo>
                    <a:pt x="175729" y="12712"/>
                  </a:lnTo>
                  <a:lnTo>
                    <a:pt x="137401" y="36982"/>
                  </a:lnTo>
                  <a:lnTo>
                    <a:pt x="106781" y="72466"/>
                  </a:lnTo>
                  <a:lnTo>
                    <a:pt x="86487" y="115125"/>
                  </a:lnTo>
                  <a:lnTo>
                    <a:pt x="79146" y="160959"/>
                  </a:lnTo>
                  <a:lnTo>
                    <a:pt x="79375" y="168922"/>
                  </a:lnTo>
                  <a:lnTo>
                    <a:pt x="45897" y="186055"/>
                  </a:lnTo>
                  <a:lnTo>
                    <a:pt x="20955" y="211277"/>
                  </a:lnTo>
                  <a:lnTo>
                    <a:pt x="5372" y="243547"/>
                  </a:lnTo>
                  <a:lnTo>
                    <a:pt x="0" y="281774"/>
                  </a:lnTo>
                  <a:lnTo>
                    <a:pt x="266" y="289941"/>
                  </a:lnTo>
                  <a:lnTo>
                    <a:pt x="7467" y="324091"/>
                  </a:lnTo>
                  <a:lnTo>
                    <a:pt x="24218" y="354088"/>
                  </a:lnTo>
                  <a:lnTo>
                    <a:pt x="49174" y="378180"/>
                  </a:lnTo>
                  <a:lnTo>
                    <a:pt x="81013" y="394627"/>
                  </a:lnTo>
                  <a:lnTo>
                    <a:pt x="90309" y="367652"/>
                  </a:lnTo>
                  <a:lnTo>
                    <a:pt x="66014" y="355142"/>
                  </a:lnTo>
                  <a:lnTo>
                    <a:pt x="46977" y="336892"/>
                  </a:lnTo>
                  <a:lnTo>
                    <a:pt x="34201" y="314223"/>
                  </a:lnTo>
                  <a:lnTo>
                    <a:pt x="28727" y="288455"/>
                  </a:lnTo>
                  <a:lnTo>
                    <a:pt x="28498" y="281774"/>
                  </a:lnTo>
                  <a:lnTo>
                    <a:pt x="35712" y="242658"/>
                  </a:lnTo>
                  <a:lnTo>
                    <a:pt x="53530" y="216611"/>
                  </a:lnTo>
                  <a:lnTo>
                    <a:pt x="76212" y="201002"/>
                  </a:lnTo>
                  <a:lnTo>
                    <a:pt x="98018" y="193154"/>
                  </a:lnTo>
                  <a:lnTo>
                    <a:pt x="104990" y="191414"/>
                  </a:lnTo>
                  <a:lnTo>
                    <a:pt x="109575" y="184746"/>
                  </a:lnTo>
                  <a:lnTo>
                    <a:pt x="108000" y="171475"/>
                  </a:lnTo>
                  <a:lnTo>
                    <a:pt x="107645" y="166039"/>
                  </a:lnTo>
                  <a:lnTo>
                    <a:pt x="107645" y="160959"/>
                  </a:lnTo>
                  <a:lnTo>
                    <a:pt x="130556" y="88303"/>
                  </a:lnTo>
                  <a:lnTo>
                    <a:pt x="155663" y="58915"/>
                  </a:lnTo>
                  <a:lnTo>
                    <a:pt x="239991" y="27330"/>
                  </a:lnTo>
                  <a:lnTo>
                    <a:pt x="283705" y="34480"/>
                  </a:lnTo>
                  <a:lnTo>
                    <a:pt x="337921" y="68846"/>
                  </a:lnTo>
                  <a:lnTo>
                    <a:pt x="368198" y="112395"/>
                  </a:lnTo>
                  <a:lnTo>
                    <a:pt x="377253" y="134962"/>
                  </a:lnTo>
                  <a:lnTo>
                    <a:pt x="381571" y="138544"/>
                  </a:lnTo>
                  <a:lnTo>
                    <a:pt x="391947" y="140068"/>
                  </a:lnTo>
                  <a:lnTo>
                    <a:pt x="397141" y="137998"/>
                  </a:lnTo>
                  <a:lnTo>
                    <a:pt x="400291" y="133794"/>
                  </a:lnTo>
                  <a:lnTo>
                    <a:pt x="408139" y="125387"/>
                  </a:lnTo>
                  <a:lnTo>
                    <a:pt x="417296" y="119164"/>
                  </a:lnTo>
                  <a:lnTo>
                    <a:pt x="427418" y="115303"/>
                  </a:lnTo>
                  <a:lnTo>
                    <a:pt x="438175" y="113982"/>
                  </a:lnTo>
                  <a:lnTo>
                    <a:pt x="455015" y="117348"/>
                  </a:lnTo>
                  <a:lnTo>
                    <a:pt x="470954" y="128295"/>
                  </a:lnTo>
                  <a:lnTo>
                    <a:pt x="483298" y="148132"/>
                  </a:lnTo>
                  <a:lnTo>
                    <a:pt x="489407" y="178117"/>
                  </a:lnTo>
                  <a:lnTo>
                    <a:pt x="489775" y="184543"/>
                  </a:lnTo>
                  <a:lnTo>
                    <a:pt x="494398" y="189915"/>
                  </a:lnTo>
                  <a:lnTo>
                    <a:pt x="537133" y="203555"/>
                  </a:lnTo>
                  <a:lnTo>
                    <a:pt x="578980" y="249262"/>
                  </a:lnTo>
                  <a:lnTo>
                    <a:pt x="584238" y="282498"/>
                  </a:lnTo>
                  <a:lnTo>
                    <a:pt x="580440" y="313512"/>
                  </a:lnTo>
                  <a:lnTo>
                    <a:pt x="568985" y="337654"/>
                  </a:lnTo>
                  <a:lnTo>
                    <a:pt x="549757" y="355053"/>
                  </a:lnTo>
                  <a:lnTo>
                    <a:pt x="522655" y="365848"/>
                  </a:lnTo>
                  <a:lnTo>
                    <a:pt x="529348" y="393585"/>
                  </a:lnTo>
                  <a:lnTo>
                    <a:pt x="565073" y="378942"/>
                  </a:lnTo>
                  <a:lnTo>
                    <a:pt x="591210" y="355104"/>
                  </a:lnTo>
                  <a:lnTo>
                    <a:pt x="607275" y="322719"/>
                  </a:lnTo>
                  <a:lnTo>
                    <a:pt x="612736" y="2824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077904" y="3002892"/>
            <a:ext cx="1068070" cy="1069975"/>
            <a:chOff x="3077904" y="3002892"/>
            <a:chExt cx="1068070" cy="10699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7904" y="3002892"/>
              <a:ext cx="1067850" cy="10699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40404" y="3307752"/>
              <a:ext cx="342265" cy="458470"/>
            </a:xfrm>
            <a:custGeom>
              <a:avLst/>
              <a:gdLst/>
              <a:ahLst/>
              <a:cxnLst/>
              <a:rect l="l" t="t" r="r" b="b"/>
              <a:pathLst>
                <a:path w="342264" h="458470">
                  <a:moveTo>
                    <a:pt x="341985" y="58915"/>
                  </a:moveTo>
                  <a:lnTo>
                    <a:pt x="340271" y="58915"/>
                  </a:lnTo>
                  <a:lnTo>
                    <a:pt x="319417" y="33337"/>
                  </a:lnTo>
                  <a:lnTo>
                    <a:pt x="313486" y="30568"/>
                  </a:lnTo>
                  <a:lnTo>
                    <a:pt x="313486" y="99428"/>
                  </a:lnTo>
                  <a:lnTo>
                    <a:pt x="313486" y="388442"/>
                  </a:lnTo>
                  <a:lnTo>
                    <a:pt x="304190" y="400812"/>
                  </a:lnTo>
                  <a:lnTo>
                    <a:pt x="276809" y="414375"/>
                  </a:lnTo>
                  <a:lnTo>
                    <a:pt x="232143" y="425310"/>
                  </a:lnTo>
                  <a:lnTo>
                    <a:pt x="170992" y="429818"/>
                  </a:lnTo>
                  <a:lnTo>
                    <a:pt x="109829" y="425310"/>
                  </a:lnTo>
                  <a:lnTo>
                    <a:pt x="65176" y="414375"/>
                  </a:lnTo>
                  <a:lnTo>
                    <a:pt x="37795" y="400812"/>
                  </a:lnTo>
                  <a:lnTo>
                    <a:pt x="28498" y="388442"/>
                  </a:lnTo>
                  <a:lnTo>
                    <a:pt x="28498" y="99428"/>
                  </a:lnTo>
                  <a:lnTo>
                    <a:pt x="56692" y="112204"/>
                  </a:lnTo>
                  <a:lnTo>
                    <a:pt x="91300" y="121399"/>
                  </a:lnTo>
                  <a:lnTo>
                    <a:pt x="130124" y="126949"/>
                  </a:lnTo>
                  <a:lnTo>
                    <a:pt x="170992" y="128816"/>
                  </a:lnTo>
                  <a:lnTo>
                    <a:pt x="211848" y="126949"/>
                  </a:lnTo>
                  <a:lnTo>
                    <a:pt x="250685" y="121399"/>
                  </a:lnTo>
                  <a:lnTo>
                    <a:pt x="285292" y="112204"/>
                  </a:lnTo>
                  <a:lnTo>
                    <a:pt x="311594" y="100279"/>
                  </a:lnTo>
                  <a:lnTo>
                    <a:pt x="313486" y="99428"/>
                  </a:lnTo>
                  <a:lnTo>
                    <a:pt x="313486" y="30568"/>
                  </a:lnTo>
                  <a:lnTo>
                    <a:pt x="311492" y="29629"/>
                  </a:lnTo>
                  <a:lnTo>
                    <a:pt x="311492" y="64477"/>
                  </a:lnTo>
                  <a:lnTo>
                    <a:pt x="296506" y="76276"/>
                  </a:lnTo>
                  <a:lnTo>
                    <a:pt x="267741" y="87884"/>
                  </a:lnTo>
                  <a:lnTo>
                    <a:pt x="225729" y="96748"/>
                  </a:lnTo>
                  <a:lnTo>
                    <a:pt x="170992" y="100279"/>
                  </a:lnTo>
                  <a:lnTo>
                    <a:pt x="157708" y="99428"/>
                  </a:lnTo>
                  <a:lnTo>
                    <a:pt x="116255" y="96748"/>
                  </a:lnTo>
                  <a:lnTo>
                    <a:pt x="74231" y="87884"/>
                  </a:lnTo>
                  <a:lnTo>
                    <a:pt x="45466" y="76276"/>
                  </a:lnTo>
                  <a:lnTo>
                    <a:pt x="30492" y="64477"/>
                  </a:lnTo>
                  <a:lnTo>
                    <a:pt x="45313" y="52717"/>
                  </a:lnTo>
                  <a:lnTo>
                    <a:pt x="74028" y="41046"/>
                  </a:lnTo>
                  <a:lnTo>
                    <a:pt x="116090" y="32092"/>
                  </a:lnTo>
                  <a:lnTo>
                    <a:pt x="170992" y="28524"/>
                  </a:lnTo>
                  <a:lnTo>
                    <a:pt x="225882" y="32092"/>
                  </a:lnTo>
                  <a:lnTo>
                    <a:pt x="267957" y="41046"/>
                  </a:lnTo>
                  <a:lnTo>
                    <a:pt x="296672" y="52717"/>
                  </a:lnTo>
                  <a:lnTo>
                    <a:pt x="311492" y="64477"/>
                  </a:lnTo>
                  <a:lnTo>
                    <a:pt x="311492" y="29629"/>
                  </a:lnTo>
                  <a:lnTo>
                    <a:pt x="309143" y="28524"/>
                  </a:lnTo>
                  <a:lnTo>
                    <a:pt x="280047" y="14909"/>
                  </a:lnTo>
                  <a:lnTo>
                    <a:pt x="228485" y="3746"/>
                  </a:lnTo>
                  <a:lnTo>
                    <a:pt x="170992" y="0"/>
                  </a:lnTo>
                  <a:lnTo>
                    <a:pt x="113499" y="3746"/>
                  </a:lnTo>
                  <a:lnTo>
                    <a:pt x="61925" y="14909"/>
                  </a:lnTo>
                  <a:lnTo>
                    <a:pt x="22567" y="33337"/>
                  </a:lnTo>
                  <a:lnTo>
                    <a:pt x="1714" y="58915"/>
                  </a:lnTo>
                  <a:lnTo>
                    <a:pt x="0" y="58915"/>
                  </a:lnTo>
                  <a:lnTo>
                    <a:pt x="0" y="60769"/>
                  </a:lnTo>
                  <a:lnTo>
                    <a:pt x="139" y="62623"/>
                  </a:lnTo>
                  <a:lnTo>
                    <a:pt x="419" y="64465"/>
                  </a:lnTo>
                  <a:lnTo>
                    <a:pt x="139" y="66332"/>
                  </a:lnTo>
                  <a:lnTo>
                    <a:pt x="0" y="68046"/>
                  </a:lnTo>
                  <a:lnTo>
                    <a:pt x="0" y="388442"/>
                  </a:lnTo>
                  <a:lnTo>
                    <a:pt x="14770" y="418744"/>
                  </a:lnTo>
                  <a:lnTo>
                    <a:pt x="53644" y="440613"/>
                  </a:lnTo>
                  <a:lnTo>
                    <a:pt x="108445" y="453885"/>
                  </a:lnTo>
                  <a:lnTo>
                    <a:pt x="170992" y="458343"/>
                  </a:lnTo>
                  <a:lnTo>
                    <a:pt x="233540" y="453885"/>
                  </a:lnTo>
                  <a:lnTo>
                    <a:pt x="288340" y="440613"/>
                  </a:lnTo>
                  <a:lnTo>
                    <a:pt x="307543" y="429818"/>
                  </a:lnTo>
                  <a:lnTo>
                    <a:pt x="327202" y="418744"/>
                  </a:lnTo>
                  <a:lnTo>
                    <a:pt x="341985" y="388442"/>
                  </a:lnTo>
                  <a:lnTo>
                    <a:pt x="341985" y="99428"/>
                  </a:lnTo>
                  <a:lnTo>
                    <a:pt x="341985" y="68046"/>
                  </a:lnTo>
                  <a:lnTo>
                    <a:pt x="341845" y="66332"/>
                  </a:lnTo>
                  <a:lnTo>
                    <a:pt x="341553" y="64477"/>
                  </a:lnTo>
                  <a:lnTo>
                    <a:pt x="341845" y="62623"/>
                  </a:lnTo>
                  <a:lnTo>
                    <a:pt x="341985" y="60769"/>
                  </a:lnTo>
                  <a:lnTo>
                    <a:pt x="341985" y="58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5025" y="3181210"/>
              <a:ext cx="152610" cy="1527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5166" y="3181210"/>
              <a:ext cx="152612" cy="1527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5166" y="3741698"/>
              <a:ext cx="152612" cy="1527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5025" y="3741698"/>
              <a:ext cx="152610" cy="152782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076027"/>
            <a:ext cx="8013065" cy="17183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3950" spc="-20" dirty="0">
                <a:solidFill>
                  <a:srgbClr val="9BC84D"/>
                </a:solidFill>
              </a:rPr>
              <a:t>Ama</a:t>
            </a:r>
            <a:r>
              <a:rPr sz="3950" spc="-110" dirty="0">
                <a:solidFill>
                  <a:srgbClr val="9BC84D"/>
                </a:solidFill>
              </a:rPr>
              <a:t>z</a:t>
            </a:r>
            <a:r>
              <a:rPr sz="3950" spc="-90" dirty="0">
                <a:solidFill>
                  <a:srgbClr val="9BC84D"/>
                </a:solidFill>
              </a:rPr>
              <a:t>o</a:t>
            </a:r>
            <a:r>
              <a:rPr sz="3950" spc="30" dirty="0">
                <a:solidFill>
                  <a:srgbClr val="9BC84D"/>
                </a:solidFill>
              </a:rPr>
              <a:t>n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155" dirty="0">
                <a:solidFill>
                  <a:srgbClr val="9BC84D"/>
                </a:solidFill>
              </a:rPr>
              <a:t>Ela</a:t>
            </a:r>
            <a:r>
              <a:rPr sz="3950" spc="-195" dirty="0">
                <a:solidFill>
                  <a:srgbClr val="9BC84D"/>
                </a:solidFill>
              </a:rPr>
              <a:t>s</a:t>
            </a:r>
            <a:r>
              <a:rPr sz="3950" spc="-85" dirty="0">
                <a:solidFill>
                  <a:srgbClr val="9BC84D"/>
                </a:solidFill>
              </a:rPr>
              <a:t>ti</a:t>
            </a:r>
            <a:r>
              <a:rPr sz="3950" spc="55" dirty="0">
                <a:solidFill>
                  <a:srgbClr val="9BC84D"/>
                </a:solidFill>
              </a:rPr>
              <a:t>c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70" dirty="0">
                <a:solidFill>
                  <a:srgbClr val="9BC84D"/>
                </a:solidFill>
              </a:rPr>
              <a:t>Bloc</a:t>
            </a:r>
            <a:r>
              <a:rPr sz="3950" spc="60" dirty="0">
                <a:solidFill>
                  <a:srgbClr val="9BC84D"/>
                </a:solidFill>
              </a:rPr>
              <a:t>k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310" dirty="0">
                <a:solidFill>
                  <a:srgbClr val="9BC84D"/>
                </a:solidFill>
              </a:rPr>
              <a:t>S</a:t>
            </a:r>
            <a:r>
              <a:rPr sz="3950" spc="-155" dirty="0">
                <a:solidFill>
                  <a:srgbClr val="9BC84D"/>
                </a:solidFill>
              </a:rPr>
              <a:t>t</a:t>
            </a:r>
            <a:r>
              <a:rPr sz="3950" spc="-100" dirty="0">
                <a:solidFill>
                  <a:srgbClr val="9BC84D"/>
                </a:solidFill>
              </a:rPr>
              <a:t>o</a:t>
            </a:r>
            <a:r>
              <a:rPr sz="3950" spc="-210" dirty="0">
                <a:solidFill>
                  <a:srgbClr val="9BC84D"/>
                </a:solidFill>
              </a:rPr>
              <a:t>r</a:t>
            </a:r>
            <a:r>
              <a:rPr sz="3950" spc="-45" dirty="0">
                <a:solidFill>
                  <a:srgbClr val="9BC84D"/>
                </a:solidFill>
              </a:rPr>
              <a:t>e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130" dirty="0">
                <a:solidFill>
                  <a:srgbClr val="9BC84D"/>
                </a:solidFill>
              </a:rPr>
              <a:t>(EBS)</a:t>
            </a:r>
            <a:endParaRPr sz="3950"/>
          </a:p>
          <a:p>
            <a:pPr marL="63500" marR="5080" algn="just">
              <a:lnSpc>
                <a:spcPct val="102000"/>
              </a:lnSpc>
              <a:spcBef>
                <a:spcPts val="145"/>
              </a:spcBef>
            </a:pPr>
            <a:r>
              <a:rPr sz="2200" spc="55" dirty="0">
                <a:solidFill>
                  <a:srgbClr val="000000"/>
                </a:solidFill>
              </a:rPr>
              <a:t>Block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storage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30" dirty="0">
                <a:solidFill>
                  <a:srgbClr val="000000"/>
                </a:solidFill>
              </a:rPr>
              <a:t>designed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0" dirty="0">
                <a:solidFill>
                  <a:srgbClr val="000000"/>
                </a:solidFill>
              </a:rPr>
              <a:t>to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5" dirty="0">
                <a:solidFill>
                  <a:srgbClr val="000000"/>
                </a:solidFill>
              </a:rPr>
              <a:t>be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40" dirty="0">
                <a:solidFill>
                  <a:srgbClr val="000000"/>
                </a:solidFill>
              </a:rPr>
              <a:t>connected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0" dirty="0">
                <a:solidFill>
                  <a:srgbClr val="000000"/>
                </a:solidFill>
              </a:rPr>
              <a:t>to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a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single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45" dirty="0">
                <a:solidFill>
                  <a:srgbClr val="000000"/>
                </a:solidFill>
              </a:rPr>
              <a:t>EC2 </a:t>
            </a:r>
            <a:r>
              <a:rPr sz="2200" spc="-76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instance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that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can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" dirty="0">
                <a:solidFill>
                  <a:srgbClr val="000000"/>
                </a:solidFill>
              </a:rPr>
              <a:t>scale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50" dirty="0">
                <a:solidFill>
                  <a:srgbClr val="000000"/>
                </a:solidFill>
              </a:rPr>
              <a:t>to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35" dirty="0">
                <a:solidFill>
                  <a:srgbClr val="000000"/>
                </a:solidFill>
              </a:rPr>
              <a:t>support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petabytes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70" dirty="0">
                <a:solidFill>
                  <a:srgbClr val="000000"/>
                </a:solidFill>
              </a:rPr>
              <a:t>of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data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and </a:t>
            </a:r>
            <a:r>
              <a:rPr sz="2200" spc="-765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supports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5" dirty="0">
                <a:solidFill>
                  <a:srgbClr val="000000"/>
                </a:solidFill>
              </a:rPr>
              <a:t>multiple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volume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types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30" dirty="0">
                <a:solidFill>
                  <a:srgbClr val="000000"/>
                </a:solidFill>
              </a:rPr>
              <a:t>based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40" dirty="0">
                <a:solidFill>
                  <a:srgbClr val="000000"/>
                </a:solidFill>
              </a:rPr>
              <a:t>on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30" dirty="0">
                <a:solidFill>
                  <a:srgbClr val="000000"/>
                </a:solidFill>
              </a:rPr>
              <a:t>need.</a:t>
            </a:r>
            <a:endParaRPr sz="2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173957"/>
            <a:ext cx="5263515" cy="3743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Enables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redundancy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within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0" dirty="0">
                <a:latin typeface="Verdana" panose="020B0604030504040204"/>
                <a:cs typeface="Verdana" panose="020B0604030504040204"/>
              </a:rPr>
              <a:t>an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40" dirty="0">
                <a:latin typeface="Verdana" panose="020B0604030504040204"/>
                <a:cs typeface="Verdana" panose="020B0604030504040204"/>
              </a:rPr>
              <a:t>AZ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900"/>
              </a:lnSpc>
              <a:spcBef>
                <a:spcPts val="290"/>
              </a:spcBef>
            </a:pPr>
            <a:r>
              <a:rPr sz="1950" spc="65" dirty="0">
                <a:latin typeface="Verdana" panose="020B0604030504040204"/>
                <a:cs typeface="Verdana" panose="020B0604030504040204"/>
              </a:rPr>
              <a:t>Allows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0" dirty="0">
                <a:latin typeface="Verdana" panose="020B0604030504040204"/>
                <a:cs typeface="Verdana" panose="020B0604030504040204"/>
              </a:rPr>
              <a:t>users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take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snapshots</a:t>
            </a:r>
            <a:r>
              <a:rPr sz="19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85" dirty="0">
                <a:latin typeface="Verdana" panose="020B0604030504040204"/>
                <a:cs typeface="Verdana" panose="020B0604030504040204"/>
              </a:rPr>
              <a:t>of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its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Offers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encryption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85" dirty="0">
                <a:latin typeface="Verdana" panose="020B0604030504040204"/>
                <a:cs typeface="Verdana" panose="020B0604030504040204"/>
              </a:rPr>
              <a:t>of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its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volumes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volume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types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-15" dirty="0">
                <a:latin typeface="Verdana" panose="020B0604030504040204"/>
                <a:cs typeface="Verdana" panose="020B0604030504040204"/>
              </a:rPr>
              <a:t>General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purpose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0" dirty="0">
                <a:latin typeface="Verdana" panose="020B0604030504040204"/>
                <a:cs typeface="Verdana" panose="020B0604030504040204"/>
              </a:rPr>
              <a:t>SSD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spc="20" dirty="0">
                <a:latin typeface="Verdana" panose="020B0604030504040204"/>
                <a:cs typeface="Verdana" panose="020B0604030504040204"/>
              </a:rPr>
              <a:t>Provisioned</a:t>
            </a:r>
            <a:r>
              <a:rPr sz="19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5" dirty="0">
                <a:latin typeface="Verdana" panose="020B0604030504040204"/>
                <a:cs typeface="Verdana" panose="020B0604030504040204"/>
              </a:rPr>
              <a:t>IOPS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0" dirty="0">
                <a:latin typeface="Verdana" panose="020B0604030504040204"/>
                <a:cs typeface="Verdana" panose="020B0604030504040204"/>
              </a:rPr>
              <a:t>SSD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20" dirty="0">
                <a:latin typeface="Verdana" panose="020B0604030504040204"/>
                <a:cs typeface="Verdana" panose="020B0604030504040204"/>
              </a:rPr>
              <a:t>Throughput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optimized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HDD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spc="65" dirty="0">
                <a:latin typeface="Verdana" panose="020B0604030504040204"/>
                <a:cs typeface="Verdana" panose="020B0604030504040204"/>
              </a:rPr>
              <a:t>Cold</a:t>
            </a:r>
            <a:r>
              <a:rPr sz="19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HDD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0" y="1451186"/>
            <a:ext cx="634746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Elastic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Block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Store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(EBS)</a:t>
            </a:r>
            <a:endParaRPr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050" y="3154574"/>
            <a:ext cx="1452880" cy="1455420"/>
            <a:chOff x="1392050" y="3154574"/>
            <a:chExt cx="1452880" cy="14554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050" y="3154574"/>
              <a:ext cx="1452590" cy="1455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85162" y="3569271"/>
              <a:ext cx="465455" cy="623570"/>
            </a:xfrm>
            <a:custGeom>
              <a:avLst/>
              <a:gdLst/>
              <a:ahLst/>
              <a:cxnLst/>
              <a:rect l="l" t="t" r="r" b="b"/>
              <a:pathLst>
                <a:path w="465455" h="623570">
                  <a:moveTo>
                    <a:pt x="465201" y="80137"/>
                  </a:moveTo>
                  <a:lnTo>
                    <a:pt x="462876" y="80137"/>
                  </a:lnTo>
                  <a:lnTo>
                    <a:pt x="442455" y="51536"/>
                  </a:lnTo>
                  <a:lnTo>
                    <a:pt x="426427" y="41998"/>
                  </a:lnTo>
                  <a:lnTo>
                    <a:pt x="426427" y="135255"/>
                  </a:lnTo>
                  <a:lnTo>
                    <a:pt x="426427" y="528396"/>
                  </a:lnTo>
                  <a:lnTo>
                    <a:pt x="413778" y="545211"/>
                  </a:lnTo>
                  <a:lnTo>
                    <a:pt x="376542" y="563664"/>
                  </a:lnTo>
                  <a:lnTo>
                    <a:pt x="315785" y="578561"/>
                  </a:lnTo>
                  <a:lnTo>
                    <a:pt x="232600" y="584669"/>
                  </a:lnTo>
                  <a:lnTo>
                    <a:pt x="149402" y="578561"/>
                  </a:lnTo>
                  <a:lnTo>
                    <a:pt x="88646" y="563664"/>
                  </a:lnTo>
                  <a:lnTo>
                    <a:pt x="51409" y="545211"/>
                  </a:lnTo>
                  <a:lnTo>
                    <a:pt x="38760" y="528396"/>
                  </a:lnTo>
                  <a:lnTo>
                    <a:pt x="38760" y="135255"/>
                  </a:lnTo>
                  <a:lnTo>
                    <a:pt x="77114" y="152628"/>
                  </a:lnTo>
                  <a:lnTo>
                    <a:pt x="124193" y="165138"/>
                  </a:lnTo>
                  <a:lnTo>
                    <a:pt x="177012" y="172694"/>
                  </a:lnTo>
                  <a:lnTo>
                    <a:pt x="232600" y="175221"/>
                  </a:lnTo>
                  <a:lnTo>
                    <a:pt x="288175" y="172694"/>
                  </a:lnTo>
                  <a:lnTo>
                    <a:pt x="340995" y="165138"/>
                  </a:lnTo>
                  <a:lnTo>
                    <a:pt x="388073" y="152628"/>
                  </a:lnTo>
                  <a:lnTo>
                    <a:pt x="423862" y="136410"/>
                  </a:lnTo>
                  <a:lnTo>
                    <a:pt x="426427" y="135255"/>
                  </a:lnTo>
                  <a:lnTo>
                    <a:pt x="426427" y="41998"/>
                  </a:lnTo>
                  <a:lnTo>
                    <a:pt x="423722" y="40386"/>
                  </a:lnTo>
                  <a:lnTo>
                    <a:pt x="423722" y="87706"/>
                  </a:lnTo>
                  <a:lnTo>
                    <a:pt x="403339" y="103746"/>
                  </a:lnTo>
                  <a:lnTo>
                    <a:pt x="364210" y="119557"/>
                  </a:lnTo>
                  <a:lnTo>
                    <a:pt x="307047" y="131610"/>
                  </a:lnTo>
                  <a:lnTo>
                    <a:pt x="232600" y="136410"/>
                  </a:lnTo>
                  <a:lnTo>
                    <a:pt x="214528" y="135255"/>
                  </a:lnTo>
                  <a:lnTo>
                    <a:pt x="158140" y="131610"/>
                  </a:lnTo>
                  <a:lnTo>
                    <a:pt x="100977" y="119557"/>
                  </a:lnTo>
                  <a:lnTo>
                    <a:pt x="61849" y="103746"/>
                  </a:lnTo>
                  <a:lnTo>
                    <a:pt x="41478" y="87706"/>
                  </a:lnTo>
                  <a:lnTo>
                    <a:pt x="61633" y="71716"/>
                  </a:lnTo>
                  <a:lnTo>
                    <a:pt x="100698" y="55829"/>
                  </a:lnTo>
                  <a:lnTo>
                    <a:pt x="157924" y="43662"/>
                  </a:lnTo>
                  <a:lnTo>
                    <a:pt x="232600" y="38811"/>
                  </a:lnTo>
                  <a:lnTo>
                    <a:pt x="307276" y="43662"/>
                  </a:lnTo>
                  <a:lnTo>
                    <a:pt x="364502" y="55829"/>
                  </a:lnTo>
                  <a:lnTo>
                    <a:pt x="403555" y="71716"/>
                  </a:lnTo>
                  <a:lnTo>
                    <a:pt x="423722" y="87706"/>
                  </a:lnTo>
                  <a:lnTo>
                    <a:pt x="423722" y="40386"/>
                  </a:lnTo>
                  <a:lnTo>
                    <a:pt x="354406" y="13004"/>
                  </a:lnTo>
                  <a:lnTo>
                    <a:pt x="295529" y="3263"/>
                  </a:lnTo>
                  <a:lnTo>
                    <a:pt x="232600" y="0"/>
                  </a:lnTo>
                  <a:lnTo>
                    <a:pt x="169659" y="3263"/>
                  </a:lnTo>
                  <a:lnTo>
                    <a:pt x="110782" y="13004"/>
                  </a:lnTo>
                  <a:lnTo>
                    <a:pt x="60350" y="29133"/>
                  </a:lnTo>
                  <a:lnTo>
                    <a:pt x="22733" y="51536"/>
                  </a:lnTo>
                  <a:lnTo>
                    <a:pt x="2324" y="80137"/>
                  </a:lnTo>
                  <a:lnTo>
                    <a:pt x="0" y="80137"/>
                  </a:lnTo>
                  <a:lnTo>
                    <a:pt x="0" y="82664"/>
                  </a:lnTo>
                  <a:lnTo>
                    <a:pt x="190" y="85178"/>
                  </a:lnTo>
                  <a:lnTo>
                    <a:pt x="571" y="87706"/>
                  </a:lnTo>
                  <a:lnTo>
                    <a:pt x="190" y="90233"/>
                  </a:lnTo>
                  <a:lnTo>
                    <a:pt x="0" y="92557"/>
                  </a:lnTo>
                  <a:lnTo>
                    <a:pt x="0" y="528396"/>
                  </a:lnTo>
                  <a:lnTo>
                    <a:pt x="34632" y="580821"/>
                  </a:lnTo>
                  <a:lnTo>
                    <a:pt x="72974" y="599376"/>
                  </a:lnTo>
                  <a:lnTo>
                    <a:pt x="120942" y="612711"/>
                  </a:lnTo>
                  <a:lnTo>
                    <a:pt x="175247" y="620776"/>
                  </a:lnTo>
                  <a:lnTo>
                    <a:pt x="232600" y="623481"/>
                  </a:lnTo>
                  <a:lnTo>
                    <a:pt x="289941" y="620776"/>
                  </a:lnTo>
                  <a:lnTo>
                    <a:pt x="344246" y="612711"/>
                  </a:lnTo>
                  <a:lnTo>
                    <a:pt x="392214" y="599376"/>
                  </a:lnTo>
                  <a:lnTo>
                    <a:pt x="422605" y="584669"/>
                  </a:lnTo>
                  <a:lnTo>
                    <a:pt x="430568" y="580821"/>
                  </a:lnTo>
                  <a:lnTo>
                    <a:pt x="455993" y="557136"/>
                  </a:lnTo>
                  <a:lnTo>
                    <a:pt x="465201" y="528396"/>
                  </a:lnTo>
                  <a:lnTo>
                    <a:pt x="465201" y="135255"/>
                  </a:lnTo>
                  <a:lnTo>
                    <a:pt x="465201" y="92557"/>
                  </a:lnTo>
                  <a:lnTo>
                    <a:pt x="464997" y="90233"/>
                  </a:lnTo>
                  <a:lnTo>
                    <a:pt x="464223" y="85178"/>
                  </a:lnTo>
                  <a:lnTo>
                    <a:pt x="464616" y="87706"/>
                  </a:lnTo>
                  <a:lnTo>
                    <a:pt x="464997" y="85178"/>
                  </a:lnTo>
                  <a:lnTo>
                    <a:pt x="465201" y="82664"/>
                  </a:lnTo>
                  <a:lnTo>
                    <a:pt x="465201" y="80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180" y="3397138"/>
              <a:ext cx="207595" cy="2078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752" y="3397138"/>
              <a:ext cx="207596" cy="2078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180" y="4159566"/>
              <a:ext cx="207595" cy="207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752" y="4159566"/>
              <a:ext cx="207596" cy="20782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1451186"/>
            <a:ext cx="833120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>
                <a:solidFill>
                  <a:srgbClr val="404040"/>
                </a:solidFill>
              </a:rPr>
              <a:t>AWS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and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Data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Transfer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Services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0700" y="3656259"/>
            <a:ext cx="119189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35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0" y="3656259"/>
            <a:ext cx="1609090" cy="512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03200" marR="5080" indent="-190500">
              <a:lnSpc>
                <a:spcPts val="1900"/>
              </a:lnSpc>
              <a:spcBef>
                <a:spcPts val="190"/>
              </a:spcBef>
            </a:pPr>
            <a:r>
              <a:rPr sz="1600" spc="35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Elastic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Block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Store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9900" y="5726359"/>
            <a:ext cx="152082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Snowball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5800" y="5726359"/>
            <a:ext cx="1293495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270" algn="ctr">
              <a:lnSpc>
                <a:spcPts val="1910"/>
              </a:lnSpc>
              <a:spcBef>
                <a:spcPts val="11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1910"/>
              </a:lnSpc>
            </a:pPr>
            <a:r>
              <a:rPr sz="1600" spc="20" dirty="0">
                <a:latin typeface="Verdana" panose="020B0604030504040204"/>
                <a:cs typeface="Verdana" panose="020B0604030504040204"/>
              </a:rPr>
              <a:t>Snowmobile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5726359"/>
            <a:ext cx="1609090" cy="512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15900" marR="5080" indent="-203200">
              <a:lnSpc>
                <a:spcPts val="1900"/>
              </a:lnSpc>
              <a:spcBef>
                <a:spcPts val="190"/>
              </a:spcBef>
            </a:pPr>
            <a:r>
              <a:rPr sz="1600" spc="35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Elastic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File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System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2300" y="3656259"/>
            <a:ext cx="1191895" cy="512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5080" indent="-228600">
              <a:lnSpc>
                <a:spcPts val="1900"/>
              </a:lnSpc>
              <a:spcBef>
                <a:spcPts val="190"/>
              </a:spcBef>
            </a:pPr>
            <a:r>
              <a:rPr sz="1600" spc="50" dirty="0">
                <a:latin typeface="Verdana" panose="020B0604030504040204"/>
                <a:cs typeface="Verdana" panose="020B0604030504040204"/>
              </a:rPr>
              <a:t>Ama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z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latin typeface="Verdana" panose="020B0604030504040204"/>
                <a:cs typeface="Verdana" panose="020B0604030504040204"/>
              </a:rPr>
              <a:t>S3 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Glacier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67141" y="2456602"/>
            <a:ext cx="1044575" cy="1046480"/>
            <a:chOff x="1867141" y="2456602"/>
            <a:chExt cx="1044575" cy="104648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7141" y="2456602"/>
              <a:ext cx="1044294" cy="10463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55111" y="2631370"/>
              <a:ext cx="667385" cy="697230"/>
            </a:xfrm>
            <a:custGeom>
              <a:avLst/>
              <a:gdLst/>
              <a:ahLst/>
              <a:cxnLst/>
              <a:rect l="l" t="t" r="r" b="b"/>
              <a:pathLst>
                <a:path w="667385" h="697229">
                  <a:moveTo>
                    <a:pt x="288732" y="0"/>
                  </a:moveTo>
                  <a:lnTo>
                    <a:pt x="238568" y="3231"/>
                  </a:lnTo>
                  <a:lnTo>
                    <a:pt x="194046" y="8613"/>
                  </a:lnTo>
                  <a:lnTo>
                    <a:pt x="149569" y="16720"/>
                  </a:lnTo>
                  <a:lnTo>
                    <a:pt x="105958" y="28365"/>
                  </a:lnTo>
                  <a:lnTo>
                    <a:pt x="64030" y="44357"/>
                  </a:lnTo>
                  <a:lnTo>
                    <a:pt x="18998" y="72070"/>
                  </a:lnTo>
                  <a:lnTo>
                    <a:pt x="0" y="118197"/>
                  </a:lnTo>
                  <a:lnTo>
                    <a:pt x="6297" y="167287"/>
                  </a:lnTo>
                  <a:lnTo>
                    <a:pt x="12628" y="215229"/>
                  </a:lnTo>
                  <a:lnTo>
                    <a:pt x="19634" y="267149"/>
                  </a:lnTo>
                  <a:lnTo>
                    <a:pt x="40037" y="416210"/>
                  </a:lnTo>
                  <a:lnTo>
                    <a:pt x="50932" y="496437"/>
                  </a:lnTo>
                  <a:lnTo>
                    <a:pt x="56262" y="535242"/>
                  </a:lnTo>
                  <a:lnTo>
                    <a:pt x="61507" y="574061"/>
                  </a:lnTo>
                  <a:lnTo>
                    <a:pt x="66539" y="612904"/>
                  </a:lnTo>
                  <a:lnTo>
                    <a:pt x="70245" y="628031"/>
                  </a:lnTo>
                  <a:lnTo>
                    <a:pt x="100744" y="659325"/>
                  </a:lnTo>
                  <a:lnTo>
                    <a:pt x="171348" y="683739"/>
                  </a:lnTo>
                  <a:lnTo>
                    <a:pt x="245745" y="693902"/>
                  </a:lnTo>
                  <a:lnTo>
                    <a:pt x="294055" y="696841"/>
                  </a:lnTo>
                  <a:lnTo>
                    <a:pt x="342530" y="696695"/>
                  </a:lnTo>
                  <a:lnTo>
                    <a:pt x="390870" y="693270"/>
                  </a:lnTo>
                  <a:lnTo>
                    <a:pt x="438773" y="686369"/>
                  </a:lnTo>
                  <a:lnTo>
                    <a:pt x="473775" y="679427"/>
                  </a:lnTo>
                  <a:lnTo>
                    <a:pt x="506145" y="669389"/>
                  </a:lnTo>
                  <a:lnTo>
                    <a:pt x="315254" y="669389"/>
                  </a:lnTo>
                  <a:lnTo>
                    <a:pt x="268515" y="667985"/>
                  </a:lnTo>
                  <a:lnTo>
                    <a:pt x="222082" y="663476"/>
                  </a:lnTo>
                  <a:lnTo>
                    <a:pt x="165003" y="653541"/>
                  </a:lnTo>
                  <a:lnTo>
                    <a:pt x="110923" y="633259"/>
                  </a:lnTo>
                  <a:lnTo>
                    <a:pt x="87916" y="561682"/>
                  </a:lnTo>
                  <a:lnTo>
                    <a:pt x="81590" y="514276"/>
                  </a:lnTo>
                  <a:lnTo>
                    <a:pt x="75204" y="466876"/>
                  </a:lnTo>
                  <a:lnTo>
                    <a:pt x="53992" y="310425"/>
                  </a:lnTo>
                  <a:lnTo>
                    <a:pt x="33374" y="157218"/>
                  </a:lnTo>
                  <a:lnTo>
                    <a:pt x="105301" y="157218"/>
                  </a:lnTo>
                  <a:lnTo>
                    <a:pt x="80500" y="149230"/>
                  </a:lnTo>
                  <a:lnTo>
                    <a:pt x="49998" y="134813"/>
                  </a:lnTo>
                  <a:lnTo>
                    <a:pt x="41730" y="129676"/>
                  </a:lnTo>
                  <a:lnTo>
                    <a:pt x="33570" y="122920"/>
                  </a:lnTo>
                  <a:lnTo>
                    <a:pt x="28130" y="114689"/>
                  </a:lnTo>
                  <a:lnTo>
                    <a:pt x="28022" y="105126"/>
                  </a:lnTo>
                  <a:lnTo>
                    <a:pt x="30502" y="97733"/>
                  </a:lnTo>
                  <a:lnTo>
                    <a:pt x="67550" y="73454"/>
                  </a:lnTo>
                  <a:lnTo>
                    <a:pt x="118751" y="53933"/>
                  </a:lnTo>
                  <a:lnTo>
                    <a:pt x="186390" y="38133"/>
                  </a:lnTo>
                  <a:lnTo>
                    <a:pt x="228534" y="32071"/>
                  </a:lnTo>
                  <a:lnTo>
                    <a:pt x="270982" y="28581"/>
                  </a:lnTo>
                  <a:lnTo>
                    <a:pt x="313510" y="27462"/>
                  </a:lnTo>
                  <a:lnTo>
                    <a:pt x="519798" y="27462"/>
                  </a:lnTo>
                  <a:lnTo>
                    <a:pt x="479372" y="17227"/>
                  </a:lnTo>
                  <a:lnTo>
                    <a:pt x="438981" y="9772"/>
                  </a:lnTo>
                  <a:lnTo>
                    <a:pt x="389139" y="3273"/>
                  </a:lnTo>
                  <a:lnTo>
                    <a:pt x="338989" y="14"/>
                  </a:lnTo>
                  <a:lnTo>
                    <a:pt x="288732" y="0"/>
                  </a:lnTo>
                  <a:close/>
                </a:path>
                <a:path w="667385" h="697229">
                  <a:moveTo>
                    <a:pt x="559795" y="403523"/>
                  </a:moveTo>
                  <a:lnTo>
                    <a:pt x="559841" y="415697"/>
                  </a:lnTo>
                  <a:lnTo>
                    <a:pt x="557973" y="422826"/>
                  </a:lnTo>
                  <a:lnTo>
                    <a:pt x="532041" y="615583"/>
                  </a:lnTo>
                  <a:lnTo>
                    <a:pt x="501884" y="640399"/>
                  </a:lnTo>
                  <a:lnTo>
                    <a:pt x="449883" y="655817"/>
                  </a:lnTo>
                  <a:lnTo>
                    <a:pt x="408395" y="662946"/>
                  </a:lnTo>
                  <a:lnTo>
                    <a:pt x="361986" y="667703"/>
                  </a:lnTo>
                  <a:lnTo>
                    <a:pt x="315254" y="669389"/>
                  </a:lnTo>
                  <a:lnTo>
                    <a:pt x="506145" y="669389"/>
                  </a:lnTo>
                  <a:lnTo>
                    <a:pt x="512066" y="667552"/>
                  </a:lnTo>
                  <a:lnTo>
                    <a:pt x="544026" y="647626"/>
                  </a:lnTo>
                  <a:lnTo>
                    <a:pt x="560035" y="616531"/>
                  </a:lnTo>
                  <a:lnTo>
                    <a:pt x="566156" y="569870"/>
                  </a:lnTo>
                  <a:lnTo>
                    <a:pt x="572448" y="523229"/>
                  </a:lnTo>
                  <a:lnTo>
                    <a:pt x="578809" y="476598"/>
                  </a:lnTo>
                  <a:lnTo>
                    <a:pt x="587669" y="411136"/>
                  </a:lnTo>
                  <a:lnTo>
                    <a:pt x="652385" y="411136"/>
                  </a:lnTo>
                  <a:lnTo>
                    <a:pt x="661449" y="407686"/>
                  </a:lnTo>
                  <a:lnTo>
                    <a:pt x="662453" y="403574"/>
                  </a:lnTo>
                  <a:lnTo>
                    <a:pt x="559953" y="403574"/>
                  </a:lnTo>
                  <a:lnTo>
                    <a:pt x="559795" y="403523"/>
                  </a:lnTo>
                  <a:close/>
                </a:path>
                <a:path w="667385" h="697229">
                  <a:moveTo>
                    <a:pt x="652385" y="411136"/>
                  </a:moveTo>
                  <a:lnTo>
                    <a:pt x="587669" y="411136"/>
                  </a:lnTo>
                  <a:lnTo>
                    <a:pt x="610848" y="415437"/>
                  </a:lnTo>
                  <a:lnTo>
                    <a:pt x="639051" y="416210"/>
                  </a:lnTo>
                  <a:lnTo>
                    <a:pt x="652385" y="411136"/>
                  </a:lnTo>
                  <a:close/>
                </a:path>
                <a:path w="667385" h="697229">
                  <a:moveTo>
                    <a:pt x="559785" y="400840"/>
                  </a:moveTo>
                  <a:lnTo>
                    <a:pt x="559795" y="403523"/>
                  </a:lnTo>
                  <a:lnTo>
                    <a:pt x="559953" y="403574"/>
                  </a:lnTo>
                  <a:lnTo>
                    <a:pt x="559785" y="400840"/>
                  </a:lnTo>
                  <a:close/>
                </a:path>
                <a:path w="667385" h="697229">
                  <a:moveTo>
                    <a:pt x="663121" y="400840"/>
                  </a:moveTo>
                  <a:lnTo>
                    <a:pt x="559785" y="400840"/>
                  </a:lnTo>
                  <a:lnTo>
                    <a:pt x="559953" y="403574"/>
                  </a:lnTo>
                  <a:lnTo>
                    <a:pt x="662453" y="403574"/>
                  </a:lnTo>
                  <a:lnTo>
                    <a:pt x="663121" y="400840"/>
                  </a:lnTo>
                  <a:close/>
                </a:path>
                <a:path w="667385" h="697229">
                  <a:moveTo>
                    <a:pt x="400770" y="311303"/>
                  </a:moveTo>
                  <a:lnTo>
                    <a:pt x="334747" y="311303"/>
                  </a:lnTo>
                  <a:lnTo>
                    <a:pt x="334678" y="311555"/>
                  </a:lnTo>
                  <a:lnTo>
                    <a:pt x="391663" y="337919"/>
                  </a:lnTo>
                  <a:lnTo>
                    <a:pt x="443460" y="360550"/>
                  </a:lnTo>
                  <a:lnTo>
                    <a:pt x="495935" y="381507"/>
                  </a:lnTo>
                  <a:lnTo>
                    <a:pt x="549194" y="400128"/>
                  </a:lnTo>
                  <a:lnTo>
                    <a:pt x="559795" y="403523"/>
                  </a:lnTo>
                  <a:lnTo>
                    <a:pt x="559785" y="400840"/>
                  </a:lnTo>
                  <a:lnTo>
                    <a:pt x="663121" y="400840"/>
                  </a:lnTo>
                  <a:lnTo>
                    <a:pt x="665701" y="390278"/>
                  </a:lnTo>
                  <a:lnTo>
                    <a:pt x="628113" y="390278"/>
                  </a:lnTo>
                  <a:lnTo>
                    <a:pt x="615241" y="389073"/>
                  </a:lnTo>
                  <a:lnTo>
                    <a:pt x="602476" y="386219"/>
                  </a:lnTo>
                  <a:lnTo>
                    <a:pt x="591403" y="383303"/>
                  </a:lnTo>
                  <a:lnTo>
                    <a:pt x="592430" y="375672"/>
                  </a:lnTo>
                  <a:lnTo>
                    <a:pt x="564314" y="375672"/>
                  </a:lnTo>
                  <a:lnTo>
                    <a:pt x="511579" y="357641"/>
                  </a:lnTo>
                  <a:lnTo>
                    <a:pt x="459649" y="337100"/>
                  </a:lnTo>
                  <a:lnTo>
                    <a:pt x="408413" y="314815"/>
                  </a:lnTo>
                  <a:lnTo>
                    <a:pt x="400770" y="311303"/>
                  </a:lnTo>
                  <a:close/>
                </a:path>
                <a:path w="667385" h="697229">
                  <a:moveTo>
                    <a:pt x="644877" y="352458"/>
                  </a:moveTo>
                  <a:lnTo>
                    <a:pt x="595556" y="352458"/>
                  </a:lnTo>
                  <a:lnTo>
                    <a:pt x="607156" y="359166"/>
                  </a:lnTo>
                  <a:lnTo>
                    <a:pt x="620160" y="367363"/>
                  </a:lnTo>
                  <a:lnTo>
                    <a:pt x="631851" y="377054"/>
                  </a:lnTo>
                  <a:lnTo>
                    <a:pt x="639508" y="388242"/>
                  </a:lnTo>
                  <a:lnTo>
                    <a:pt x="628113" y="390278"/>
                  </a:lnTo>
                  <a:lnTo>
                    <a:pt x="665701" y="390278"/>
                  </a:lnTo>
                  <a:lnTo>
                    <a:pt x="667211" y="384098"/>
                  </a:lnTo>
                  <a:lnTo>
                    <a:pt x="660718" y="368844"/>
                  </a:lnTo>
                  <a:lnTo>
                    <a:pt x="649135" y="355800"/>
                  </a:lnTo>
                  <a:lnTo>
                    <a:pt x="644877" y="352458"/>
                  </a:lnTo>
                  <a:close/>
                </a:path>
                <a:path w="667385" h="697229">
                  <a:moveTo>
                    <a:pt x="621820" y="157218"/>
                  </a:moveTo>
                  <a:lnTo>
                    <a:pt x="593689" y="157218"/>
                  </a:lnTo>
                  <a:lnTo>
                    <a:pt x="564314" y="375672"/>
                  </a:lnTo>
                  <a:lnTo>
                    <a:pt x="592430" y="375672"/>
                  </a:lnTo>
                  <a:lnTo>
                    <a:pt x="595556" y="352458"/>
                  </a:lnTo>
                  <a:lnTo>
                    <a:pt x="644877" y="352458"/>
                  </a:lnTo>
                  <a:lnTo>
                    <a:pt x="635114" y="344796"/>
                  </a:lnTo>
                  <a:lnTo>
                    <a:pt x="621308" y="335662"/>
                  </a:lnTo>
                  <a:lnTo>
                    <a:pt x="615872" y="332706"/>
                  </a:lnTo>
                  <a:lnTo>
                    <a:pt x="609017" y="329175"/>
                  </a:lnTo>
                  <a:lnTo>
                    <a:pt x="602915" y="325319"/>
                  </a:lnTo>
                  <a:lnTo>
                    <a:pt x="599737" y="321390"/>
                  </a:lnTo>
                  <a:lnTo>
                    <a:pt x="599039" y="318683"/>
                  </a:lnTo>
                  <a:lnTo>
                    <a:pt x="600754" y="313856"/>
                  </a:lnTo>
                  <a:lnTo>
                    <a:pt x="621820" y="157218"/>
                  </a:lnTo>
                  <a:close/>
                </a:path>
                <a:path w="667385" h="697229">
                  <a:moveTo>
                    <a:pt x="310020" y="254903"/>
                  </a:moveTo>
                  <a:lnTo>
                    <a:pt x="298543" y="258470"/>
                  </a:lnTo>
                  <a:lnTo>
                    <a:pt x="289068" y="266326"/>
                  </a:lnTo>
                  <a:lnTo>
                    <a:pt x="283455" y="277337"/>
                  </a:lnTo>
                  <a:lnTo>
                    <a:pt x="282519" y="289275"/>
                  </a:lnTo>
                  <a:lnTo>
                    <a:pt x="282590" y="289624"/>
                  </a:lnTo>
                  <a:lnTo>
                    <a:pt x="286062" y="300906"/>
                  </a:lnTo>
                  <a:lnTo>
                    <a:pt x="293932" y="310425"/>
                  </a:lnTo>
                  <a:lnTo>
                    <a:pt x="300048" y="315350"/>
                  </a:lnTo>
                  <a:lnTo>
                    <a:pt x="307867" y="317721"/>
                  </a:lnTo>
                  <a:lnTo>
                    <a:pt x="320812" y="316828"/>
                  </a:lnTo>
                  <a:lnTo>
                    <a:pt x="324617" y="314317"/>
                  </a:lnTo>
                  <a:lnTo>
                    <a:pt x="334747" y="311303"/>
                  </a:lnTo>
                  <a:lnTo>
                    <a:pt x="400770" y="311303"/>
                  </a:lnTo>
                  <a:lnTo>
                    <a:pt x="355107" y="290322"/>
                  </a:lnTo>
                  <a:lnTo>
                    <a:pt x="352698" y="289624"/>
                  </a:lnTo>
                  <a:lnTo>
                    <a:pt x="317022" y="289624"/>
                  </a:lnTo>
                  <a:lnTo>
                    <a:pt x="311684" y="289275"/>
                  </a:lnTo>
                  <a:lnTo>
                    <a:pt x="308298" y="282858"/>
                  </a:lnTo>
                  <a:lnTo>
                    <a:pt x="317022" y="280305"/>
                  </a:lnTo>
                  <a:lnTo>
                    <a:pt x="343901" y="280305"/>
                  </a:lnTo>
                  <a:lnTo>
                    <a:pt x="341185" y="273944"/>
                  </a:lnTo>
                  <a:lnTo>
                    <a:pt x="340266" y="267149"/>
                  </a:lnTo>
                  <a:lnTo>
                    <a:pt x="332977" y="261361"/>
                  </a:lnTo>
                  <a:lnTo>
                    <a:pt x="321997" y="255806"/>
                  </a:lnTo>
                  <a:lnTo>
                    <a:pt x="310020" y="254903"/>
                  </a:lnTo>
                  <a:close/>
                </a:path>
                <a:path w="667385" h="697229">
                  <a:moveTo>
                    <a:pt x="343901" y="280305"/>
                  </a:moveTo>
                  <a:lnTo>
                    <a:pt x="317022" y="280305"/>
                  </a:lnTo>
                  <a:lnTo>
                    <a:pt x="317022" y="289624"/>
                  </a:lnTo>
                  <a:lnTo>
                    <a:pt x="352698" y="289624"/>
                  </a:lnTo>
                  <a:lnTo>
                    <a:pt x="351520" y="289275"/>
                  </a:lnTo>
                  <a:lnTo>
                    <a:pt x="347308" y="286151"/>
                  </a:lnTo>
                  <a:lnTo>
                    <a:pt x="346397" y="286151"/>
                  </a:lnTo>
                  <a:lnTo>
                    <a:pt x="345464" y="284783"/>
                  </a:lnTo>
                  <a:lnTo>
                    <a:pt x="345813" y="284783"/>
                  </a:lnTo>
                  <a:lnTo>
                    <a:pt x="343901" y="280305"/>
                  </a:lnTo>
                  <a:close/>
                </a:path>
                <a:path w="667385" h="697229">
                  <a:moveTo>
                    <a:pt x="345464" y="284783"/>
                  </a:moveTo>
                  <a:lnTo>
                    <a:pt x="346397" y="286151"/>
                  </a:lnTo>
                  <a:lnTo>
                    <a:pt x="345975" y="285162"/>
                  </a:lnTo>
                  <a:lnTo>
                    <a:pt x="345464" y="284783"/>
                  </a:lnTo>
                  <a:close/>
                </a:path>
                <a:path w="667385" h="697229">
                  <a:moveTo>
                    <a:pt x="345975" y="285162"/>
                  </a:moveTo>
                  <a:lnTo>
                    <a:pt x="346397" y="286151"/>
                  </a:lnTo>
                  <a:lnTo>
                    <a:pt x="347308" y="286151"/>
                  </a:lnTo>
                  <a:lnTo>
                    <a:pt x="345975" y="285162"/>
                  </a:lnTo>
                  <a:close/>
                </a:path>
                <a:path w="667385" h="697229">
                  <a:moveTo>
                    <a:pt x="345813" y="284783"/>
                  </a:moveTo>
                  <a:lnTo>
                    <a:pt x="345464" y="284783"/>
                  </a:lnTo>
                  <a:lnTo>
                    <a:pt x="345975" y="285162"/>
                  </a:lnTo>
                  <a:lnTo>
                    <a:pt x="345813" y="284783"/>
                  </a:lnTo>
                  <a:close/>
                </a:path>
                <a:path w="667385" h="697229">
                  <a:moveTo>
                    <a:pt x="105301" y="157218"/>
                  </a:moveTo>
                  <a:lnTo>
                    <a:pt x="33374" y="157218"/>
                  </a:lnTo>
                  <a:lnTo>
                    <a:pt x="57245" y="169699"/>
                  </a:lnTo>
                  <a:lnTo>
                    <a:pt x="108803" y="186916"/>
                  </a:lnTo>
                  <a:lnTo>
                    <a:pt x="163764" y="198367"/>
                  </a:lnTo>
                  <a:lnTo>
                    <a:pt x="221716" y="205893"/>
                  </a:lnTo>
                  <a:lnTo>
                    <a:pt x="296581" y="210160"/>
                  </a:lnTo>
                  <a:lnTo>
                    <a:pt x="342484" y="210002"/>
                  </a:lnTo>
                  <a:lnTo>
                    <a:pt x="388348" y="207596"/>
                  </a:lnTo>
                  <a:lnTo>
                    <a:pt x="433984" y="202807"/>
                  </a:lnTo>
                  <a:lnTo>
                    <a:pt x="479198" y="195498"/>
                  </a:lnTo>
                  <a:lnTo>
                    <a:pt x="532606" y="182960"/>
                  </a:lnTo>
                  <a:lnTo>
                    <a:pt x="331170" y="182960"/>
                  </a:lnTo>
                  <a:lnTo>
                    <a:pt x="280388" y="182324"/>
                  </a:lnTo>
                  <a:lnTo>
                    <a:pt x="229876" y="178897"/>
                  </a:lnTo>
                  <a:lnTo>
                    <a:pt x="179970" y="172829"/>
                  </a:lnTo>
                  <a:lnTo>
                    <a:pt x="146678" y="167287"/>
                  </a:lnTo>
                  <a:lnTo>
                    <a:pt x="113124" y="159738"/>
                  </a:lnTo>
                  <a:lnTo>
                    <a:pt x="105301" y="157218"/>
                  </a:lnTo>
                  <a:close/>
                </a:path>
                <a:path w="667385" h="697229">
                  <a:moveTo>
                    <a:pt x="519798" y="27462"/>
                  </a:moveTo>
                  <a:lnTo>
                    <a:pt x="313510" y="27462"/>
                  </a:lnTo>
                  <a:lnTo>
                    <a:pt x="364968" y="28783"/>
                  </a:lnTo>
                  <a:lnTo>
                    <a:pt x="417686" y="33458"/>
                  </a:lnTo>
                  <a:lnTo>
                    <a:pt x="470112" y="42553"/>
                  </a:lnTo>
                  <a:lnTo>
                    <a:pt x="520691" y="57135"/>
                  </a:lnTo>
                  <a:lnTo>
                    <a:pt x="567867" y="78271"/>
                  </a:lnTo>
                  <a:lnTo>
                    <a:pt x="598442" y="103782"/>
                  </a:lnTo>
                  <a:lnTo>
                    <a:pt x="598521" y="105126"/>
                  </a:lnTo>
                  <a:lnTo>
                    <a:pt x="598204" y="116134"/>
                  </a:lnTo>
                  <a:lnTo>
                    <a:pt x="562398" y="142598"/>
                  </a:lnTo>
                  <a:lnTo>
                    <a:pt x="515797" y="158547"/>
                  </a:lnTo>
                  <a:lnTo>
                    <a:pt x="432194" y="175259"/>
                  </a:lnTo>
                  <a:lnTo>
                    <a:pt x="381884" y="180656"/>
                  </a:lnTo>
                  <a:lnTo>
                    <a:pt x="331170" y="182960"/>
                  </a:lnTo>
                  <a:lnTo>
                    <a:pt x="532606" y="182960"/>
                  </a:lnTo>
                  <a:lnTo>
                    <a:pt x="538236" y="181459"/>
                  </a:lnTo>
                  <a:lnTo>
                    <a:pt x="566854" y="171037"/>
                  </a:lnTo>
                  <a:lnTo>
                    <a:pt x="593689" y="157218"/>
                  </a:lnTo>
                  <a:lnTo>
                    <a:pt x="621820" y="157218"/>
                  </a:lnTo>
                  <a:lnTo>
                    <a:pt x="626433" y="122920"/>
                  </a:lnTo>
                  <a:lnTo>
                    <a:pt x="626380" y="114689"/>
                  </a:lnTo>
                  <a:lnTo>
                    <a:pt x="626224" y="103782"/>
                  </a:lnTo>
                  <a:lnTo>
                    <a:pt x="595166" y="62075"/>
                  </a:lnTo>
                  <a:lnTo>
                    <a:pt x="559275" y="42033"/>
                  </a:lnTo>
                  <a:lnTo>
                    <a:pt x="520074" y="27532"/>
                  </a:lnTo>
                  <a:lnTo>
                    <a:pt x="519798" y="27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507471" y="2456602"/>
            <a:ext cx="1044575" cy="1046480"/>
            <a:chOff x="4507471" y="2456602"/>
            <a:chExt cx="1044575" cy="10464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471" y="2456602"/>
              <a:ext cx="1044294" cy="10463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94758" y="2630995"/>
              <a:ext cx="669925" cy="697865"/>
            </a:xfrm>
            <a:custGeom>
              <a:avLst/>
              <a:gdLst/>
              <a:ahLst/>
              <a:cxnLst/>
              <a:rect l="l" t="t" r="r" b="b"/>
              <a:pathLst>
                <a:path w="669925" h="697864">
                  <a:moveTo>
                    <a:pt x="668858" y="596392"/>
                  </a:moveTo>
                  <a:lnTo>
                    <a:pt x="640588" y="567931"/>
                  </a:lnTo>
                  <a:lnTo>
                    <a:pt x="668718" y="540448"/>
                  </a:lnTo>
                  <a:lnTo>
                    <a:pt x="649363" y="520496"/>
                  </a:lnTo>
                  <a:lnTo>
                    <a:pt x="614654" y="554393"/>
                  </a:lnTo>
                  <a:lnTo>
                    <a:pt x="560171" y="554393"/>
                  </a:lnTo>
                  <a:lnTo>
                    <a:pt x="587781" y="506552"/>
                  </a:lnTo>
                  <a:lnTo>
                    <a:pt x="633882" y="494131"/>
                  </a:lnTo>
                  <a:lnTo>
                    <a:pt x="626656" y="467207"/>
                  </a:lnTo>
                  <a:lnTo>
                    <a:pt x="588035" y="477532"/>
                  </a:lnTo>
                  <a:lnTo>
                    <a:pt x="578281" y="439305"/>
                  </a:lnTo>
                  <a:lnTo>
                    <a:pt x="551268" y="446278"/>
                  </a:lnTo>
                  <a:lnTo>
                    <a:pt x="563232" y="493293"/>
                  </a:lnTo>
                  <a:lnTo>
                    <a:pt x="536079" y="540448"/>
                  </a:lnTo>
                  <a:lnTo>
                    <a:pt x="508469" y="492594"/>
                  </a:lnTo>
                  <a:lnTo>
                    <a:pt x="520738" y="446417"/>
                  </a:lnTo>
                  <a:lnTo>
                    <a:pt x="493839" y="439166"/>
                  </a:lnTo>
                  <a:lnTo>
                    <a:pt x="483527" y="477951"/>
                  </a:lnTo>
                  <a:lnTo>
                    <a:pt x="445630" y="467207"/>
                  </a:lnTo>
                  <a:lnTo>
                    <a:pt x="438099" y="494131"/>
                  </a:lnTo>
                  <a:lnTo>
                    <a:pt x="484784" y="507250"/>
                  </a:lnTo>
                  <a:lnTo>
                    <a:pt x="511949" y="554393"/>
                  </a:lnTo>
                  <a:lnTo>
                    <a:pt x="456641" y="554393"/>
                  </a:lnTo>
                  <a:lnTo>
                    <a:pt x="422922" y="520636"/>
                  </a:lnTo>
                  <a:lnTo>
                    <a:pt x="403263" y="540308"/>
                  </a:lnTo>
                  <a:lnTo>
                    <a:pt x="431558" y="568756"/>
                  </a:lnTo>
                  <a:lnTo>
                    <a:pt x="403402" y="596252"/>
                  </a:lnTo>
                  <a:lnTo>
                    <a:pt x="422783" y="616204"/>
                  </a:lnTo>
                  <a:lnTo>
                    <a:pt x="457466" y="582295"/>
                  </a:lnTo>
                  <a:lnTo>
                    <a:pt x="511949" y="582295"/>
                  </a:lnTo>
                  <a:lnTo>
                    <a:pt x="484378" y="630148"/>
                  </a:lnTo>
                  <a:lnTo>
                    <a:pt x="438238" y="642569"/>
                  </a:lnTo>
                  <a:lnTo>
                    <a:pt x="445503" y="669493"/>
                  </a:lnTo>
                  <a:lnTo>
                    <a:pt x="484085" y="659168"/>
                  </a:lnTo>
                  <a:lnTo>
                    <a:pt x="493839" y="697395"/>
                  </a:lnTo>
                  <a:lnTo>
                    <a:pt x="520877" y="690422"/>
                  </a:lnTo>
                  <a:lnTo>
                    <a:pt x="508901" y="643407"/>
                  </a:lnTo>
                  <a:lnTo>
                    <a:pt x="536079" y="596252"/>
                  </a:lnTo>
                  <a:lnTo>
                    <a:pt x="563651" y="644105"/>
                  </a:lnTo>
                  <a:lnTo>
                    <a:pt x="551395" y="690283"/>
                  </a:lnTo>
                  <a:lnTo>
                    <a:pt x="578281" y="697534"/>
                  </a:lnTo>
                  <a:lnTo>
                    <a:pt x="588594" y="658749"/>
                  </a:lnTo>
                  <a:lnTo>
                    <a:pt x="626503" y="669493"/>
                  </a:lnTo>
                  <a:lnTo>
                    <a:pt x="634022" y="642569"/>
                  </a:lnTo>
                  <a:lnTo>
                    <a:pt x="587349" y="629450"/>
                  </a:lnTo>
                  <a:lnTo>
                    <a:pt x="560171" y="582295"/>
                  </a:lnTo>
                  <a:lnTo>
                    <a:pt x="615492" y="582295"/>
                  </a:lnTo>
                  <a:lnTo>
                    <a:pt x="649224" y="616064"/>
                  </a:lnTo>
                  <a:lnTo>
                    <a:pt x="668858" y="596392"/>
                  </a:lnTo>
                  <a:close/>
                </a:path>
                <a:path w="669925" h="697864">
                  <a:moveTo>
                    <a:pt x="669594" y="392430"/>
                  </a:moveTo>
                  <a:lnTo>
                    <a:pt x="668185" y="384479"/>
                  </a:lnTo>
                  <a:lnTo>
                    <a:pt x="662241" y="370789"/>
                  </a:lnTo>
                  <a:lnTo>
                    <a:pt x="649325" y="356235"/>
                  </a:lnTo>
                  <a:lnTo>
                    <a:pt x="640461" y="349377"/>
                  </a:lnTo>
                  <a:lnTo>
                    <a:pt x="640461" y="388658"/>
                  </a:lnTo>
                  <a:lnTo>
                    <a:pt x="636524" y="389623"/>
                  </a:lnTo>
                  <a:lnTo>
                    <a:pt x="628129" y="389890"/>
                  </a:lnTo>
                  <a:lnTo>
                    <a:pt x="613892" y="388315"/>
                  </a:lnTo>
                  <a:lnTo>
                    <a:pt x="592391" y="383730"/>
                  </a:lnTo>
                  <a:lnTo>
                    <a:pt x="596404" y="352933"/>
                  </a:lnTo>
                  <a:lnTo>
                    <a:pt x="618274" y="367004"/>
                  </a:lnTo>
                  <a:lnTo>
                    <a:pt x="631405" y="377532"/>
                  </a:lnTo>
                  <a:lnTo>
                    <a:pt x="638048" y="384670"/>
                  </a:lnTo>
                  <a:lnTo>
                    <a:pt x="640461" y="388658"/>
                  </a:lnTo>
                  <a:lnTo>
                    <a:pt x="640461" y="349377"/>
                  </a:lnTo>
                  <a:lnTo>
                    <a:pt x="628904" y="340410"/>
                  </a:lnTo>
                  <a:lnTo>
                    <a:pt x="600468" y="322961"/>
                  </a:lnTo>
                  <a:lnTo>
                    <a:pt x="601091" y="318350"/>
                  </a:lnTo>
                  <a:lnTo>
                    <a:pt x="622642" y="157645"/>
                  </a:lnTo>
                  <a:lnTo>
                    <a:pt x="627608" y="120675"/>
                  </a:lnTo>
                  <a:lnTo>
                    <a:pt x="627646" y="120116"/>
                  </a:lnTo>
                  <a:lnTo>
                    <a:pt x="627786" y="119976"/>
                  </a:lnTo>
                  <a:lnTo>
                    <a:pt x="627900" y="119138"/>
                  </a:lnTo>
                  <a:lnTo>
                    <a:pt x="628053" y="118579"/>
                  </a:lnTo>
                  <a:lnTo>
                    <a:pt x="628738" y="112445"/>
                  </a:lnTo>
                  <a:lnTo>
                    <a:pt x="628904" y="111887"/>
                  </a:lnTo>
                  <a:lnTo>
                    <a:pt x="628904" y="110629"/>
                  </a:lnTo>
                  <a:lnTo>
                    <a:pt x="621487" y="87172"/>
                  </a:lnTo>
                  <a:lnTo>
                    <a:pt x="601027" y="66217"/>
                  </a:lnTo>
                  <a:lnTo>
                    <a:pt x="601027" y="109931"/>
                  </a:lnTo>
                  <a:lnTo>
                    <a:pt x="600608" y="113271"/>
                  </a:lnTo>
                  <a:lnTo>
                    <a:pt x="600468" y="113411"/>
                  </a:lnTo>
                  <a:lnTo>
                    <a:pt x="600468" y="113969"/>
                  </a:lnTo>
                  <a:lnTo>
                    <a:pt x="600354" y="114249"/>
                  </a:lnTo>
                  <a:lnTo>
                    <a:pt x="600468" y="113411"/>
                  </a:lnTo>
                  <a:lnTo>
                    <a:pt x="600329" y="114249"/>
                  </a:lnTo>
                  <a:lnTo>
                    <a:pt x="600240" y="114503"/>
                  </a:lnTo>
                  <a:lnTo>
                    <a:pt x="600176" y="114668"/>
                  </a:lnTo>
                  <a:lnTo>
                    <a:pt x="597954" y="118859"/>
                  </a:lnTo>
                  <a:lnTo>
                    <a:pt x="596696" y="120675"/>
                  </a:lnTo>
                  <a:lnTo>
                    <a:pt x="595731" y="121653"/>
                  </a:lnTo>
                  <a:lnTo>
                    <a:pt x="593369" y="124574"/>
                  </a:lnTo>
                  <a:lnTo>
                    <a:pt x="590016" y="127508"/>
                  </a:lnTo>
                  <a:lnTo>
                    <a:pt x="557695" y="145084"/>
                  </a:lnTo>
                  <a:lnTo>
                    <a:pt x="555040" y="146342"/>
                  </a:lnTo>
                  <a:lnTo>
                    <a:pt x="552259" y="147459"/>
                  </a:lnTo>
                  <a:lnTo>
                    <a:pt x="549465" y="148437"/>
                  </a:lnTo>
                  <a:lnTo>
                    <a:pt x="544868" y="150241"/>
                  </a:lnTo>
                  <a:lnTo>
                    <a:pt x="539991" y="151917"/>
                  </a:lnTo>
                  <a:lnTo>
                    <a:pt x="534682" y="153593"/>
                  </a:lnTo>
                  <a:lnTo>
                    <a:pt x="531914" y="154571"/>
                  </a:lnTo>
                  <a:lnTo>
                    <a:pt x="529120" y="155409"/>
                  </a:lnTo>
                  <a:lnTo>
                    <a:pt x="526059" y="156248"/>
                  </a:lnTo>
                  <a:lnTo>
                    <a:pt x="519315" y="158229"/>
                  </a:lnTo>
                  <a:lnTo>
                    <a:pt x="512292" y="160185"/>
                  </a:lnTo>
                  <a:lnTo>
                    <a:pt x="505002" y="162090"/>
                  </a:lnTo>
                  <a:lnTo>
                    <a:pt x="497471" y="163918"/>
                  </a:lnTo>
                  <a:lnTo>
                    <a:pt x="505002" y="162115"/>
                  </a:lnTo>
                  <a:lnTo>
                    <a:pt x="493991" y="164757"/>
                  </a:lnTo>
                  <a:lnTo>
                    <a:pt x="490512" y="165455"/>
                  </a:lnTo>
                  <a:lnTo>
                    <a:pt x="486879" y="166293"/>
                  </a:lnTo>
                  <a:lnTo>
                    <a:pt x="431698" y="175641"/>
                  </a:lnTo>
                  <a:lnTo>
                    <a:pt x="419874" y="176898"/>
                  </a:lnTo>
                  <a:lnTo>
                    <a:pt x="412203" y="177863"/>
                  </a:lnTo>
                  <a:lnTo>
                    <a:pt x="404266" y="178701"/>
                  </a:lnTo>
                  <a:lnTo>
                    <a:pt x="396176" y="179260"/>
                  </a:lnTo>
                  <a:lnTo>
                    <a:pt x="389902" y="179959"/>
                  </a:lnTo>
                  <a:lnTo>
                    <a:pt x="361784" y="181635"/>
                  </a:lnTo>
                  <a:lnTo>
                    <a:pt x="346392" y="182245"/>
                  </a:lnTo>
                  <a:lnTo>
                    <a:pt x="330631" y="182626"/>
                  </a:lnTo>
                  <a:lnTo>
                    <a:pt x="314528" y="182753"/>
                  </a:lnTo>
                  <a:lnTo>
                    <a:pt x="298399" y="182626"/>
                  </a:lnTo>
                  <a:lnTo>
                    <a:pt x="282651" y="182245"/>
                  </a:lnTo>
                  <a:lnTo>
                    <a:pt x="267258" y="181635"/>
                  </a:lnTo>
                  <a:lnTo>
                    <a:pt x="239128" y="179959"/>
                  </a:lnTo>
                  <a:lnTo>
                    <a:pt x="232854" y="179260"/>
                  </a:lnTo>
                  <a:lnTo>
                    <a:pt x="224637" y="178701"/>
                  </a:lnTo>
                  <a:lnTo>
                    <a:pt x="216827" y="177863"/>
                  </a:lnTo>
                  <a:lnTo>
                    <a:pt x="209169" y="176898"/>
                  </a:lnTo>
                  <a:lnTo>
                    <a:pt x="203187" y="176339"/>
                  </a:lnTo>
                  <a:lnTo>
                    <a:pt x="160058" y="169773"/>
                  </a:lnTo>
                  <a:lnTo>
                    <a:pt x="118033" y="160566"/>
                  </a:lnTo>
                  <a:lnTo>
                    <a:pt x="107200" y="157645"/>
                  </a:lnTo>
                  <a:lnTo>
                    <a:pt x="105638" y="157226"/>
                  </a:lnTo>
                  <a:lnTo>
                    <a:pt x="99783" y="155409"/>
                  </a:lnTo>
                  <a:lnTo>
                    <a:pt x="94208" y="153593"/>
                  </a:lnTo>
                  <a:lnTo>
                    <a:pt x="91414" y="152755"/>
                  </a:lnTo>
                  <a:lnTo>
                    <a:pt x="88620" y="151777"/>
                  </a:lnTo>
                  <a:lnTo>
                    <a:pt x="85979" y="150799"/>
                  </a:lnTo>
                  <a:lnTo>
                    <a:pt x="80683" y="148996"/>
                  </a:lnTo>
                  <a:lnTo>
                    <a:pt x="46164" y="132410"/>
                  </a:lnTo>
                  <a:lnTo>
                    <a:pt x="33159" y="121653"/>
                  </a:lnTo>
                  <a:lnTo>
                    <a:pt x="32181" y="120675"/>
                  </a:lnTo>
                  <a:lnTo>
                    <a:pt x="30949" y="118859"/>
                  </a:lnTo>
                  <a:lnTo>
                    <a:pt x="30238" y="117881"/>
                  </a:lnTo>
                  <a:lnTo>
                    <a:pt x="29679" y="116903"/>
                  </a:lnTo>
                  <a:lnTo>
                    <a:pt x="28422" y="113411"/>
                  </a:lnTo>
                  <a:lnTo>
                    <a:pt x="28422" y="113969"/>
                  </a:lnTo>
                  <a:lnTo>
                    <a:pt x="28295" y="113271"/>
                  </a:lnTo>
                  <a:lnTo>
                    <a:pt x="27863" y="109931"/>
                  </a:lnTo>
                  <a:lnTo>
                    <a:pt x="38176" y="93675"/>
                  </a:lnTo>
                  <a:lnTo>
                    <a:pt x="109270" y="57924"/>
                  </a:lnTo>
                  <a:lnTo>
                    <a:pt x="166382" y="42659"/>
                  </a:lnTo>
                  <a:lnTo>
                    <a:pt x="235407" y="31940"/>
                  </a:lnTo>
                  <a:lnTo>
                    <a:pt x="314528" y="27901"/>
                  </a:lnTo>
                  <a:lnTo>
                    <a:pt x="393573" y="31940"/>
                  </a:lnTo>
                  <a:lnTo>
                    <a:pt x="462559" y="42659"/>
                  </a:lnTo>
                  <a:lnTo>
                    <a:pt x="519645" y="57924"/>
                  </a:lnTo>
                  <a:lnTo>
                    <a:pt x="562978" y="75641"/>
                  </a:lnTo>
                  <a:lnTo>
                    <a:pt x="601027" y="109931"/>
                  </a:lnTo>
                  <a:lnTo>
                    <a:pt x="601027" y="66217"/>
                  </a:lnTo>
                  <a:lnTo>
                    <a:pt x="527456" y="30886"/>
                  </a:lnTo>
                  <a:lnTo>
                    <a:pt x="479323" y="17818"/>
                  </a:lnTo>
                  <a:lnTo>
                    <a:pt x="426364" y="8128"/>
                  </a:lnTo>
                  <a:lnTo>
                    <a:pt x="370713" y="2082"/>
                  </a:lnTo>
                  <a:lnTo>
                    <a:pt x="314528" y="0"/>
                  </a:lnTo>
                  <a:lnTo>
                    <a:pt x="258279" y="2082"/>
                  </a:lnTo>
                  <a:lnTo>
                    <a:pt x="202590" y="8128"/>
                  </a:lnTo>
                  <a:lnTo>
                    <a:pt x="149606" y="17818"/>
                  </a:lnTo>
                  <a:lnTo>
                    <a:pt x="101447" y="30886"/>
                  </a:lnTo>
                  <a:lnTo>
                    <a:pt x="60274" y="46990"/>
                  </a:lnTo>
                  <a:lnTo>
                    <a:pt x="7404" y="87172"/>
                  </a:lnTo>
                  <a:lnTo>
                    <a:pt x="0" y="110629"/>
                  </a:lnTo>
                  <a:lnTo>
                    <a:pt x="0" y="111887"/>
                  </a:lnTo>
                  <a:lnTo>
                    <a:pt x="152" y="112445"/>
                  </a:lnTo>
                  <a:lnTo>
                    <a:pt x="977" y="118579"/>
                  </a:lnTo>
                  <a:lnTo>
                    <a:pt x="1066" y="119557"/>
                  </a:lnTo>
                  <a:lnTo>
                    <a:pt x="1295" y="120675"/>
                  </a:lnTo>
                  <a:lnTo>
                    <a:pt x="68148" y="618985"/>
                  </a:lnTo>
                  <a:lnTo>
                    <a:pt x="111798" y="664781"/>
                  </a:lnTo>
                  <a:lnTo>
                    <a:pt x="156527" y="679716"/>
                  </a:lnTo>
                  <a:lnTo>
                    <a:pt x="208991" y="689876"/>
                  </a:lnTo>
                  <a:lnTo>
                    <a:pt x="263537" y="695693"/>
                  </a:lnTo>
                  <a:lnTo>
                    <a:pt x="314528" y="697534"/>
                  </a:lnTo>
                  <a:lnTo>
                    <a:pt x="338683" y="697141"/>
                  </a:lnTo>
                  <a:lnTo>
                    <a:pt x="362813" y="695985"/>
                  </a:lnTo>
                  <a:lnTo>
                    <a:pt x="386880" y="694067"/>
                  </a:lnTo>
                  <a:lnTo>
                    <a:pt x="410794" y="691400"/>
                  </a:lnTo>
                  <a:lnTo>
                    <a:pt x="407949" y="669632"/>
                  </a:lnTo>
                  <a:lnTo>
                    <a:pt x="407187" y="663778"/>
                  </a:lnTo>
                  <a:lnTo>
                    <a:pt x="384175" y="666330"/>
                  </a:lnTo>
                  <a:lnTo>
                    <a:pt x="361010" y="668172"/>
                  </a:lnTo>
                  <a:lnTo>
                    <a:pt x="337756" y="669264"/>
                  </a:lnTo>
                  <a:lnTo>
                    <a:pt x="314528" y="669632"/>
                  </a:lnTo>
                  <a:lnTo>
                    <a:pt x="240588" y="665949"/>
                  </a:lnTo>
                  <a:lnTo>
                    <a:pt x="179997" y="656513"/>
                  </a:lnTo>
                  <a:lnTo>
                    <a:pt x="134518" y="643750"/>
                  </a:lnTo>
                  <a:lnTo>
                    <a:pt x="105943" y="630059"/>
                  </a:lnTo>
                  <a:lnTo>
                    <a:pt x="96024" y="617880"/>
                  </a:lnTo>
                  <a:lnTo>
                    <a:pt x="96024" y="616623"/>
                  </a:lnTo>
                  <a:lnTo>
                    <a:pt x="95872" y="616064"/>
                  </a:lnTo>
                  <a:lnTo>
                    <a:pt x="34277" y="157645"/>
                  </a:lnTo>
                  <a:lnTo>
                    <a:pt x="39725" y="160985"/>
                  </a:lnTo>
                  <a:lnTo>
                    <a:pt x="45847" y="164198"/>
                  </a:lnTo>
                  <a:lnTo>
                    <a:pt x="52400" y="167271"/>
                  </a:lnTo>
                  <a:lnTo>
                    <a:pt x="55181" y="168656"/>
                  </a:lnTo>
                  <a:lnTo>
                    <a:pt x="57975" y="169913"/>
                  </a:lnTo>
                  <a:lnTo>
                    <a:pt x="61036" y="171030"/>
                  </a:lnTo>
                  <a:lnTo>
                    <a:pt x="66890" y="173545"/>
                  </a:lnTo>
                  <a:lnTo>
                    <a:pt x="70104" y="174663"/>
                  </a:lnTo>
                  <a:lnTo>
                    <a:pt x="75399" y="176758"/>
                  </a:lnTo>
                  <a:lnTo>
                    <a:pt x="80962" y="178701"/>
                  </a:lnTo>
                  <a:lnTo>
                    <a:pt x="86804" y="180517"/>
                  </a:lnTo>
                  <a:lnTo>
                    <a:pt x="91973" y="182194"/>
                  </a:lnTo>
                  <a:lnTo>
                    <a:pt x="97256" y="183730"/>
                  </a:lnTo>
                  <a:lnTo>
                    <a:pt x="113842" y="188328"/>
                  </a:lnTo>
                  <a:lnTo>
                    <a:pt x="119570" y="189585"/>
                  </a:lnTo>
                  <a:lnTo>
                    <a:pt x="124294" y="190703"/>
                  </a:lnTo>
                  <a:lnTo>
                    <a:pt x="174523" y="200279"/>
                  </a:lnTo>
                  <a:lnTo>
                    <a:pt x="225475" y="206463"/>
                  </a:lnTo>
                  <a:lnTo>
                    <a:pt x="264706" y="209296"/>
                  </a:lnTo>
                  <a:lnTo>
                    <a:pt x="314528" y="210654"/>
                  </a:lnTo>
                  <a:lnTo>
                    <a:pt x="331025" y="210502"/>
                  </a:lnTo>
                  <a:lnTo>
                    <a:pt x="388785" y="207860"/>
                  </a:lnTo>
                  <a:lnTo>
                    <a:pt x="444766" y="201726"/>
                  </a:lnTo>
                  <a:lnTo>
                    <a:pt x="483400" y="195313"/>
                  </a:lnTo>
                  <a:lnTo>
                    <a:pt x="505294" y="190563"/>
                  </a:lnTo>
                  <a:lnTo>
                    <a:pt x="507365" y="190144"/>
                  </a:lnTo>
                  <a:lnTo>
                    <a:pt x="509333" y="189585"/>
                  </a:lnTo>
                  <a:lnTo>
                    <a:pt x="515759" y="188074"/>
                  </a:lnTo>
                  <a:lnTo>
                    <a:pt x="522071" y="186448"/>
                  </a:lnTo>
                  <a:lnTo>
                    <a:pt x="528243" y="184721"/>
                  </a:lnTo>
                  <a:lnTo>
                    <a:pt x="534276" y="182892"/>
                  </a:lnTo>
                  <a:lnTo>
                    <a:pt x="534797" y="182753"/>
                  </a:lnTo>
                  <a:lnTo>
                    <a:pt x="536917" y="182194"/>
                  </a:lnTo>
                  <a:lnTo>
                    <a:pt x="539432" y="181356"/>
                  </a:lnTo>
                  <a:lnTo>
                    <a:pt x="547916" y="178701"/>
                  </a:lnTo>
                  <a:lnTo>
                    <a:pt x="553504" y="176758"/>
                  </a:lnTo>
                  <a:lnTo>
                    <a:pt x="558800" y="174663"/>
                  </a:lnTo>
                  <a:lnTo>
                    <a:pt x="562013" y="173545"/>
                  </a:lnTo>
                  <a:lnTo>
                    <a:pt x="567867" y="171030"/>
                  </a:lnTo>
                  <a:lnTo>
                    <a:pt x="570928" y="169913"/>
                  </a:lnTo>
                  <a:lnTo>
                    <a:pt x="573709" y="168656"/>
                  </a:lnTo>
                  <a:lnTo>
                    <a:pt x="576491" y="167271"/>
                  </a:lnTo>
                  <a:lnTo>
                    <a:pt x="583057" y="164198"/>
                  </a:lnTo>
                  <a:lnTo>
                    <a:pt x="589165" y="160985"/>
                  </a:lnTo>
                  <a:lnTo>
                    <a:pt x="594614" y="157645"/>
                  </a:lnTo>
                  <a:lnTo>
                    <a:pt x="565213" y="376110"/>
                  </a:lnTo>
                  <a:lnTo>
                    <a:pt x="517753" y="359714"/>
                  </a:lnTo>
                  <a:lnTo>
                    <a:pt x="467956" y="340106"/>
                  </a:lnTo>
                  <a:lnTo>
                    <a:pt x="419950" y="319684"/>
                  </a:lnTo>
                  <a:lnTo>
                    <a:pt x="377863" y="300837"/>
                  </a:lnTo>
                  <a:lnTo>
                    <a:pt x="345109" y="282892"/>
                  </a:lnTo>
                  <a:lnTo>
                    <a:pt x="343357" y="274180"/>
                  </a:lnTo>
                  <a:lnTo>
                    <a:pt x="336626" y="264198"/>
                  </a:lnTo>
                  <a:lnTo>
                    <a:pt x="326656" y="257467"/>
                  </a:lnTo>
                  <a:lnTo>
                    <a:pt x="317957" y="255701"/>
                  </a:lnTo>
                  <a:lnTo>
                    <a:pt x="317957" y="284467"/>
                  </a:lnTo>
                  <a:lnTo>
                    <a:pt x="317957" y="290233"/>
                  </a:lnTo>
                  <a:lnTo>
                    <a:pt x="310984" y="290233"/>
                  </a:lnTo>
                  <a:lnTo>
                    <a:pt x="310984" y="284467"/>
                  </a:lnTo>
                  <a:lnTo>
                    <a:pt x="312559" y="282892"/>
                  </a:lnTo>
                  <a:lnTo>
                    <a:pt x="316395" y="282892"/>
                  </a:lnTo>
                  <a:lnTo>
                    <a:pt x="317957" y="284467"/>
                  </a:lnTo>
                  <a:lnTo>
                    <a:pt x="317957" y="255701"/>
                  </a:lnTo>
                  <a:lnTo>
                    <a:pt x="283108" y="286372"/>
                  </a:lnTo>
                  <a:lnTo>
                    <a:pt x="285584" y="298589"/>
                  </a:lnTo>
                  <a:lnTo>
                    <a:pt x="292315" y="308559"/>
                  </a:lnTo>
                  <a:lnTo>
                    <a:pt x="302272" y="315302"/>
                  </a:lnTo>
                  <a:lnTo>
                    <a:pt x="314464" y="317766"/>
                  </a:lnTo>
                  <a:lnTo>
                    <a:pt x="326656" y="315302"/>
                  </a:lnTo>
                  <a:lnTo>
                    <a:pt x="333324" y="310794"/>
                  </a:lnTo>
                  <a:lnTo>
                    <a:pt x="369557" y="327736"/>
                  </a:lnTo>
                  <a:lnTo>
                    <a:pt x="413905" y="347573"/>
                  </a:lnTo>
                  <a:lnTo>
                    <a:pt x="463169" y="368388"/>
                  </a:lnTo>
                  <a:lnTo>
                    <a:pt x="513588" y="387972"/>
                  </a:lnTo>
                  <a:lnTo>
                    <a:pt x="561454" y="404152"/>
                  </a:lnTo>
                  <a:lnTo>
                    <a:pt x="559917" y="416013"/>
                  </a:lnTo>
                  <a:lnTo>
                    <a:pt x="587502" y="419633"/>
                  </a:lnTo>
                  <a:lnTo>
                    <a:pt x="588594" y="411568"/>
                  </a:lnTo>
                  <a:lnTo>
                    <a:pt x="600875" y="414413"/>
                  </a:lnTo>
                  <a:lnTo>
                    <a:pt x="611987" y="416318"/>
                  </a:lnTo>
                  <a:lnTo>
                    <a:pt x="621957" y="417449"/>
                  </a:lnTo>
                  <a:lnTo>
                    <a:pt x="630847" y="417817"/>
                  </a:lnTo>
                  <a:lnTo>
                    <a:pt x="641235" y="417118"/>
                  </a:lnTo>
                  <a:lnTo>
                    <a:pt x="649909" y="414985"/>
                  </a:lnTo>
                  <a:lnTo>
                    <a:pt x="656945" y="411403"/>
                  </a:lnTo>
                  <a:lnTo>
                    <a:pt x="662482" y="406387"/>
                  </a:lnTo>
                  <a:lnTo>
                    <a:pt x="667626" y="400240"/>
                  </a:lnTo>
                  <a:lnTo>
                    <a:pt x="669594" y="392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880227" y="4523333"/>
            <a:ext cx="1044575" cy="1046480"/>
            <a:chOff x="1880227" y="4523333"/>
            <a:chExt cx="1044575" cy="104648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227" y="4523333"/>
              <a:ext cx="1044294" cy="1046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3579" y="4697717"/>
              <a:ext cx="149188" cy="1493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1130" y="4697717"/>
              <a:ext cx="149203" cy="1493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3579" y="5245882"/>
              <a:ext cx="149188" cy="14936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1130" y="5245882"/>
              <a:ext cx="149203" cy="14936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09304" y="4809388"/>
              <a:ext cx="599440" cy="488315"/>
            </a:xfrm>
            <a:custGeom>
              <a:avLst/>
              <a:gdLst/>
              <a:ahLst/>
              <a:cxnLst/>
              <a:rect l="l" t="t" r="r" b="b"/>
              <a:pathLst>
                <a:path w="599439" h="488314">
                  <a:moveTo>
                    <a:pt x="516305" y="307022"/>
                  </a:moveTo>
                  <a:lnTo>
                    <a:pt x="515581" y="302336"/>
                  </a:lnTo>
                  <a:lnTo>
                    <a:pt x="510349" y="295059"/>
                  </a:lnTo>
                  <a:lnTo>
                    <a:pt x="506133" y="292900"/>
                  </a:lnTo>
                  <a:lnTo>
                    <a:pt x="482333" y="292900"/>
                  </a:lnTo>
                  <a:lnTo>
                    <a:pt x="482333" y="320802"/>
                  </a:lnTo>
                  <a:lnTo>
                    <a:pt x="459867" y="388264"/>
                  </a:lnTo>
                  <a:lnTo>
                    <a:pt x="459867" y="320802"/>
                  </a:lnTo>
                  <a:lnTo>
                    <a:pt x="482333" y="320802"/>
                  </a:lnTo>
                  <a:lnTo>
                    <a:pt x="482333" y="292900"/>
                  </a:lnTo>
                  <a:lnTo>
                    <a:pt x="459155" y="292900"/>
                  </a:lnTo>
                  <a:lnTo>
                    <a:pt x="457238" y="283972"/>
                  </a:lnTo>
                  <a:lnTo>
                    <a:pt x="455155" y="278638"/>
                  </a:lnTo>
                  <a:lnTo>
                    <a:pt x="431990" y="253644"/>
                  </a:lnTo>
                  <a:lnTo>
                    <a:pt x="431990" y="460311"/>
                  </a:lnTo>
                  <a:lnTo>
                    <a:pt x="139357" y="460311"/>
                  </a:lnTo>
                  <a:lnTo>
                    <a:pt x="139446" y="292900"/>
                  </a:lnTo>
                  <a:lnTo>
                    <a:pt x="142443" y="285661"/>
                  </a:lnTo>
                  <a:lnTo>
                    <a:pt x="148196" y="280276"/>
                  </a:lnTo>
                  <a:lnTo>
                    <a:pt x="150368" y="278803"/>
                  </a:lnTo>
                  <a:lnTo>
                    <a:pt x="153289" y="278955"/>
                  </a:lnTo>
                  <a:lnTo>
                    <a:pt x="188874" y="278955"/>
                  </a:lnTo>
                  <a:lnTo>
                    <a:pt x="189039" y="278803"/>
                  </a:lnTo>
                  <a:lnTo>
                    <a:pt x="195059" y="273570"/>
                  </a:lnTo>
                  <a:lnTo>
                    <a:pt x="195059" y="265874"/>
                  </a:lnTo>
                  <a:lnTo>
                    <a:pt x="195491" y="263042"/>
                  </a:lnTo>
                  <a:lnTo>
                    <a:pt x="198602" y="255447"/>
                  </a:lnTo>
                  <a:lnTo>
                    <a:pt x="201079" y="251053"/>
                  </a:lnTo>
                  <a:lnTo>
                    <a:pt x="245237" y="251053"/>
                  </a:lnTo>
                  <a:lnTo>
                    <a:pt x="247548" y="255460"/>
                  </a:lnTo>
                  <a:lnTo>
                    <a:pt x="250342" y="262763"/>
                  </a:lnTo>
                  <a:lnTo>
                    <a:pt x="250672" y="265023"/>
                  </a:lnTo>
                  <a:lnTo>
                    <a:pt x="250672" y="272745"/>
                  </a:lnTo>
                  <a:lnTo>
                    <a:pt x="256921" y="278980"/>
                  </a:lnTo>
                  <a:lnTo>
                    <a:pt x="418998" y="278955"/>
                  </a:lnTo>
                  <a:lnTo>
                    <a:pt x="420979" y="278638"/>
                  </a:lnTo>
                  <a:lnTo>
                    <a:pt x="423164" y="280301"/>
                  </a:lnTo>
                  <a:lnTo>
                    <a:pt x="424535" y="281571"/>
                  </a:lnTo>
                  <a:lnTo>
                    <a:pt x="428929" y="285686"/>
                  </a:lnTo>
                  <a:lnTo>
                    <a:pt x="431888" y="292900"/>
                  </a:lnTo>
                  <a:lnTo>
                    <a:pt x="431990" y="460311"/>
                  </a:lnTo>
                  <a:lnTo>
                    <a:pt x="431990" y="253644"/>
                  </a:lnTo>
                  <a:lnTo>
                    <a:pt x="431126" y="253199"/>
                  </a:lnTo>
                  <a:lnTo>
                    <a:pt x="424548" y="251371"/>
                  </a:lnTo>
                  <a:lnTo>
                    <a:pt x="418058" y="251053"/>
                  </a:lnTo>
                  <a:lnTo>
                    <a:pt x="275539" y="251053"/>
                  </a:lnTo>
                  <a:lnTo>
                    <a:pt x="272148" y="242239"/>
                  </a:lnTo>
                  <a:lnTo>
                    <a:pt x="252437" y="223151"/>
                  </a:lnTo>
                  <a:lnTo>
                    <a:pt x="195389" y="223151"/>
                  </a:lnTo>
                  <a:lnTo>
                    <a:pt x="186842" y="225780"/>
                  </a:lnTo>
                  <a:lnTo>
                    <a:pt x="179870" y="232486"/>
                  </a:lnTo>
                  <a:lnTo>
                    <a:pt x="174447" y="241503"/>
                  </a:lnTo>
                  <a:lnTo>
                    <a:pt x="170548" y="251028"/>
                  </a:lnTo>
                  <a:lnTo>
                    <a:pt x="154203" y="251053"/>
                  </a:lnTo>
                  <a:lnTo>
                    <a:pt x="115862" y="278523"/>
                  </a:lnTo>
                  <a:lnTo>
                    <a:pt x="111493" y="299593"/>
                  </a:lnTo>
                  <a:lnTo>
                    <a:pt x="111493" y="481977"/>
                  </a:lnTo>
                  <a:lnTo>
                    <a:pt x="117729" y="488213"/>
                  </a:lnTo>
                  <a:lnTo>
                    <a:pt x="452081" y="488213"/>
                  </a:lnTo>
                  <a:lnTo>
                    <a:pt x="457149" y="484149"/>
                  </a:lnTo>
                  <a:lnTo>
                    <a:pt x="458990" y="478612"/>
                  </a:lnTo>
                  <a:lnTo>
                    <a:pt x="459143" y="478675"/>
                  </a:lnTo>
                  <a:lnTo>
                    <a:pt x="465251" y="460311"/>
                  </a:lnTo>
                  <a:lnTo>
                    <a:pt x="489242" y="388264"/>
                  </a:lnTo>
                  <a:lnTo>
                    <a:pt x="511708" y="320802"/>
                  </a:lnTo>
                  <a:lnTo>
                    <a:pt x="516305" y="307022"/>
                  </a:lnTo>
                  <a:close/>
                </a:path>
                <a:path w="599439" h="488314">
                  <a:moveTo>
                    <a:pt x="599211" y="276263"/>
                  </a:moveTo>
                  <a:lnTo>
                    <a:pt x="593077" y="236220"/>
                  </a:lnTo>
                  <a:lnTo>
                    <a:pt x="575043" y="203441"/>
                  </a:lnTo>
                  <a:lnTo>
                    <a:pt x="545655" y="178536"/>
                  </a:lnTo>
                  <a:lnTo>
                    <a:pt x="505447" y="162102"/>
                  </a:lnTo>
                  <a:lnTo>
                    <a:pt x="495223" y="126987"/>
                  </a:lnTo>
                  <a:lnTo>
                    <a:pt x="477088" y="102527"/>
                  </a:lnTo>
                  <a:lnTo>
                    <a:pt x="453898" y="88214"/>
                  </a:lnTo>
                  <a:lnTo>
                    <a:pt x="428498" y="83566"/>
                  </a:lnTo>
                  <a:lnTo>
                    <a:pt x="416902" y="84505"/>
                  </a:lnTo>
                  <a:lnTo>
                    <a:pt x="405714" y="87274"/>
                  </a:lnTo>
                  <a:lnTo>
                    <a:pt x="395122" y="91795"/>
                  </a:lnTo>
                  <a:lnTo>
                    <a:pt x="385267" y="97980"/>
                  </a:lnTo>
                  <a:lnTo>
                    <a:pt x="377888" y="83896"/>
                  </a:lnTo>
                  <a:lnTo>
                    <a:pt x="350100" y="47523"/>
                  </a:lnTo>
                  <a:lnTo>
                    <a:pt x="310540" y="17945"/>
                  </a:lnTo>
                  <a:lnTo>
                    <a:pt x="266280" y="1968"/>
                  </a:lnTo>
                  <a:lnTo>
                    <a:pt x="219379" y="0"/>
                  </a:lnTo>
                  <a:lnTo>
                    <a:pt x="171843" y="12420"/>
                  </a:lnTo>
                  <a:lnTo>
                    <a:pt x="134366" y="36156"/>
                  </a:lnTo>
                  <a:lnTo>
                    <a:pt x="104419" y="70853"/>
                  </a:lnTo>
                  <a:lnTo>
                    <a:pt x="84582" y="112585"/>
                  </a:lnTo>
                  <a:lnTo>
                    <a:pt x="77393" y="157403"/>
                  </a:lnTo>
                  <a:lnTo>
                    <a:pt x="77609" y="165188"/>
                  </a:lnTo>
                  <a:lnTo>
                    <a:pt x="44881" y="181940"/>
                  </a:lnTo>
                  <a:lnTo>
                    <a:pt x="20485" y="206616"/>
                  </a:lnTo>
                  <a:lnTo>
                    <a:pt x="5257" y="238163"/>
                  </a:lnTo>
                  <a:lnTo>
                    <a:pt x="0" y="275551"/>
                  </a:lnTo>
                  <a:lnTo>
                    <a:pt x="254" y="283540"/>
                  </a:lnTo>
                  <a:lnTo>
                    <a:pt x="7289" y="316941"/>
                  </a:lnTo>
                  <a:lnTo>
                    <a:pt x="23672" y="346265"/>
                  </a:lnTo>
                  <a:lnTo>
                    <a:pt x="48082" y="369824"/>
                  </a:lnTo>
                  <a:lnTo>
                    <a:pt x="79222" y="385914"/>
                  </a:lnTo>
                  <a:lnTo>
                    <a:pt x="88315" y="359537"/>
                  </a:lnTo>
                  <a:lnTo>
                    <a:pt x="64554" y="347306"/>
                  </a:lnTo>
                  <a:lnTo>
                    <a:pt x="45935" y="329450"/>
                  </a:lnTo>
                  <a:lnTo>
                    <a:pt x="33439" y="307289"/>
                  </a:lnTo>
                  <a:lnTo>
                    <a:pt x="28092" y="282092"/>
                  </a:lnTo>
                  <a:lnTo>
                    <a:pt x="27863" y="275551"/>
                  </a:lnTo>
                  <a:lnTo>
                    <a:pt x="34912" y="237299"/>
                  </a:lnTo>
                  <a:lnTo>
                    <a:pt x="52336" y="211836"/>
                  </a:lnTo>
                  <a:lnTo>
                    <a:pt x="74523" y="196557"/>
                  </a:lnTo>
                  <a:lnTo>
                    <a:pt x="95859" y="188887"/>
                  </a:lnTo>
                  <a:lnTo>
                    <a:pt x="102666" y="187185"/>
                  </a:lnTo>
                  <a:lnTo>
                    <a:pt x="107149" y="180670"/>
                  </a:lnTo>
                  <a:lnTo>
                    <a:pt x="105613" y="167678"/>
                  </a:lnTo>
                  <a:lnTo>
                    <a:pt x="105257" y="162369"/>
                  </a:lnTo>
                  <a:lnTo>
                    <a:pt x="105257" y="157403"/>
                  </a:lnTo>
                  <a:lnTo>
                    <a:pt x="127673" y="86347"/>
                  </a:lnTo>
                  <a:lnTo>
                    <a:pt x="182600" y="38150"/>
                  </a:lnTo>
                  <a:lnTo>
                    <a:pt x="234683" y="26720"/>
                  </a:lnTo>
                  <a:lnTo>
                    <a:pt x="277444" y="33705"/>
                  </a:lnTo>
                  <a:lnTo>
                    <a:pt x="330466" y="67322"/>
                  </a:lnTo>
                  <a:lnTo>
                    <a:pt x="360070" y="109905"/>
                  </a:lnTo>
                  <a:lnTo>
                    <a:pt x="368922" y="131978"/>
                  </a:lnTo>
                  <a:lnTo>
                    <a:pt x="373151" y="135483"/>
                  </a:lnTo>
                  <a:lnTo>
                    <a:pt x="383298" y="136982"/>
                  </a:lnTo>
                  <a:lnTo>
                    <a:pt x="388378" y="134950"/>
                  </a:lnTo>
                  <a:lnTo>
                    <a:pt x="391464" y="130835"/>
                  </a:lnTo>
                  <a:lnTo>
                    <a:pt x="399135" y="122618"/>
                  </a:lnTo>
                  <a:lnTo>
                    <a:pt x="408076" y="116535"/>
                  </a:lnTo>
                  <a:lnTo>
                    <a:pt x="417982" y="112763"/>
                  </a:lnTo>
                  <a:lnTo>
                    <a:pt x="428498" y="111467"/>
                  </a:lnTo>
                  <a:lnTo>
                    <a:pt x="444969" y="114757"/>
                  </a:lnTo>
                  <a:lnTo>
                    <a:pt x="460552" y="125463"/>
                  </a:lnTo>
                  <a:lnTo>
                    <a:pt x="472630" y="144856"/>
                  </a:lnTo>
                  <a:lnTo>
                    <a:pt x="478612" y="174180"/>
                  </a:lnTo>
                  <a:lnTo>
                    <a:pt x="478967" y="180467"/>
                  </a:lnTo>
                  <a:lnTo>
                    <a:pt x="483489" y="185724"/>
                  </a:lnTo>
                  <a:lnTo>
                    <a:pt x="525284" y="199059"/>
                  </a:lnTo>
                  <a:lnTo>
                    <a:pt x="566204" y="243751"/>
                  </a:lnTo>
                  <a:lnTo>
                    <a:pt x="571347" y="276263"/>
                  </a:lnTo>
                  <a:lnTo>
                    <a:pt x="567639" y="306590"/>
                  </a:lnTo>
                  <a:lnTo>
                    <a:pt x="556425" y="330200"/>
                  </a:lnTo>
                  <a:lnTo>
                    <a:pt x="537629" y="347205"/>
                  </a:lnTo>
                  <a:lnTo>
                    <a:pt x="511124" y="357771"/>
                  </a:lnTo>
                  <a:lnTo>
                    <a:pt x="517664" y="384898"/>
                  </a:lnTo>
                  <a:lnTo>
                    <a:pt x="552602" y="370586"/>
                  </a:lnTo>
                  <a:lnTo>
                    <a:pt x="578167" y="347268"/>
                  </a:lnTo>
                  <a:lnTo>
                    <a:pt x="593864" y="315595"/>
                  </a:lnTo>
                  <a:lnTo>
                    <a:pt x="599211" y="2762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7173973" y="2456603"/>
            <a:ext cx="1044575" cy="1046480"/>
            <a:chOff x="7173973" y="2456603"/>
            <a:chExt cx="1044575" cy="10464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3973" y="2456603"/>
              <a:ext cx="1044294" cy="10463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28471" y="2754731"/>
              <a:ext cx="334645" cy="448309"/>
            </a:xfrm>
            <a:custGeom>
              <a:avLst/>
              <a:gdLst/>
              <a:ahLst/>
              <a:cxnLst/>
              <a:rect l="l" t="t" r="r" b="b"/>
              <a:pathLst>
                <a:path w="334645" h="448310">
                  <a:moveTo>
                    <a:pt x="334441" y="57619"/>
                  </a:moveTo>
                  <a:lnTo>
                    <a:pt x="332778" y="57619"/>
                  </a:lnTo>
                  <a:lnTo>
                    <a:pt x="312369" y="32613"/>
                  </a:lnTo>
                  <a:lnTo>
                    <a:pt x="306578" y="29908"/>
                  </a:lnTo>
                  <a:lnTo>
                    <a:pt x="306578" y="97243"/>
                  </a:lnTo>
                  <a:lnTo>
                    <a:pt x="306578" y="379882"/>
                  </a:lnTo>
                  <a:lnTo>
                    <a:pt x="297484" y="391972"/>
                  </a:lnTo>
                  <a:lnTo>
                    <a:pt x="270713" y="405231"/>
                  </a:lnTo>
                  <a:lnTo>
                    <a:pt x="227037" y="415937"/>
                  </a:lnTo>
                  <a:lnTo>
                    <a:pt x="167220" y="420344"/>
                  </a:lnTo>
                  <a:lnTo>
                    <a:pt x="107416" y="415937"/>
                  </a:lnTo>
                  <a:lnTo>
                    <a:pt x="63741" y="405231"/>
                  </a:lnTo>
                  <a:lnTo>
                    <a:pt x="36969" y="391972"/>
                  </a:lnTo>
                  <a:lnTo>
                    <a:pt x="27876" y="379882"/>
                  </a:lnTo>
                  <a:lnTo>
                    <a:pt x="27876" y="97243"/>
                  </a:lnTo>
                  <a:lnTo>
                    <a:pt x="55448" y="109740"/>
                  </a:lnTo>
                  <a:lnTo>
                    <a:pt x="89293" y="118719"/>
                  </a:lnTo>
                  <a:lnTo>
                    <a:pt x="127266" y="124155"/>
                  </a:lnTo>
                  <a:lnTo>
                    <a:pt x="167220" y="125984"/>
                  </a:lnTo>
                  <a:lnTo>
                    <a:pt x="207187" y="124155"/>
                  </a:lnTo>
                  <a:lnTo>
                    <a:pt x="245160" y="118719"/>
                  </a:lnTo>
                  <a:lnTo>
                    <a:pt x="279006" y="109740"/>
                  </a:lnTo>
                  <a:lnTo>
                    <a:pt x="304723" y="98082"/>
                  </a:lnTo>
                  <a:lnTo>
                    <a:pt x="306578" y="97243"/>
                  </a:lnTo>
                  <a:lnTo>
                    <a:pt x="306578" y="29908"/>
                  </a:lnTo>
                  <a:lnTo>
                    <a:pt x="304622" y="28981"/>
                  </a:lnTo>
                  <a:lnTo>
                    <a:pt x="304622" y="63055"/>
                  </a:lnTo>
                  <a:lnTo>
                    <a:pt x="289979" y="74599"/>
                  </a:lnTo>
                  <a:lnTo>
                    <a:pt x="261848" y="85953"/>
                  </a:lnTo>
                  <a:lnTo>
                    <a:pt x="220751" y="94627"/>
                  </a:lnTo>
                  <a:lnTo>
                    <a:pt x="167220" y="98082"/>
                  </a:lnTo>
                  <a:lnTo>
                    <a:pt x="154241" y="97243"/>
                  </a:lnTo>
                  <a:lnTo>
                    <a:pt x="113703" y="94627"/>
                  </a:lnTo>
                  <a:lnTo>
                    <a:pt x="72605" y="85953"/>
                  </a:lnTo>
                  <a:lnTo>
                    <a:pt x="44475" y="74599"/>
                  </a:lnTo>
                  <a:lnTo>
                    <a:pt x="29832" y="63055"/>
                  </a:lnTo>
                  <a:lnTo>
                    <a:pt x="44323" y="51562"/>
                  </a:lnTo>
                  <a:lnTo>
                    <a:pt x="72402" y="40144"/>
                  </a:lnTo>
                  <a:lnTo>
                    <a:pt x="113538" y="31394"/>
                  </a:lnTo>
                  <a:lnTo>
                    <a:pt x="167220" y="27901"/>
                  </a:lnTo>
                  <a:lnTo>
                    <a:pt x="220916" y="31394"/>
                  </a:lnTo>
                  <a:lnTo>
                    <a:pt x="262051" y="40144"/>
                  </a:lnTo>
                  <a:lnTo>
                    <a:pt x="290131" y="51562"/>
                  </a:lnTo>
                  <a:lnTo>
                    <a:pt x="304622" y="63055"/>
                  </a:lnTo>
                  <a:lnTo>
                    <a:pt x="304622" y="28981"/>
                  </a:lnTo>
                  <a:lnTo>
                    <a:pt x="302323" y="27901"/>
                  </a:lnTo>
                  <a:lnTo>
                    <a:pt x="273875" y="14579"/>
                  </a:lnTo>
                  <a:lnTo>
                    <a:pt x="223443" y="3670"/>
                  </a:lnTo>
                  <a:lnTo>
                    <a:pt x="167220" y="0"/>
                  </a:lnTo>
                  <a:lnTo>
                    <a:pt x="111010" y="3670"/>
                  </a:lnTo>
                  <a:lnTo>
                    <a:pt x="60566" y="14579"/>
                  </a:lnTo>
                  <a:lnTo>
                    <a:pt x="22072" y="32613"/>
                  </a:lnTo>
                  <a:lnTo>
                    <a:pt x="1676" y="57619"/>
                  </a:lnTo>
                  <a:lnTo>
                    <a:pt x="0" y="57619"/>
                  </a:lnTo>
                  <a:lnTo>
                    <a:pt x="0" y="59436"/>
                  </a:lnTo>
                  <a:lnTo>
                    <a:pt x="139" y="61252"/>
                  </a:lnTo>
                  <a:lnTo>
                    <a:pt x="419" y="63055"/>
                  </a:lnTo>
                  <a:lnTo>
                    <a:pt x="139" y="64871"/>
                  </a:lnTo>
                  <a:lnTo>
                    <a:pt x="0" y="66548"/>
                  </a:lnTo>
                  <a:lnTo>
                    <a:pt x="0" y="379882"/>
                  </a:lnTo>
                  <a:lnTo>
                    <a:pt x="14452" y="409511"/>
                  </a:lnTo>
                  <a:lnTo>
                    <a:pt x="52476" y="430911"/>
                  </a:lnTo>
                  <a:lnTo>
                    <a:pt x="106057" y="443877"/>
                  </a:lnTo>
                  <a:lnTo>
                    <a:pt x="167220" y="448246"/>
                  </a:lnTo>
                  <a:lnTo>
                    <a:pt x="228396" y="443877"/>
                  </a:lnTo>
                  <a:lnTo>
                    <a:pt x="281978" y="430911"/>
                  </a:lnTo>
                  <a:lnTo>
                    <a:pt x="300761" y="420344"/>
                  </a:lnTo>
                  <a:lnTo>
                    <a:pt x="320001" y="409511"/>
                  </a:lnTo>
                  <a:lnTo>
                    <a:pt x="334441" y="379882"/>
                  </a:lnTo>
                  <a:lnTo>
                    <a:pt x="334441" y="97243"/>
                  </a:lnTo>
                  <a:lnTo>
                    <a:pt x="334441" y="66548"/>
                  </a:lnTo>
                  <a:lnTo>
                    <a:pt x="334302" y="64871"/>
                  </a:lnTo>
                  <a:lnTo>
                    <a:pt x="334022" y="63055"/>
                  </a:lnTo>
                  <a:lnTo>
                    <a:pt x="334302" y="61252"/>
                  </a:lnTo>
                  <a:lnTo>
                    <a:pt x="334441" y="59436"/>
                  </a:lnTo>
                  <a:lnTo>
                    <a:pt x="334441" y="57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7326" y="2630987"/>
              <a:ext cx="149245" cy="1494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4835" y="2630987"/>
              <a:ext cx="149244" cy="1494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47326" y="3179111"/>
              <a:ext cx="149245" cy="14941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4835" y="3179111"/>
              <a:ext cx="149244" cy="149411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507471" y="4523333"/>
            <a:ext cx="1044575" cy="1046480"/>
            <a:chOff x="4507471" y="4523333"/>
            <a:chExt cx="1044575" cy="104648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07471" y="4523333"/>
              <a:ext cx="1044294" cy="10463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80814" y="4774450"/>
              <a:ext cx="697230" cy="544195"/>
            </a:xfrm>
            <a:custGeom>
              <a:avLst/>
              <a:gdLst/>
              <a:ahLst/>
              <a:cxnLst/>
              <a:rect l="l" t="t" r="r" b="b"/>
              <a:pathLst>
                <a:path w="697229" h="544195">
                  <a:moveTo>
                    <a:pt x="404126" y="55803"/>
                  </a:moveTo>
                  <a:lnTo>
                    <a:pt x="292646" y="55803"/>
                  </a:lnTo>
                  <a:lnTo>
                    <a:pt x="292646" y="83705"/>
                  </a:lnTo>
                  <a:lnTo>
                    <a:pt x="404126" y="83705"/>
                  </a:lnTo>
                  <a:lnTo>
                    <a:pt x="404126" y="55803"/>
                  </a:lnTo>
                  <a:close/>
                </a:path>
                <a:path w="697229" h="544195">
                  <a:moveTo>
                    <a:pt x="543471" y="187591"/>
                  </a:moveTo>
                  <a:lnTo>
                    <a:pt x="537248" y="181356"/>
                  </a:lnTo>
                  <a:lnTo>
                    <a:pt x="515607" y="181356"/>
                  </a:lnTo>
                  <a:lnTo>
                    <a:pt x="515607" y="209257"/>
                  </a:lnTo>
                  <a:lnTo>
                    <a:pt x="515607" y="362724"/>
                  </a:lnTo>
                  <a:lnTo>
                    <a:pt x="181165" y="362724"/>
                  </a:lnTo>
                  <a:lnTo>
                    <a:pt x="181165" y="209257"/>
                  </a:lnTo>
                  <a:lnTo>
                    <a:pt x="515607" y="209257"/>
                  </a:lnTo>
                  <a:lnTo>
                    <a:pt x="515607" y="181356"/>
                  </a:lnTo>
                  <a:lnTo>
                    <a:pt x="159537" y="181356"/>
                  </a:lnTo>
                  <a:lnTo>
                    <a:pt x="153289" y="187591"/>
                  </a:lnTo>
                  <a:lnTo>
                    <a:pt x="153289" y="384390"/>
                  </a:lnTo>
                  <a:lnTo>
                    <a:pt x="159537" y="390626"/>
                  </a:lnTo>
                  <a:lnTo>
                    <a:pt x="537248" y="390626"/>
                  </a:lnTo>
                  <a:lnTo>
                    <a:pt x="543471" y="384390"/>
                  </a:lnTo>
                  <a:lnTo>
                    <a:pt x="543471" y="362724"/>
                  </a:lnTo>
                  <a:lnTo>
                    <a:pt x="543471" y="209257"/>
                  </a:lnTo>
                  <a:lnTo>
                    <a:pt x="543471" y="187591"/>
                  </a:lnTo>
                  <a:close/>
                </a:path>
                <a:path w="697229" h="544195">
                  <a:moveTo>
                    <a:pt x="641019" y="100050"/>
                  </a:moveTo>
                  <a:lnTo>
                    <a:pt x="614006" y="59283"/>
                  </a:lnTo>
                  <a:lnTo>
                    <a:pt x="613143" y="59118"/>
                  </a:lnTo>
                  <a:lnTo>
                    <a:pt x="613143" y="91033"/>
                  </a:lnTo>
                  <a:lnTo>
                    <a:pt x="613143" y="452970"/>
                  </a:lnTo>
                  <a:lnTo>
                    <a:pt x="605751" y="460375"/>
                  </a:lnTo>
                  <a:lnTo>
                    <a:pt x="91008" y="460375"/>
                  </a:lnTo>
                  <a:lnTo>
                    <a:pt x="83616" y="452970"/>
                  </a:lnTo>
                  <a:lnTo>
                    <a:pt x="83693" y="91033"/>
                  </a:lnTo>
                  <a:lnTo>
                    <a:pt x="91008" y="83705"/>
                  </a:lnTo>
                  <a:lnTo>
                    <a:pt x="226949" y="83705"/>
                  </a:lnTo>
                  <a:lnTo>
                    <a:pt x="244729" y="135724"/>
                  </a:lnTo>
                  <a:lnTo>
                    <a:pt x="250037" y="139509"/>
                  </a:lnTo>
                  <a:lnTo>
                    <a:pt x="446697" y="139509"/>
                  </a:lnTo>
                  <a:lnTo>
                    <a:pt x="452005" y="135724"/>
                  </a:lnTo>
                  <a:lnTo>
                    <a:pt x="460260" y="111607"/>
                  </a:lnTo>
                  <a:lnTo>
                    <a:pt x="469823" y="83705"/>
                  </a:lnTo>
                  <a:lnTo>
                    <a:pt x="605828" y="83705"/>
                  </a:lnTo>
                  <a:lnTo>
                    <a:pt x="613143" y="91033"/>
                  </a:lnTo>
                  <a:lnTo>
                    <a:pt x="613143" y="59118"/>
                  </a:lnTo>
                  <a:lnTo>
                    <a:pt x="596811" y="55803"/>
                  </a:lnTo>
                  <a:lnTo>
                    <a:pt x="453898" y="55803"/>
                  </a:lnTo>
                  <a:lnTo>
                    <a:pt x="448614" y="59588"/>
                  </a:lnTo>
                  <a:lnTo>
                    <a:pt x="430796" y="111607"/>
                  </a:lnTo>
                  <a:lnTo>
                    <a:pt x="265938" y="111607"/>
                  </a:lnTo>
                  <a:lnTo>
                    <a:pt x="256400" y="83705"/>
                  </a:lnTo>
                  <a:lnTo>
                    <a:pt x="248158" y="59588"/>
                  </a:lnTo>
                  <a:lnTo>
                    <a:pt x="242849" y="55803"/>
                  </a:lnTo>
                  <a:lnTo>
                    <a:pt x="100114" y="55803"/>
                  </a:lnTo>
                  <a:lnTo>
                    <a:pt x="82854" y="59296"/>
                  </a:lnTo>
                  <a:lnTo>
                    <a:pt x="68757" y="68821"/>
                  </a:lnTo>
                  <a:lnTo>
                    <a:pt x="59232" y="82943"/>
                  </a:lnTo>
                  <a:lnTo>
                    <a:pt x="55778" y="100050"/>
                  </a:lnTo>
                  <a:lnTo>
                    <a:pt x="55740" y="443852"/>
                  </a:lnTo>
                  <a:lnTo>
                    <a:pt x="59232" y="461137"/>
                  </a:lnTo>
                  <a:lnTo>
                    <a:pt x="68757" y="475259"/>
                  </a:lnTo>
                  <a:lnTo>
                    <a:pt x="82854" y="484784"/>
                  </a:lnTo>
                  <a:lnTo>
                    <a:pt x="100114" y="488276"/>
                  </a:lnTo>
                  <a:lnTo>
                    <a:pt x="596646" y="488276"/>
                  </a:lnTo>
                  <a:lnTo>
                    <a:pt x="613905" y="484784"/>
                  </a:lnTo>
                  <a:lnTo>
                    <a:pt x="628015" y="475259"/>
                  </a:lnTo>
                  <a:lnTo>
                    <a:pt x="637527" y="461137"/>
                  </a:lnTo>
                  <a:lnTo>
                    <a:pt x="637679" y="460375"/>
                  </a:lnTo>
                  <a:lnTo>
                    <a:pt x="641019" y="443852"/>
                  </a:lnTo>
                  <a:lnTo>
                    <a:pt x="641019" y="100050"/>
                  </a:lnTo>
                  <a:close/>
                </a:path>
                <a:path w="697229" h="544195">
                  <a:moveTo>
                    <a:pt x="696760" y="77254"/>
                  </a:moveTo>
                  <a:lnTo>
                    <a:pt x="690854" y="47218"/>
                  </a:lnTo>
                  <a:lnTo>
                    <a:pt x="678205" y="27901"/>
                  </a:lnTo>
                  <a:lnTo>
                    <a:pt x="674763" y="22656"/>
                  </a:lnTo>
                  <a:lnTo>
                    <a:pt x="668883" y="18580"/>
                  </a:lnTo>
                  <a:lnTo>
                    <a:pt x="668883" y="77254"/>
                  </a:lnTo>
                  <a:lnTo>
                    <a:pt x="668883" y="466813"/>
                  </a:lnTo>
                  <a:lnTo>
                    <a:pt x="665175" y="486016"/>
                  </a:lnTo>
                  <a:lnTo>
                    <a:pt x="655066" y="501700"/>
                  </a:lnTo>
                  <a:lnTo>
                    <a:pt x="640080" y="512292"/>
                  </a:lnTo>
                  <a:lnTo>
                    <a:pt x="621753" y="516178"/>
                  </a:lnTo>
                  <a:lnTo>
                    <a:pt x="75006" y="516178"/>
                  </a:lnTo>
                  <a:lnTo>
                    <a:pt x="56680" y="512292"/>
                  </a:lnTo>
                  <a:lnTo>
                    <a:pt x="41694" y="501700"/>
                  </a:lnTo>
                  <a:lnTo>
                    <a:pt x="31584" y="486016"/>
                  </a:lnTo>
                  <a:lnTo>
                    <a:pt x="27876" y="466813"/>
                  </a:lnTo>
                  <a:lnTo>
                    <a:pt x="27876" y="77254"/>
                  </a:lnTo>
                  <a:lnTo>
                    <a:pt x="31584" y="58064"/>
                  </a:lnTo>
                  <a:lnTo>
                    <a:pt x="41694" y="42379"/>
                  </a:lnTo>
                  <a:lnTo>
                    <a:pt x="56680" y="31788"/>
                  </a:lnTo>
                  <a:lnTo>
                    <a:pt x="75006" y="27901"/>
                  </a:lnTo>
                  <a:lnTo>
                    <a:pt x="621753" y="27901"/>
                  </a:lnTo>
                  <a:lnTo>
                    <a:pt x="640080" y="31788"/>
                  </a:lnTo>
                  <a:lnTo>
                    <a:pt x="655066" y="42379"/>
                  </a:lnTo>
                  <a:lnTo>
                    <a:pt x="665175" y="58064"/>
                  </a:lnTo>
                  <a:lnTo>
                    <a:pt x="668883" y="77254"/>
                  </a:lnTo>
                  <a:lnTo>
                    <a:pt x="668883" y="18580"/>
                  </a:lnTo>
                  <a:lnTo>
                    <a:pt x="650925" y="6083"/>
                  </a:lnTo>
                  <a:lnTo>
                    <a:pt x="621753" y="0"/>
                  </a:lnTo>
                  <a:lnTo>
                    <a:pt x="75006" y="0"/>
                  </a:lnTo>
                  <a:lnTo>
                    <a:pt x="45834" y="6083"/>
                  </a:lnTo>
                  <a:lnTo>
                    <a:pt x="21996" y="22656"/>
                  </a:lnTo>
                  <a:lnTo>
                    <a:pt x="5905" y="47218"/>
                  </a:lnTo>
                  <a:lnTo>
                    <a:pt x="0" y="77254"/>
                  </a:lnTo>
                  <a:lnTo>
                    <a:pt x="0" y="466813"/>
                  </a:lnTo>
                  <a:lnTo>
                    <a:pt x="5905" y="496862"/>
                  </a:lnTo>
                  <a:lnTo>
                    <a:pt x="21996" y="521423"/>
                  </a:lnTo>
                  <a:lnTo>
                    <a:pt x="45834" y="537997"/>
                  </a:lnTo>
                  <a:lnTo>
                    <a:pt x="75006" y="544080"/>
                  </a:lnTo>
                  <a:lnTo>
                    <a:pt x="621753" y="544080"/>
                  </a:lnTo>
                  <a:lnTo>
                    <a:pt x="674763" y="521423"/>
                  </a:lnTo>
                  <a:lnTo>
                    <a:pt x="696760" y="466813"/>
                  </a:lnTo>
                  <a:lnTo>
                    <a:pt x="696760" y="772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7173973" y="4523333"/>
            <a:ext cx="1044575" cy="1046480"/>
            <a:chOff x="7173973" y="4523333"/>
            <a:chExt cx="1044575" cy="1046480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73973" y="4523333"/>
              <a:ext cx="1044294" cy="104630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47598" y="4711674"/>
              <a:ext cx="696595" cy="669925"/>
            </a:xfrm>
            <a:custGeom>
              <a:avLst/>
              <a:gdLst/>
              <a:ahLst/>
              <a:cxnLst/>
              <a:rect l="l" t="t" r="r" b="b"/>
              <a:pathLst>
                <a:path w="696595" h="669925">
                  <a:moveTo>
                    <a:pt x="69672" y="306920"/>
                  </a:moveTo>
                  <a:lnTo>
                    <a:pt x="0" y="306920"/>
                  </a:lnTo>
                  <a:lnTo>
                    <a:pt x="0" y="334810"/>
                  </a:lnTo>
                  <a:lnTo>
                    <a:pt x="69672" y="334810"/>
                  </a:lnTo>
                  <a:lnTo>
                    <a:pt x="69672" y="306920"/>
                  </a:lnTo>
                  <a:close/>
                </a:path>
                <a:path w="696595" h="669925">
                  <a:moveTo>
                    <a:pt x="69672" y="237159"/>
                  </a:moveTo>
                  <a:lnTo>
                    <a:pt x="27876" y="237159"/>
                  </a:lnTo>
                  <a:lnTo>
                    <a:pt x="27876" y="265061"/>
                  </a:lnTo>
                  <a:lnTo>
                    <a:pt x="69672" y="265061"/>
                  </a:lnTo>
                  <a:lnTo>
                    <a:pt x="69672" y="237159"/>
                  </a:lnTo>
                  <a:close/>
                </a:path>
                <a:path w="696595" h="669925">
                  <a:moveTo>
                    <a:pt x="69684" y="376669"/>
                  </a:moveTo>
                  <a:lnTo>
                    <a:pt x="13944" y="376669"/>
                  </a:lnTo>
                  <a:lnTo>
                    <a:pt x="13944" y="404571"/>
                  </a:lnTo>
                  <a:lnTo>
                    <a:pt x="69684" y="404571"/>
                  </a:lnTo>
                  <a:lnTo>
                    <a:pt x="69684" y="376669"/>
                  </a:lnTo>
                  <a:close/>
                </a:path>
                <a:path w="696595" h="669925">
                  <a:moveTo>
                    <a:pt x="627087" y="347243"/>
                  </a:moveTo>
                  <a:lnTo>
                    <a:pt x="620598" y="315290"/>
                  </a:lnTo>
                  <a:lnTo>
                    <a:pt x="605472" y="292963"/>
                  </a:lnTo>
                  <a:lnTo>
                    <a:pt x="602894" y="289166"/>
                  </a:lnTo>
                  <a:lnTo>
                    <a:pt x="599224" y="286702"/>
                  </a:lnTo>
                  <a:lnTo>
                    <a:pt x="599224" y="347243"/>
                  </a:lnTo>
                  <a:lnTo>
                    <a:pt x="599224" y="404571"/>
                  </a:lnTo>
                  <a:lnTo>
                    <a:pt x="596620" y="404571"/>
                  </a:lnTo>
                  <a:lnTo>
                    <a:pt x="594702" y="401777"/>
                  </a:lnTo>
                  <a:lnTo>
                    <a:pt x="588391" y="392582"/>
                  </a:lnTo>
                  <a:lnTo>
                    <a:pt x="577329" y="383235"/>
                  </a:lnTo>
                  <a:lnTo>
                    <a:pt x="575792" y="382536"/>
                  </a:lnTo>
                  <a:lnTo>
                    <a:pt x="575792" y="428561"/>
                  </a:lnTo>
                  <a:lnTo>
                    <a:pt x="573697" y="438975"/>
                  </a:lnTo>
                  <a:lnTo>
                    <a:pt x="567956" y="447497"/>
                  </a:lnTo>
                  <a:lnTo>
                    <a:pt x="559447" y="453237"/>
                  </a:lnTo>
                  <a:lnTo>
                    <a:pt x="549046" y="455345"/>
                  </a:lnTo>
                  <a:lnTo>
                    <a:pt x="538632" y="453237"/>
                  </a:lnTo>
                  <a:lnTo>
                    <a:pt x="530123" y="447497"/>
                  </a:lnTo>
                  <a:lnTo>
                    <a:pt x="526821" y="442595"/>
                  </a:lnTo>
                  <a:lnTo>
                    <a:pt x="524383" y="438975"/>
                  </a:lnTo>
                  <a:lnTo>
                    <a:pt x="522274" y="428561"/>
                  </a:lnTo>
                  <a:lnTo>
                    <a:pt x="524306" y="418515"/>
                  </a:lnTo>
                  <a:lnTo>
                    <a:pt x="524383" y="418147"/>
                  </a:lnTo>
                  <a:lnTo>
                    <a:pt x="530123" y="409638"/>
                  </a:lnTo>
                  <a:lnTo>
                    <a:pt x="538200" y="404177"/>
                  </a:lnTo>
                  <a:lnTo>
                    <a:pt x="538632" y="403885"/>
                  </a:lnTo>
                  <a:lnTo>
                    <a:pt x="549046" y="401777"/>
                  </a:lnTo>
                  <a:lnTo>
                    <a:pt x="559447" y="403885"/>
                  </a:lnTo>
                  <a:lnTo>
                    <a:pt x="567956" y="409638"/>
                  </a:lnTo>
                  <a:lnTo>
                    <a:pt x="573697" y="418147"/>
                  </a:lnTo>
                  <a:lnTo>
                    <a:pt x="575792" y="428561"/>
                  </a:lnTo>
                  <a:lnTo>
                    <a:pt x="575792" y="382536"/>
                  </a:lnTo>
                  <a:lnTo>
                    <a:pt x="564032" y="377164"/>
                  </a:lnTo>
                  <a:lnTo>
                    <a:pt x="549046" y="374992"/>
                  </a:lnTo>
                  <a:lnTo>
                    <a:pt x="534162" y="377126"/>
                  </a:lnTo>
                  <a:lnTo>
                    <a:pt x="520941" y="383120"/>
                  </a:lnTo>
                  <a:lnTo>
                    <a:pt x="509917" y="392341"/>
                  </a:lnTo>
                  <a:lnTo>
                    <a:pt x="501675" y="404177"/>
                  </a:lnTo>
                  <a:lnTo>
                    <a:pt x="501675" y="292963"/>
                  </a:lnTo>
                  <a:lnTo>
                    <a:pt x="544601" y="292963"/>
                  </a:lnTo>
                  <a:lnTo>
                    <a:pt x="565835" y="297230"/>
                  </a:lnTo>
                  <a:lnTo>
                    <a:pt x="583196" y="308876"/>
                  </a:lnTo>
                  <a:lnTo>
                    <a:pt x="594918" y="326136"/>
                  </a:lnTo>
                  <a:lnTo>
                    <a:pt x="599224" y="347243"/>
                  </a:lnTo>
                  <a:lnTo>
                    <a:pt x="599224" y="286702"/>
                  </a:lnTo>
                  <a:lnTo>
                    <a:pt x="576668" y="271526"/>
                  </a:lnTo>
                  <a:lnTo>
                    <a:pt x="544601" y="265061"/>
                  </a:lnTo>
                  <a:lnTo>
                    <a:pt x="501675" y="265061"/>
                  </a:lnTo>
                  <a:lnTo>
                    <a:pt x="501675" y="251117"/>
                  </a:lnTo>
                  <a:lnTo>
                    <a:pt x="501675" y="229209"/>
                  </a:lnTo>
                  <a:lnTo>
                    <a:pt x="495681" y="223215"/>
                  </a:lnTo>
                  <a:lnTo>
                    <a:pt x="473798" y="223215"/>
                  </a:lnTo>
                  <a:lnTo>
                    <a:pt x="473798" y="251117"/>
                  </a:lnTo>
                  <a:lnTo>
                    <a:pt x="473798" y="418515"/>
                  </a:lnTo>
                  <a:lnTo>
                    <a:pt x="333984" y="418515"/>
                  </a:lnTo>
                  <a:lnTo>
                    <a:pt x="327634" y="401777"/>
                  </a:lnTo>
                  <a:lnTo>
                    <a:pt x="327456" y="401281"/>
                  </a:lnTo>
                  <a:lnTo>
                    <a:pt x="315734" y="387477"/>
                  </a:lnTo>
                  <a:lnTo>
                    <a:pt x="308241" y="383120"/>
                  </a:lnTo>
                  <a:lnTo>
                    <a:pt x="308241" y="428561"/>
                  </a:lnTo>
                  <a:lnTo>
                    <a:pt x="306133" y="438975"/>
                  </a:lnTo>
                  <a:lnTo>
                    <a:pt x="300393" y="447497"/>
                  </a:lnTo>
                  <a:lnTo>
                    <a:pt x="291884" y="453237"/>
                  </a:lnTo>
                  <a:lnTo>
                    <a:pt x="281495" y="455345"/>
                  </a:lnTo>
                  <a:lnTo>
                    <a:pt x="274675" y="453974"/>
                  </a:lnTo>
                  <a:lnTo>
                    <a:pt x="271081" y="453237"/>
                  </a:lnTo>
                  <a:lnTo>
                    <a:pt x="262572" y="447497"/>
                  </a:lnTo>
                  <a:lnTo>
                    <a:pt x="256832" y="438975"/>
                  </a:lnTo>
                  <a:lnTo>
                    <a:pt x="254723" y="428561"/>
                  </a:lnTo>
                  <a:lnTo>
                    <a:pt x="256832" y="418147"/>
                  </a:lnTo>
                  <a:lnTo>
                    <a:pt x="262572" y="409638"/>
                  </a:lnTo>
                  <a:lnTo>
                    <a:pt x="271081" y="403885"/>
                  </a:lnTo>
                  <a:lnTo>
                    <a:pt x="274662" y="403161"/>
                  </a:lnTo>
                  <a:lnTo>
                    <a:pt x="281495" y="401777"/>
                  </a:lnTo>
                  <a:lnTo>
                    <a:pt x="291884" y="403885"/>
                  </a:lnTo>
                  <a:lnTo>
                    <a:pt x="300393" y="409638"/>
                  </a:lnTo>
                  <a:lnTo>
                    <a:pt x="306133" y="418147"/>
                  </a:lnTo>
                  <a:lnTo>
                    <a:pt x="308241" y="428561"/>
                  </a:lnTo>
                  <a:lnTo>
                    <a:pt x="308241" y="383120"/>
                  </a:lnTo>
                  <a:lnTo>
                    <a:pt x="300024" y="378320"/>
                  </a:lnTo>
                  <a:lnTo>
                    <a:pt x="281495" y="374992"/>
                  </a:lnTo>
                  <a:lnTo>
                    <a:pt x="266890" y="377050"/>
                  </a:lnTo>
                  <a:lnTo>
                    <a:pt x="253873" y="382816"/>
                  </a:lnTo>
                  <a:lnTo>
                    <a:pt x="242951" y="391718"/>
                  </a:lnTo>
                  <a:lnTo>
                    <a:pt x="234657" y="403161"/>
                  </a:lnTo>
                  <a:lnTo>
                    <a:pt x="233654" y="401777"/>
                  </a:lnTo>
                  <a:lnTo>
                    <a:pt x="226364" y="391718"/>
                  </a:lnTo>
                  <a:lnTo>
                    <a:pt x="215455" y="382816"/>
                  </a:lnTo>
                  <a:lnTo>
                    <a:pt x="214591" y="382435"/>
                  </a:lnTo>
                  <a:lnTo>
                    <a:pt x="214591" y="428561"/>
                  </a:lnTo>
                  <a:lnTo>
                    <a:pt x="212483" y="438975"/>
                  </a:lnTo>
                  <a:lnTo>
                    <a:pt x="206743" y="447497"/>
                  </a:lnTo>
                  <a:lnTo>
                    <a:pt x="198247" y="453237"/>
                  </a:lnTo>
                  <a:lnTo>
                    <a:pt x="187833" y="455345"/>
                  </a:lnTo>
                  <a:lnTo>
                    <a:pt x="177431" y="453237"/>
                  </a:lnTo>
                  <a:lnTo>
                    <a:pt x="168922" y="447497"/>
                  </a:lnTo>
                  <a:lnTo>
                    <a:pt x="163195" y="438975"/>
                  </a:lnTo>
                  <a:lnTo>
                    <a:pt x="161086" y="428561"/>
                  </a:lnTo>
                  <a:lnTo>
                    <a:pt x="163118" y="418515"/>
                  </a:lnTo>
                  <a:lnTo>
                    <a:pt x="163195" y="418147"/>
                  </a:lnTo>
                  <a:lnTo>
                    <a:pt x="168922" y="409638"/>
                  </a:lnTo>
                  <a:lnTo>
                    <a:pt x="177431" y="403885"/>
                  </a:lnTo>
                  <a:lnTo>
                    <a:pt x="187833" y="401777"/>
                  </a:lnTo>
                  <a:lnTo>
                    <a:pt x="198247" y="403885"/>
                  </a:lnTo>
                  <a:lnTo>
                    <a:pt x="206743" y="409638"/>
                  </a:lnTo>
                  <a:lnTo>
                    <a:pt x="212483" y="418147"/>
                  </a:lnTo>
                  <a:lnTo>
                    <a:pt x="214591" y="428561"/>
                  </a:lnTo>
                  <a:lnTo>
                    <a:pt x="214591" y="382435"/>
                  </a:lnTo>
                  <a:lnTo>
                    <a:pt x="202425" y="377050"/>
                  </a:lnTo>
                  <a:lnTo>
                    <a:pt x="187833" y="374992"/>
                  </a:lnTo>
                  <a:lnTo>
                    <a:pt x="169303" y="378320"/>
                  </a:lnTo>
                  <a:lnTo>
                    <a:pt x="153581" y="387477"/>
                  </a:lnTo>
                  <a:lnTo>
                    <a:pt x="141871" y="401281"/>
                  </a:lnTo>
                  <a:lnTo>
                    <a:pt x="135343" y="418515"/>
                  </a:lnTo>
                  <a:lnTo>
                    <a:pt x="125412" y="418515"/>
                  </a:lnTo>
                  <a:lnTo>
                    <a:pt x="125412" y="251117"/>
                  </a:lnTo>
                  <a:lnTo>
                    <a:pt x="473798" y="251117"/>
                  </a:lnTo>
                  <a:lnTo>
                    <a:pt x="473798" y="223215"/>
                  </a:lnTo>
                  <a:lnTo>
                    <a:pt x="103543" y="223215"/>
                  </a:lnTo>
                  <a:lnTo>
                    <a:pt x="97548" y="229209"/>
                  </a:lnTo>
                  <a:lnTo>
                    <a:pt x="97548" y="440423"/>
                  </a:lnTo>
                  <a:lnTo>
                    <a:pt x="103543" y="446417"/>
                  </a:lnTo>
                  <a:lnTo>
                    <a:pt x="137629" y="446417"/>
                  </a:lnTo>
                  <a:lnTo>
                    <a:pt x="145313" y="460743"/>
                  </a:lnTo>
                  <a:lnTo>
                    <a:pt x="156781" y="472059"/>
                  </a:lnTo>
                  <a:lnTo>
                    <a:pt x="171234" y="479475"/>
                  </a:lnTo>
                  <a:lnTo>
                    <a:pt x="187833" y="482130"/>
                  </a:lnTo>
                  <a:lnTo>
                    <a:pt x="202425" y="480085"/>
                  </a:lnTo>
                  <a:lnTo>
                    <a:pt x="215455" y="474306"/>
                  </a:lnTo>
                  <a:lnTo>
                    <a:pt x="226364" y="465404"/>
                  </a:lnTo>
                  <a:lnTo>
                    <a:pt x="233654" y="455345"/>
                  </a:lnTo>
                  <a:lnTo>
                    <a:pt x="234657" y="453974"/>
                  </a:lnTo>
                  <a:lnTo>
                    <a:pt x="242951" y="465404"/>
                  </a:lnTo>
                  <a:lnTo>
                    <a:pt x="253873" y="474306"/>
                  </a:lnTo>
                  <a:lnTo>
                    <a:pt x="266890" y="480085"/>
                  </a:lnTo>
                  <a:lnTo>
                    <a:pt x="281495" y="482130"/>
                  </a:lnTo>
                  <a:lnTo>
                    <a:pt x="298094" y="479475"/>
                  </a:lnTo>
                  <a:lnTo>
                    <a:pt x="312534" y="472059"/>
                  </a:lnTo>
                  <a:lnTo>
                    <a:pt x="324002" y="460743"/>
                  </a:lnTo>
                  <a:lnTo>
                    <a:pt x="326910" y="455345"/>
                  </a:lnTo>
                  <a:lnTo>
                    <a:pt x="331711" y="446417"/>
                  </a:lnTo>
                  <a:lnTo>
                    <a:pt x="491921" y="446417"/>
                  </a:lnTo>
                  <a:lnTo>
                    <a:pt x="495211" y="444957"/>
                  </a:lnTo>
                  <a:lnTo>
                    <a:pt x="497611" y="442595"/>
                  </a:lnTo>
                  <a:lnTo>
                    <a:pt x="504799" y="458355"/>
                  </a:lnTo>
                  <a:lnTo>
                    <a:pt x="516420" y="470877"/>
                  </a:lnTo>
                  <a:lnTo>
                    <a:pt x="531482" y="479145"/>
                  </a:lnTo>
                  <a:lnTo>
                    <a:pt x="549046" y="482130"/>
                  </a:lnTo>
                  <a:lnTo>
                    <a:pt x="568934" y="478269"/>
                  </a:lnTo>
                  <a:lnTo>
                    <a:pt x="585393" y="467690"/>
                  </a:lnTo>
                  <a:lnTo>
                    <a:pt x="594436" y="455345"/>
                  </a:lnTo>
                  <a:lnTo>
                    <a:pt x="596950" y="451916"/>
                  </a:lnTo>
                  <a:lnTo>
                    <a:pt x="602145" y="432473"/>
                  </a:lnTo>
                  <a:lnTo>
                    <a:pt x="621106" y="432473"/>
                  </a:lnTo>
                  <a:lnTo>
                    <a:pt x="627087" y="426466"/>
                  </a:lnTo>
                  <a:lnTo>
                    <a:pt x="627087" y="404571"/>
                  </a:lnTo>
                  <a:lnTo>
                    <a:pt x="627087" y="347243"/>
                  </a:lnTo>
                  <a:close/>
                </a:path>
                <a:path w="696595" h="669925">
                  <a:moveTo>
                    <a:pt x="696188" y="334810"/>
                  </a:moveTo>
                  <a:lnTo>
                    <a:pt x="692556" y="285407"/>
                  </a:lnTo>
                  <a:lnTo>
                    <a:pt x="682002" y="238226"/>
                  </a:lnTo>
                  <a:lnTo>
                    <a:pt x="665048" y="193789"/>
                  </a:lnTo>
                  <a:lnTo>
                    <a:pt x="642226" y="152628"/>
                  </a:lnTo>
                  <a:lnTo>
                    <a:pt x="614057" y="115265"/>
                  </a:lnTo>
                  <a:lnTo>
                    <a:pt x="581037" y="82219"/>
                  </a:lnTo>
                  <a:lnTo>
                    <a:pt x="543725" y="54013"/>
                  </a:lnTo>
                  <a:lnTo>
                    <a:pt x="502602" y="31165"/>
                  </a:lnTo>
                  <a:lnTo>
                    <a:pt x="458228" y="14198"/>
                  </a:lnTo>
                  <a:lnTo>
                    <a:pt x="411099" y="3632"/>
                  </a:lnTo>
                  <a:lnTo>
                    <a:pt x="361746" y="0"/>
                  </a:lnTo>
                  <a:lnTo>
                    <a:pt x="313474" y="3530"/>
                  </a:lnTo>
                  <a:lnTo>
                    <a:pt x="266877" y="13830"/>
                  </a:lnTo>
                  <a:lnTo>
                    <a:pt x="222580" y="30518"/>
                  </a:lnTo>
                  <a:lnTo>
                    <a:pt x="181216" y="53162"/>
                  </a:lnTo>
                  <a:lnTo>
                    <a:pt x="143433" y="81381"/>
                  </a:lnTo>
                  <a:lnTo>
                    <a:pt x="109855" y="114744"/>
                  </a:lnTo>
                  <a:lnTo>
                    <a:pt x="81102" y="152857"/>
                  </a:lnTo>
                  <a:lnTo>
                    <a:pt x="57823" y="195313"/>
                  </a:lnTo>
                  <a:lnTo>
                    <a:pt x="82143" y="206451"/>
                  </a:lnTo>
                  <a:lnTo>
                    <a:pt x="107048" y="162140"/>
                  </a:lnTo>
                  <a:lnTo>
                    <a:pt x="138404" y="123113"/>
                  </a:lnTo>
                  <a:lnTo>
                    <a:pt x="175361" y="89916"/>
                  </a:lnTo>
                  <a:lnTo>
                    <a:pt x="217043" y="63131"/>
                  </a:lnTo>
                  <a:lnTo>
                    <a:pt x="262585" y="43319"/>
                  </a:lnTo>
                  <a:lnTo>
                    <a:pt x="311099" y="31013"/>
                  </a:lnTo>
                  <a:lnTo>
                    <a:pt x="361746" y="26784"/>
                  </a:lnTo>
                  <a:lnTo>
                    <a:pt x="407149" y="30124"/>
                  </a:lnTo>
                  <a:lnTo>
                    <a:pt x="450507" y="39852"/>
                  </a:lnTo>
                  <a:lnTo>
                    <a:pt x="491337" y="55460"/>
                  </a:lnTo>
                  <a:lnTo>
                    <a:pt x="529158" y="76479"/>
                  </a:lnTo>
                  <a:lnTo>
                    <a:pt x="563499" y="102425"/>
                  </a:lnTo>
                  <a:lnTo>
                    <a:pt x="593877" y="132829"/>
                  </a:lnTo>
                  <a:lnTo>
                    <a:pt x="619798" y="167208"/>
                  </a:lnTo>
                  <a:lnTo>
                    <a:pt x="640803" y="205079"/>
                  </a:lnTo>
                  <a:lnTo>
                    <a:pt x="656386" y="245948"/>
                  </a:lnTo>
                  <a:lnTo>
                    <a:pt x="666102" y="289356"/>
                  </a:lnTo>
                  <a:lnTo>
                    <a:pt x="669442" y="334810"/>
                  </a:lnTo>
                  <a:lnTo>
                    <a:pt x="666102" y="380276"/>
                  </a:lnTo>
                  <a:lnTo>
                    <a:pt x="656386" y="423684"/>
                  </a:lnTo>
                  <a:lnTo>
                    <a:pt x="640803" y="464566"/>
                  </a:lnTo>
                  <a:lnTo>
                    <a:pt x="619798" y="502424"/>
                  </a:lnTo>
                  <a:lnTo>
                    <a:pt x="593877" y="536803"/>
                  </a:lnTo>
                  <a:lnTo>
                    <a:pt x="563499" y="567207"/>
                  </a:lnTo>
                  <a:lnTo>
                    <a:pt x="529158" y="593153"/>
                  </a:lnTo>
                  <a:lnTo>
                    <a:pt x="491337" y="614172"/>
                  </a:lnTo>
                  <a:lnTo>
                    <a:pt x="450507" y="629780"/>
                  </a:lnTo>
                  <a:lnTo>
                    <a:pt x="407149" y="639508"/>
                  </a:lnTo>
                  <a:lnTo>
                    <a:pt x="361746" y="642848"/>
                  </a:lnTo>
                  <a:lnTo>
                    <a:pt x="313690" y="639064"/>
                  </a:lnTo>
                  <a:lnTo>
                    <a:pt x="267614" y="628027"/>
                  </a:lnTo>
                  <a:lnTo>
                    <a:pt x="224218" y="610260"/>
                  </a:lnTo>
                  <a:lnTo>
                    <a:pt x="184188" y="586232"/>
                  </a:lnTo>
                  <a:lnTo>
                    <a:pt x="148221" y="556437"/>
                  </a:lnTo>
                  <a:lnTo>
                    <a:pt x="117030" y="521398"/>
                  </a:lnTo>
                  <a:lnTo>
                    <a:pt x="91313" y="481584"/>
                  </a:lnTo>
                  <a:lnTo>
                    <a:pt x="71755" y="437489"/>
                  </a:lnTo>
                  <a:lnTo>
                    <a:pt x="46532" y="446417"/>
                  </a:lnTo>
                  <a:lnTo>
                    <a:pt x="65074" y="489242"/>
                  </a:lnTo>
                  <a:lnTo>
                    <a:pt x="88988" y="528434"/>
                  </a:lnTo>
                  <a:lnTo>
                    <a:pt x="117741" y="563626"/>
                  </a:lnTo>
                  <a:lnTo>
                    <a:pt x="150774" y="594436"/>
                  </a:lnTo>
                  <a:lnTo>
                    <a:pt x="187579" y="620496"/>
                  </a:lnTo>
                  <a:lnTo>
                    <a:pt x="227609" y="641426"/>
                  </a:lnTo>
                  <a:lnTo>
                    <a:pt x="270332" y="656844"/>
                  </a:lnTo>
                  <a:lnTo>
                    <a:pt x="315226" y="666369"/>
                  </a:lnTo>
                  <a:lnTo>
                    <a:pt x="361746" y="669632"/>
                  </a:lnTo>
                  <a:lnTo>
                    <a:pt x="411099" y="666000"/>
                  </a:lnTo>
                  <a:lnTo>
                    <a:pt x="458228" y="655434"/>
                  </a:lnTo>
                  <a:lnTo>
                    <a:pt x="502602" y="638467"/>
                  </a:lnTo>
                  <a:lnTo>
                    <a:pt x="543725" y="615619"/>
                  </a:lnTo>
                  <a:lnTo>
                    <a:pt x="581037" y="587400"/>
                  </a:lnTo>
                  <a:lnTo>
                    <a:pt x="614057" y="554355"/>
                  </a:lnTo>
                  <a:lnTo>
                    <a:pt x="642226" y="516991"/>
                  </a:lnTo>
                  <a:lnTo>
                    <a:pt x="665048" y="475830"/>
                  </a:lnTo>
                  <a:lnTo>
                    <a:pt x="682002" y="431406"/>
                  </a:lnTo>
                  <a:lnTo>
                    <a:pt x="692556" y="384225"/>
                  </a:lnTo>
                  <a:lnTo>
                    <a:pt x="696188" y="334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1451186"/>
            <a:ext cx="516763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EBS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Volume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Types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942" y="2858252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56845" rIns="0" bIns="0" rtlCol="0">
            <a:spAutoFit/>
          </a:bodyPr>
          <a:lstStyle/>
          <a:p>
            <a:pPr marL="250825" marR="244475" indent="6350" algn="ctr">
              <a:lnSpc>
                <a:spcPct val="100000"/>
              </a:lnSpc>
              <a:spcBef>
                <a:spcPts val="1235"/>
              </a:spcBef>
            </a:pPr>
            <a:r>
              <a:rPr sz="1950" b="1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General </a:t>
            </a:r>
            <a:r>
              <a:rPr sz="1950" b="1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Purpose </a:t>
            </a:r>
            <a:r>
              <a:rPr sz="1950" b="1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SSD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9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designed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workloads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009" y="2858252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56845" rIns="0" bIns="0" rtlCol="0">
            <a:spAutoFit/>
          </a:bodyPr>
          <a:lstStyle/>
          <a:p>
            <a:pPr marL="255270" marR="256540" indent="-1270" algn="ctr">
              <a:lnSpc>
                <a:spcPct val="100000"/>
              </a:lnSpc>
              <a:spcBef>
                <a:spcPts val="1235"/>
              </a:spcBef>
            </a:pPr>
            <a:r>
              <a:rPr sz="1950" b="1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Provisioned </a:t>
            </a:r>
            <a:r>
              <a:rPr sz="19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IOPS </a:t>
            </a:r>
            <a:r>
              <a:rPr sz="1950" b="1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SSD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 </a:t>
            </a:r>
            <a:r>
              <a:rPr sz="1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low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latency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942" y="4301574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61290" rIns="0" bIns="0" rtlCol="0">
            <a:spAutoFit/>
          </a:bodyPr>
          <a:lstStyle/>
          <a:p>
            <a:pPr marL="263525" marR="252095" algn="ctr">
              <a:lnSpc>
                <a:spcPct val="100000"/>
              </a:lnSpc>
              <a:spcBef>
                <a:spcPts val="1270"/>
              </a:spcBef>
            </a:pPr>
            <a:r>
              <a:rPr sz="1950" b="1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Throughput</a:t>
            </a:r>
            <a:r>
              <a:rPr sz="19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b="1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Optimized</a:t>
            </a:r>
            <a:r>
              <a:rPr sz="195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b="1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HDD </a:t>
            </a:r>
            <a:r>
              <a:rPr sz="1950" b="1" spc="-5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designed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frequently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accessed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009" y="4301574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61290" rIns="0" bIns="0" rtlCol="0">
            <a:spAutoFit/>
          </a:bodyPr>
          <a:lstStyle/>
          <a:p>
            <a:pPr marL="179070" marR="161290" algn="ctr">
              <a:lnSpc>
                <a:spcPct val="100000"/>
              </a:lnSpc>
              <a:spcBef>
                <a:spcPts val="1270"/>
              </a:spcBef>
            </a:pPr>
            <a:r>
              <a:rPr sz="1950" b="1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Cold</a:t>
            </a:r>
            <a:r>
              <a:rPr sz="1950" b="1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b="1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HDD</a:t>
            </a: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designed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less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frequently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accessed </a:t>
            </a:r>
            <a:r>
              <a:rPr sz="1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workloads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868" y="3321764"/>
            <a:ext cx="350647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Elastic</a:t>
            </a:r>
            <a:r>
              <a:rPr spc="-180" dirty="0"/>
              <a:t> </a:t>
            </a:r>
            <a:r>
              <a:rPr spc="45" dirty="0"/>
              <a:t>File</a:t>
            </a:r>
            <a:r>
              <a:rPr spc="-175" dirty="0"/>
              <a:t> </a:t>
            </a:r>
            <a:r>
              <a:rPr spc="-60" dirty="0"/>
              <a:t>System</a:t>
            </a:r>
            <a:endParaRPr spc="-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173957"/>
            <a:ext cx="5224145" cy="3743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0" dirty="0">
                <a:latin typeface="Verdana" panose="020B0604030504040204"/>
                <a:cs typeface="Verdana" panose="020B0604030504040204"/>
              </a:rPr>
              <a:t>Fully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NFS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file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5" dirty="0">
                <a:latin typeface="Verdana" panose="020B0604030504040204"/>
                <a:cs typeface="Verdana" panose="020B0604030504040204"/>
              </a:rPr>
              <a:t>system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Linux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workloads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1132205">
              <a:lnSpc>
                <a:spcPct val="162000"/>
              </a:lnSpc>
              <a:spcBef>
                <a:spcPts val="100"/>
              </a:spcBef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Supports </a:t>
            </a:r>
            <a:r>
              <a:rPr sz="1950" spc="50" dirty="0">
                <a:latin typeface="Verdana" panose="020B0604030504040204"/>
                <a:cs typeface="Verdana" panose="020B0604030504040204"/>
              </a:rPr>
              <a:t>up </a:t>
            </a:r>
            <a:r>
              <a:rPr sz="1950" spc="65" dirty="0">
                <a:latin typeface="Verdana" panose="020B0604030504040204"/>
                <a:cs typeface="Verdana" panose="020B0604030504040204"/>
              </a:rPr>
              <a:t>to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petabyte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scale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Stores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across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5" dirty="0">
                <a:latin typeface="Verdana" panose="020B0604030504040204"/>
                <a:cs typeface="Verdana" panose="020B0604030504040204"/>
              </a:rPr>
              <a:t>AZ’s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two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classes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dirty="0">
                <a:latin typeface="Verdana" panose="020B0604030504040204"/>
                <a:cs typeface="Verdana" panose="020B0604030504040204"/>
              </a:rPr>
              <a:t>Standard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-20" dirty="0">
                <a:latin typeface="Verdana" panose="020B0604030504040204"/>
                <a:cs typeface="Verdana" panose="020B0604030504040204"/>
              </a:rPr>
              <a:t>Infrequent</a:t>
            </a:r>
            <a:r>
              <a:rPr sz="19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access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configurable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lifecycle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rules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900" y="1451186"/>
            <a:ext cx="631380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Elastic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System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(EFS)</a:t>
            </a:r>
            <a:endParaRPr spc="2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050" y="3154574"/>
            <a:ext cx="1452880" cy="1455420"/>
            <a:chOff x="1392050" y="3154574"/>
            <a:chExt cx="1452880" cy="14554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050" y="3154574"/>
              <a:ext cx="1452590" cy="1455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180" y="3397138"/>
              <a:ext cx="207518" cy="2077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811" y="3397138"/>
              <a:ext cx="207538" cy="2077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180" y="4159624"/>
              <a:ext cx="207518" cy="2077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811" y="4159624"/>
              <a:ext cx="207538" cy="2077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10690" y="3551173"/>
              <a:ext cx="833755" cy="680720"/>
            </a:xfrm>
            <a:custGeom>
              <a:avLst/>
              <a:gdLst/>
              <a:ahLst/>
              <a:cxnLst/>
              <a:rect l="l" t="t" r="r" b="b"/>
              <a:pathLst>
                <a:path w="833755" h="680720">
                  <a:moveTo>
                    <a:pt x="718172" y="428358"/>
                  </a:moveTo>
                  <a:lnTo>
                    <a:pt x="717169" y="421830"/>
                  </a:lnTo>
                  <a:lnTo>
                    <a:pt x="709891" y="411708"/>
                  </a:lnTo>
                  <a:lnTo>
                    <a:pt x="704024" y="408724"/>
                  </a:lnTo>
                  <a:lnTo>
                    <a:pt x="670915" y="408724"/>
                  </a:lnTo>
                  <a:lnTo>
                    <a:pt x="670915" y="447535"/>
                  </a:lnTo>
                  <a:lnTo>
                    <a:pt x="639673" y="541350"/>
                  </a:lnTo>
                  <a:lnTo>
                    <a:pt x="639673" y="447535"/>
                  </a:lnTo>
                  <a:lnTo>
                    <a:pt x="670915" y="447535"/>
                  </a:lnTo>
                  <a:lnTo>
                    <a:pt x="670915" y="408724"/>
                  </a:lnTo>
                  <a:lnTo>
                    <a:pt x="638683" y="408724"/>
                  </a:lnTo>
                  <a:lnTo>
                    <a:pt x="636003" y="396290"/>
                  </a:lnTo>
                  <a:lnTo>
                    <a:pt x="633120" y="388861"/>
                  </a:lnTo>
                  <a:lnTo>
                    <a:pt x="608584" y="358051"/>
                  </a:lnTo>
                  <a:lnTo>
                    <a:pt x="600900" y="354114"/>
                  </a:lnTo>
                  <a:lnTo>
                    <a:pt x="600900" y="641578"/>
                  </a:lnTo>
                  <a:lnTo>
                    <a:pt x="193852" y="641578"/>
                  </a:lnTo>
                  <a:lnTo>
                    <a:pt x="193865" y="418007"/>
                  </a:lnTo>
                  <a:lnTo>
                    <a:pt x="209169" y="389102"/>
                  </a:lnTo>
                  <a:lnTo>
                    <a:pt x="213233" y="389318"/>
                  </a:lnTo>
                  <a:lnTo>
                    <a:pt x="252006" y="389318"/>
                  </a:lnTo>
                  <a:lnTo>
                    <a:pt x="253199" y="389102"/>
                  </a:lnTo>
                  <a:lnTo>
                    <a:pt x="259537" y="387972"/>
                  </a:lnTo>
                  <a:lnTo>
                    <a:pt x="265684" y="384225"/>
                  </a:lnTo>
                  <a:lnTo>
                    <a:pt x="269811" y="378472"/>
                  </a:lnTo>
                  <a:lnTo>
                    <a:pt x="271322" y="371106"/>
                  </a:lnTo>
                  <a:lnTo>
                    <a:pt x="271932" y="367169"/>
                  </a:lnTo>
                  <a:lnTo>
                    <a:pt x="276250" y="356616"/>
                  </a:lnTo>
                  <a:lnTo>
                    <a:pt x="279704" y="350507"/>
                  </a:lnTo>
                  <a:lnTo>
                    <a:pt x="341122" y="350507"/>
                  </a:lnTo>
                  <a:lnTo>
                    <a:pt x="344347" y="356641"/>
                  </a:lnTo>
                  <a:lnTo>
                    <a:pt x="348221" y="366788"/>
                  </a:lnTo>
                  <a:lnTo>
                    <a:pt x="348691" y="369925"/>
                  </a:lnTo>
                  <a:lnTo>
                    <a:pt x="350215" y="377494"/>
                  </a:lnTo>
                  <a:lnTo>
                    <a:pt x="354368" y="383667"/>
                  </a:lnTo>
                  <a:lnTo>
                    <a:pt x="360540" y="387832"/>
                  </a:lnTo>
                  <a:lnTo>
                    <a:pt x="368084" y="389356"/>
                  </a:lnTo>
                  <a:lnTo>
                    <a:pt x="582815" y="389318"/>
                  </a:lnTo>
                  <a:lnTo>
                    <a:pt x="585571" y="388861"/>
                  </a:lnTo>
                  <a:lnTo>
                    <a:pt x="588619" y="391198"/>
                  </a:lnTo>
                  <a:lnTo>
                    <a:pt x="600900" y="641578"/>
                  </a:lnTo>
                  <a:lnTo>
                    <a:pt x="600900" y="354114"/>
                  </a:lnTo>
                  <a:lnTo>
                    <a:pt x="599694" y="353491"/>
                  </a:lnTo>
                  <a:lnTo>
                    <a:pt x="590537" y="350939"/>
                  </a:lnTo>
                  <a:lnTo>
                    <a:pt x="581520" y="350507"/>
                  </a:lnTo>
                  <a:lnTo>
                    <a:pt x="383260" y="350507"/>
                  </a:lnTo>
                  <a:lnTo>
                    <a:pt x="378561" y="338239"/>
                  </a:lnTo>
                  <a:lnTo>
                    <a:pt x="351142" y="311696"/>
                  </a:lnTo>
                  <a:lnTo>
                    <a:pt x="271792" y="311696"/>
                  </a:lnTo>
                  <a:lnTo>
                    <a:pt x="259905" y="315353"/>
                  </a:lnTo>
                  <a:lnTo>
                    <a:pt x="250202" y="324688"/>
                  </a:lnTo>
                  <a:lnTo>
                    <a:pt x="242658" y="337210"/>
                  </a:lnTo>
                  <a:lnTo>
                    <a:pt x="237236" y="350469"/>
                  </a:lnTo>
                  <a:lnTo>
                    <a:pt x="214490" y="350507"/>
                  </a:lnTo>
                  <a:lnTo>
                    <a:pt x="177723" y="364528"/>
                  </a:lnTo>
                  <a:lnTo>
                    <a:pt x="156654" y="403098"/>
                  </a:lnTo>
                  <a:lnTo>
                    <a:pt x="155079" y="418007"/>
                  </a:lnTo>
                  <a:lnTo>
                    <a:pt x="155079" y="660984"/>
                  </a:lnTo>
                  <a:lnTo>
                    <a:pt x="156603" y="668540"/>
                  </a:lnTo>
                  <a:lnTo>
                    <a:pt x="160769" y="674712"/>
                  </a:lnTo>
                  <a:lnTo>
                    <a:pt x="166928" y="678865"/>
                  </a:lnTo>
                  <a:lnTo>
                    <a:pt x="174472" y="680389"/>
                  </a:lnTo>
                  <a:lnTo>
                    <a:pt x="628840" y="680389"/>
                  </a:lnTo>
                  <a:lnTo>
                    <a:pt x="635889" y="674738"/>
                  </a:lnTo>
                  <a:lnTo>
                    <a:pt x="638454" y="667042"/>
                  </a:lnTo>
                  <a:lnTo>
                    <a:pt x="638657" y="667118"/>
                  </a:lnTo>
                  <a:lnTo>
                    <a:pt x="647166" y="641578"/>
                  </a:lnTo>
                  <a:lnTo>
                    <a:pt x="680529" y="541350"/>
                  </a:lnTo>
                  <a:lnTo>
                    <a:pt x="711771" y="447535"/>
                  </a:lnTo>
                  <a:lnTo>
                    <a:pt x="718172" y="428358"/>
                  </a:lnTo>
                  <a:close/>
                </a:path>
                <a:path w="833755" h="680720">
                  <a:moveTo>
                    <a:pt x="833501" y="385572"/>
                  </a:moveTo>
                  <a:lnTo>
                    <a:pt x="828027" y="340233"/>
                  </a:lnTo>
                  <a:lnTo>
                    <a:pt x="811860" y="301256"/>
                  </a:lnTo>
                  <a:lnTo>
                    <a:pt x="785380" y="269062"/>
                  </a:lnTo>
                  <a:lnTo>
                    <a:pt x="748995" y="244094"/>
                  </a:lnTo>
                  <a:lnTo>
                    <a:pt x="703072" y="226771"/>
                  </a:lnTo>
                  <a:lnTo>
                    <a:pt x="688848" y="177927"/>
                  </a:lnTo>
                  <a:lnTo>
                    <a:pt x="663613" y="143903"/>
                  </a:lnTo>
                  <a:lnTo>
                    <a:pt x="631355" y="124002"/>
                  </a:lnTo>
                  <a:lnTo>
                    <a:pt x="596036" y="117525"/>
                  </a:lnTo>
                  <a:lnTo>
                    <a:pt x="579894" y="118833"/>
                  </a:lnTo>
                  <a:lnTo>
                    <a:pt x="564349" y="122694"/>
                  </a:lnTo>
                  <a:lnTo>
                    <a:pt x="549617" y="128981"/>
                  </a:lnTo>
                  <a:lnTo>
                    <a:pt x="535914" y="137591"/>
                  </a:lnTo>
                  <a:lnTo>
                    <a:pt x="525640" y="117995"/>
                  </a:lnTo>
                  <a:lnTo>
                    <a:pt x="501154" y="82854"/>
                  </a:lnTo>
                  <a:lnTo>
                    <a:pt x="451167" y="37896"/>
                  </a:lnTo>
                  <a:lnTo>
                    <a:pt x="412026" y="16713"/>
                  </a:lnTo>
                  <a:lnTo>
                    <a:pt x="370408" y="4025"/>
                  </a:lnTo>
                  <a:lnTo>
                    <a:pt x="327139" y="0"/>
                  </a:lnTo>
                  <a:lnTo>
                    <a:pt x="283070" y="4800"/>
                  </a:lnTo>
                  <a:lnTo>
                    <a:pt x="239039" y="18580"/>
                  </a:lnTo>
                  <a:lnTo>
                    <a:pt x="196608" y="43599"/>
                  </a:lnTo>
                  <a:lnTo>
                    <a:pt x="160426" y="79070"/>
                  </a:lnTo>
                  <a:lnTo>
                    <a:pt x="132334" y="122199"/>
                  </a:lnTo>
                  <a:lnTo>
                    <a:pt x="114122" y="170192"/>
                  </a:lnTo>
                  <a:lnTo>
                    <a:pt x="107657" y="220230"/>
                  </a:lnTo>
                  <a:lnTo>
                    <a:pt x="107962" y="231063"/>
                  </a:lnTo>
                  <a:lnTo>
                    <a:pt x="62433" y="254368"/>
                  </a:lnTo>
                  <a:lnTo>
                    <a:pt x="28498" y="288696"/>
                  </a:lnTo>
                  <a:lnTo>
                    <a:pt x="7315" y="332574"/>
                  </a:lnTo>
                  <a:lnTo>
                    <a:pt x="0" y="384581"/>
                  </a:lnTo>
                  <a:lnTo>
                    <a:pt x="368" y="395693"/>
                  </a:lnTo>
                  <a:lnTo>
                    <a:pt x="10147" y="442150"/>
                  </a:lnTo>
                  <a:lnTo>
                    <a:pt x="32931" y="482942"/>
                  </a:lnTo>
                  <a:lnTo>
                    <a:pt x="66890" y="515721"/>
                  </a:lnTo>
                  <a:lnTo>
                    <a:pt x="110197" y="538099"/>
                  </a:lnTo>
                  <a:lnTo>
                    <a:pt x="122847" y="501396"/>
                  </a:lnTo>
                  <a:lnTo>
                    <a:pt x="89801" y="484390"/>
                  </a:lnTo>
                  <a:lnTo>
                    <a:pt x="63893" y="459562"/>
                  </a:lnTo>
                  <a:lnTo>
                    <a:pt x="46520" y="428726"/>
                  </a:lnTo>
                  <a:lnTo>
                    <a:pt x="39077" y="393674"/>
                  </a:lnTo>
                  <a:lnTo>
                    <a:pt x="38760" y="384581"/>
                  </a:lnTo>
                  <a:lnTo>
                    <a:pt x="48577" y="331368"/>
                  </a:lnTo>
                  <a:lnTo>
                    <a:pt x="72809" y="295948"/>
                  </a:lnTo>
                  <a:lnTo>
                    <a:pt x="103657" y="274713"/>
                  </a:lnTo>
                  <a:lnTo>
                    <a:pt x="133337" y="264033"/>
                  </a:lnTo>
                  <a:lnTo>
                    <a:pt x="139776" y="261099"/>
                  </a:lnTo>
                  <a:lnTo>
                    <a:pt x="144602" y="256222"/>
                  </a:lnTo>
                  <a:lnTo>
                    <a:pt x="147447" y="249961"/>
                  </a:lnTo>
                  <a:lnTo>
                    <a:pt x="147916" y="242900"/>
                  </a:lnTo>
                  <a:lnTo>
                    <a:pt x="146900" y="234543"/>
                  </a:lnTo>
                  <a:lnTo>
                    <a:pt x="146418" y="227139"/>
                  </a:lnTo>
                  <a:lnTo>
                    <a:pt x="146418" y="220230"/>
                  </a:lnTo>
                  <a:lnTo>
                    <a:pt x="154749" y="169316"/>
                  </a:lnTo>
                  <a:lnTo>
                    <a:pt x="177584" y="121399"/>
                  </a:lnTo>
                  <a:lnTo>
                    <a:pt x="211734" y="81432"/>
                  </a:lnTo>
                  <a:lnTo>
                    <a:pt x="254000" y="54356"/>
                  </a:lnTo>
                  <a:lnTo>
                    <a:pt x="312953" y="39192"/>
                  </a:lnTo>
                  <a:lnTo>
                    <a:pt x="363791" y="42011"/>
                  </a:lnTo>
                  <a:lnTo>
                    <a:pt x="405726" y="56476"/>
                  </a:lnTo>
                  <a:lnTo>
                    <a:pt x="459676" y="94932"/>
                  </a:lnTo>
                  <a:lnTo>
                    <a:pt x="489013" y="132270"/>
                  </a:lnTo>
                  <a:lnTo>
                    <a:pt x="510768" y="178142"/>
                  </a:lnTo>
                  <a:lnTo>
                    <a:pt x="513168" y="184886"/>
                  </a:lnTo>
                  <a:lnTo>
                    <a:pt x="519049" y="189750"/>
                  </a:lnTo>
                  <a:lnTo>
                    <a:pt x="533158" y="191833"/>
                  </a:lnTo>
                  <a:lnTo>
                    <a:pt x="540232" y="189014"/>
                  </a:lnTo>
                  <a:lnTo>
                    <a:pt x="544512" y="183286"/>
                  </a:lnTo>
                  <a:lnTo>
                    <a:pt x="555193" y="171843"/>
                  </a:lnTo>
                  <a:lnTo>
                    <a:pt x="567639" y="163385"/>
                  </a:lnTo>
                  <a:lnTo>
                    <a:pt x="581406" y="158140"/>
                  </a:lnTo>
                  <a:lnTo>
                    <a:pt x="596036" y="156337"/>
                  </a:lnTo>
                  <a:lnTo>
                    <a:pt x="618959" y="160909"/>
                  </a:lnTo>
                  <a:lnTo>
                    <a:pt x="640626" y="175818"/>
                  </a:lnTo>
                  <a:lnTo>
                    <a:pt x="657428" y="202780"/>
                  </a:lnTo>
                  <a:lnTo>
                    <a:pt x="665734" y="243586"/>
                  </a:lnTo>
                  <a:lnTo>
                    <a:pt x="666242" y="252310"/>
                  </a:lnTo>
                  <a:lnTo>
                    <a:pt x="672528" y="259626"/>
                  </a:lnTo>
                  <a:lnTo>
                    <a:pt x="730656" y="278180"/>
                  </a:lnTo>
                  <a:lnTo>
                    <a:pt x="766191" y="304520"/>
                  </a:lnTo>
                  <a:lnTo>
                    <a:pt x="787577" y="340347"/>
                  </a:lnTo>
                  <a:lnTo>
                    <a:pt x="794740" y="385572"/>
                  </a:lnTo>
                  <a:lnTo>
                    <a:pt x="789571" y="427761"/>
                  </a:lnTo>
                  <a:lnTo>
                    <a:pt x="773988" y="460590"/>
                  </a:lnTo>
                  <a:lnTo>
                    <a:pt x="747826" y="484263"/>
                  </a:lnTo>
                  <a:lnTo>
                    <a:pt x="710958" y="498957"/>
                  </a:lnTo>
                  <a:lnTo>
                    <a:pt x="720077" y="536676"/>
                  </a:lnTo>
                  <a:lnTo>
                    <a:pt x="768654" y="516763"/>
                  </a:lnTo>
                  <a:lnTo>
                    <a:pt x="804214" y="484327"/>
                  </a:lnTo>
                  <a:lnTo>
                    <a:pt x="826071" y="440283"/>
                  </a:lnTo>
                  <a:lnTo>
                    <a:pt x="833501" y="385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451186"/>
            <a:ext cx="518604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solidFill>
                  <a:srgbClr val="404040"/>
                </a:solidFill>
              </a:rPr>
              <a:t>Elastic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System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Example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647" y="2153250"/>
            <a:ext cx="6193155" cy="4095750"/>
          </a:xfrm>
          <a:prstGeom prst="rect">
            <a:avLst/>
          </a:prstGeom>
          <a:ln w="7864">
            <a:solidFill>
              <a:srgbClr val="147EB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245"/>
              </a:spcBef>
            </a:pPr>
            <a:r>
              <a:rPr sz="1200" spc="-55" dirty="0">
                <a:solidFill>
                  <a:srgbClr val="147EBA"/>
                </a:solidFill>
                <a:latin typeface="Verdana" panose="020B0604030504040204"/>
                <a:cs typeface="Verdana" panose="020B0604030504040204"/>
              </a:rPr>
              <a:t>us-east-1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8959" y="2150080"/>
            <a:ext cx="275034" cy="27534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552345" y="2856191"/>
            <a:ext cx="4979035" cy="2865755"/>
            <a:chOff x="2552345" y="2856191"/>
            <a:chExt cx="4979035" cy="2865755"/>
          </a:xfrm>
        </p:grpSpPr>
        <p:sp>
          <p:nvSpPr>
            <p:cNvPr id="6" name="object 6"/>
            <p:cNvSpPr/>
            <p:nvPr/>
          </p:nvSpPr>
          <p:spPr>
            <a:xfrm>
              <a:off x="2556473" y="2860319"/>
              <a:ext cx="1767839" cy="2857500"/>
            </a:xfrm>
            <a:custGeom>
              <a:avLst/>
              <a:gdLst/>
              <a:ahLst/>
              <a:cxnLst/>
              <a:rect l="l" t="t" r="r" b="b"/>
              <a:pathLst>
                <a:path w="1767839" h="2857500">
                  <a:moveTo>
                    <a:pt x="0" y="0"/>
                  </a:moveTo>
                  <a:lnTo>
                    <a:pt x="1767276" y="0"/>
                  </a:lnTo>
                  <a:lnTo>
                    <a:pt x="1767276" y="2857158"/>
                  </a:lnTo>
                  <a:lnTo>
                    <a:pt x="0" y="2857158"/>
                  </a:lnTo>
                  <a:lnTo>
                    <a:pt x="0" y="0"/>
                  </a:lnTo>
                  <a:close/>
                </a:path>
              </a:pathLst>
            </a:custGeom>
            <a:ln w="786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59762" y="2860319"/>
              <a:ext cx="1767839" cy="2857500"/>
            </a:xfrm>
            <a:custGeom>
              <a:avLst/>
              <a:gdLst/>
              <a:ahLst/>
              <a:cxnLst/>
              <a:rect l="l" t="t" r="r" b="b"/>
              <a:pathLst>
                <a:path w="1767840" h="2857500">
                  <a:moveTo>
                    <a:pt x="0" y="0"/>
                  </a:moveTo>
                  <a:lnTo>
                    <a:pt x="1767276" y="0"/>
                  </a:lnTo>
                  <a:lnTo>
                    <a:pt x="1767276" y="2857158"/>
                  </a:lnTo>
                  <a:lnTo>
                    <a:pt x="0" y="2857158"/>
                  </a:lnTo>
                  <a:lnTo>
                    <a:pt x="0" y="0"/>
                  </a:lnTo>
                  <a:close/>
                </a:path>
              </a:pathLst>
            </a:custGeom>
            <a:ln w="786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755900" y="5379861"/>
            <a:ext cx="458216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187065" algn="l"/>
              </a:tabLst>
            </a:pPr>
            <a:r>
              <a:rPr sz="12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1200" spc="-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zone</a:t>
            </a:r>
            <a:r>
              <a:rPr sz="12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	</a:t>
            </a:r>
            <a:r>
              <a:rPr sz="12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1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zone</a:t>
            </a:r>
            <a:r>
              <a:rPr sz="1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58611" y="2955623"/>
            <a:ext cx="4382135" cy="1073150"/>
            <a:chOff x="2858611" y="2955623"/>
            <a:chExt cx="4382135" cy="1073150"/>
          </a:xfrm>
        </p:grpSpPr>
        <p:sp>
          <p:nvSpPr>
            <p:cNvPr id="10" name="object 10"/>
            <p:cNvSpPr/>
            <p:nvPr/>
          </p:nvSpPr>
          <p:spPr>
            <a:xfrm>
              <a:off x="2858611" y="3241874"/>
              <a:ext cx="4382135" cy="786765"/>
            </a:xfrm>
            <a:custGeom>
              <a:avLst/>
              <a:gdLst/>
              <a:ahLst/>
              <a:cxnLst/>
              <a:rect l="l" t="t" r="r" b="b"/>
              <a:pathLst>
                <a:path w="4382134" h="786764">
                  <a:moveTo>
                    <a:pt x="4201820" y="0"/>
                  </a:moveTo>
                  <a:lnTo>
                    <a:pt x="180987" y="0"/>
                  </a:lnTo>
                  <a:lnTo>
                    <a:pt x="146124" y="138"/>
                  </a:lnTo>
                  <a:lnTo>
                    <a:pt x="118486" y="1105"/>
                  </a:lnTo>
                  <a:lnTo>
                    <a:pt x="95460" y="3729"/>
                  </a:lnTo>
                  <a:lnTo>
                    <a:pt x="74434" y="8840"/>
                  </a:lnTo>
                  <a:lnTo>
                    <a:pt x="34359" y="34399"/>
                  </a:lnTo>
                  <a:lnTo>
                    <a:pt x="8829" y="74519"/>
                  </a:lnTo>
                  <a:lnTo>
                    <a:pt x="1100" y="118620"/>
                  </a:lnTo>
                  <a:lnTo>
                    <a:pt x="0" y="180389"/>
                  </a:lnTo>
                  <a:lnTo>
                    <a:pt x="3" y="606305"/>
                  </a:lnTo>
                  <a:lnTo>
                    <a:pt x="1115" y="668174"/>
                  </a:lnTo>
                  <a:lnTo>
                    <a:pt x="8829" y="712175"/>
                  </a:lnTo>
                  <a:lnTo>
                    <a:pt x="34359" y="752295"/>
                  </a:lnTo>
                  <a:lnTo>
                    <a:pt x="74434" y="777854"/>
                  </a:lnTo>
                  <a:lnTo>
                    <a:pt x="118386" y="785590"/>
                  </a:lnTo>
                  <a:lnTo>
                    <a:pt x="180186" y="786695"/>
                  </a:lnTo>
                  <a:lnTo>
                    <a:pt x="4201019" y="786695"/>
                  </a:lnTo>
                  <a:lnTo>
                    <a:pt x="4263519" y="785590"/>
                  </a:lnTo>
                  <a:lnTo>
                    <a:pt x="4307572" y="777854"/>
                  </a:lnTo>
                  <a:lnTo>
                    <a:pt x="4347646" y="752295"/>
                  </a:lnTo>
                  <a:lnTo>
                    <a:pt x="4373176" y="712175"/>
                  </a:lnTo>
                  <a:lnTo>
                    <a:pt x="4380906" y="668074"/>
                  </a:lnTo>
                  <a:lnTo>
                    <a:pt x="4382006" y="606305"/>
                  </a:lnTo>
                  <a:lnTo>
                    <a:pt x="4382003" y="180389"/>
                  </a:lnTo>
                  <a:lnTo>
                    <a:pt x="4380891" y="118520"/>
                  </a:lnTo>
                  <a:lnTo>
                    <a:pt x="4373176" y="74519"/>
                  </a:lnTo>
                  <a:lnTo>
                    <a:pt x="4347646" y="34399"/>
                  </a:lnTo>
                  <a:lnTo>
                    <a:pt x="4307572" y="8840"/>
                  </a:lnTo>
                  <a:lnTo>
                    <a:pt x="4263619" y="1105"/>
                  </a:lnTo>
                  <a:lnTo>
                    <a:pt x="4236219" y="138"/>
                  </a:lnTo>
                  <a:lnTo>
                    <a:pt x="4201820" y="0"/>
                  </a:lnTo>
                  <a:close/>
                </a:path>
              </a:pathLst>
            </a:custGeom>
            <a:solidFill>
              <a:srgbClr val="DB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99320" y="2955623"/>
              <a:ext cx="1501140" cy="213995"/>
            </a:xfrm>
            <a:custGeom>
              <a:avLst/>
              <a:gdLst/>
              <a:ahLst/>
              <a:cxnLst/>
              <a:rect l="l" t="t" r="r" b="b"/>
              <a:pathLst>
                <a:path w="1501139" h="213994">
                  <a:moveTo>
                    <a:pt x="1500587" y="0"/>
                  </a:moveTo>
                  <a:lnTo>
                    <a:pt x="0" y="0"/>
                  </a:lnTo>
                  <a:lnTo>
                    <a:pt x="0" y="213980"/>
                  </a:lnTo>
                  <a:lnTo>
                    <a:pt x="1500587" y="213980"/>
                  </a:lnTo>
                  <a:lnTo>
                    <a:pt x="1500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330700" y="2941461"/>
            <a:ext cx="144907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20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1200" spc="-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54209" y="2552941"/>
            <a:ext cx="5953760" cy="3296285"/>
            <a:chOff x="2154209" y="2552941"/>
            <a:chExt cx="5953760" cy="3296285"/>
          </a:xfrm>
        </p:grpSpPr>
        <p:sp>
          <p:nvSpPr>
            <p:cNvPr id="14" name="object 14"/>
            <p:cNvSpPr/>
            <p:nvPr/>
          </p:nvSpPr>
          <p:spPr>
            <a:xfrm>
              <a:off x="2158337" y="2557068"/>
              <a:ext cx="5945505" cy="3288029"/>
            </a:xfrm>
            <a:custGeom>
              <a:avLst/>
              <a:gdLst/>
              <a:ahLst/>
              <a:cxnLst/>
              <a:rect l="l" t="t" r="r" b="b"/>
              <a:pathLst>
                <a:path w="5945505" h="3288029">
                  <a:moveTo>
                    <a:pt x="0" y="0"/>
                  </a:moveTo>
                  <a:lnTo>
                    <a:pt x="5945179" y="0"/>
                  </a:lnTo>
                  <a:lnTo>
                    <a:pt x="5945179" y="3288026"/>
                  </a:lnTo>
                  <a:lnTo>
                    <a:pt x="0" y="3288026"/>
                  </a:lnTo>
                  <a:lnTo>
                    <a:pt x="0" y="0"/>
                  </a:lnTo>
                  <a:close/>
                </a:path>
              </a:pathLst>
            </a:custGeom>
            <a:ln w="7864">
              <a:solidFill>
                <a:srgbClr val="6E5795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3487" y="2559885"/>
              <a:ext cx="274814" cy="2753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106" y="2610594"/>
              <a:ext cx="183356" cy="17421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52700" y="2573161"/>
            <a:ext cx="35179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spc="95" dirty="0">
                <a:solidFill>
                  <a:srgbClr val="594488"/>
                </a:solidFill>
                <a:latin typeface="Verdana" panose="020B0604030504040204"/>
                <a:cs typeface="Verdana" panose="020B0604030504040204"/>
              </a:rPr>
              <a:t>VPC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03877" y="3407080"/>
            <a:ext cx="3659504" cy="1553210"/>
            <a:chOff x="3203877" y="3407080"/>
            <a:chExt cx="3659504" cy="1553210"/>
          </a:xfrm>
        </p:grpSpPr>
        <p:sp>
          <p:nvSpPr>
            <p:cNvPr id="19" name="object 19"/>
            <p:cNvSpPr/>
            <p:nvPr/>
          </p:nvSpPr>
          <p:spPr>
            <a:xfrm>
              <a:off x="3235780" y="4566934"/>
              <a:ext cx="392430" cy="393700"/>
            </a:xfrm>
            <a:custGeom>
              <a:avLst/>
              <a:gdLst/>
              <a:ahLst/>
              <a:cxnLst/>
              <a:rect l="l" t="t" r="r" b="b"/>
              <a:pathLst>
                <a:path w="392429" h="393700">
                  <a:moveTo>
                    <a:pt x="392434" y="0"/>
                  </a:moveTo>
                  <a:lnTo>
                    <a:pt x="0" y="0"/>
                  </a:lnTo>
                  <a:lnTo>
                    <a:pt x="0" y="393347"/>
                  </a:lnTo>
                  <a:lnTo>
                    <a:pt x="392434" y="393347"/>
                  </a:lnTo>
                  <a:lnTo>
                    <a:pt x="392434" y="0"/>
                  </a:lnTo>
                  <a:close/>
                </a:path>
              </a:pathLst>
            </a:custGeom>
            <a:solidFill>
              <a:srgbClr val="DA9A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24" y="4718334"/>
              <a:ext cx="134578" cy="868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43161" y="4574806"/>
              <a:ext cx="377190" cy="377825"/>
            </a:xfrm>
            <a:custGeom>
              <a:avLst/>
              <a:gdLst/>
              <a:ahLst/>
              <a:cxnLst/>
              <a:rect l="l" t="t" r="r" b="b"/>
              <a:pathLst>
                <a:path w="377189" h="377825">
                  <a:moveTo>
                    <a:pt x="377190" y="82169"/>
                  </a:moveTo>
                  <a:lnTo>
                    <a:pt x="340296" y="82169"/>
                  </a:lnTo>
                  <a:lnTo>
                    <a:pt x="340296" y="53073"/>
                  </a:lnTo>
                  <a:lnTo>
                    <a:pt x="340296" y="52666"/>
                  </a:lnTo>
                  <a:lnTo>
                    <a:pt x="340296" y="36563"/>
                  </a:lnTo>
                  <a:lnTo>
                    <a:pt x="324586" y="36563"/>
                  </a:lnTo>
                  <a:lnTo>
                    <a:pt x="324586" y="53073"/>
                  </a:lnTo>
                  <a:lnTo>
                    <a:pt x="324586" y="324853"/>
                  </a:lnTo>
                  <a:lnTo>
                    <a:pt x="52603" y="324853"/>
                  </a:lnTo>
                  <a:lnTo>
                    <a:pt x="52603" y="53073"/>
                  </a:lnTo>
                  <a:lnTo>
                    <a:pt x="324586" y="53073"/>
                  </a:lnTo>
                  <a:lnTo>
                    <a:pt x="324586" y="36563"/>
                  </a:lnTo>
                  <a:lnTo>
                    <a:pt x="293230" y="36563"/>
                  </a:lnTo>
                  <a:lnTo>
                    <a:pt x="293230" y="0"/>
                  </a:lnTo>
                  <a:lnTo>
                    <a:pt x="277520" y="0"/>
                  </a:lnTo>
                  <a:lnTo>
                    <a:pt x="277520" y="36563"/>
                  </a:lnTo>
                  <a:lnTo>
                    <a:pt x="243903" y="36563"/>
                  </a:lnTo>
                  <a:lnTo>
                    <a:pt x="243903" y="0"/>
                  </a:lnTo>
                  <a:lnTo>
                    <a:pt x="228193" y="0"/>
                  </a:lnTo>
                  <a:lnTo>
                    <a:pt x="228193" y="36563"/>
                  </a:lnTo>
                  <a:lnTo>
                    <a:pt x="194589" y="36563"/>
                  </a:lnTo>
                  <a:lnTo>
                    <a:pt x="194589" y="0"/>
                  </a:lnTo>
                  <a:lnTo>
                    <a:pt x="178866" y="0"/>
                  </a:lnTo>
                  <a:lnTo>
                    <a:pt x="178866" y="36563"/>
                  </a:lnTo>
                  <a:lnTo>
                    <a:pt x="145249" y="36563"/>
                  </a:lnTo>
                  <a:lnTo>
                    <a:pt x="145249" y="0"/>
                  </a:lnTo>
                  <a:lnTo>
                    <a:pt x="129540" y="0"/>
                  </a:lnTo>
                  <a:lnTo>
                    <a:pt x="129540" y="36563"/>
                  </a:lnTo>
                  <a:lnTo>
                    <a:pt x="95923" y="36563"/>
                  </a:lnTo>
                  <a:lnTo>
                    <a:pt x="95923" y="0"/>
                  </a:lnTo>
                  <a:lnTo>
                    <a:pt x="80213" y="0"/>
                  </a:lnTo>
                  <a:lnTo>
                    <a:pt x="80213" y="36563"/>
                  </a:lnTo>
                  <a:lnTo>
                    <a:pt x="36893" y="36563"/>
                  </a:lnTo>
                  <a:lnTo>
                    <a:pt x="36893" y="53073"/>
                  </a:lnTo>
                  <a:lnTo>
                    <a:pt x="36893" y="82169"/>
                  </a:lnTo>
                  <a:lnTo>
                    <a:pt x="0" y="82169"/>
                  </a:lnTo>
                  <a:lnTo>
                    <a:pt x="0" y="97904"/>
                  </a:lnTo>
                  <a:lnTo>
                    <a:pt x="36893" y="97904"/>
                  </a:lnTo>
                  <a:lnTo>
                    <a:pt x="36893" y="131559"/>
                  </a:lnTo>
                  <a:lnTo>
                    <a:pt x="0" y="131559"/>
                  </a:lnTo>
                  <a:lnTo>
                    <a:pt x="0" y="147294"/>
                  </a:lnTo>
                  <a:lnTo>
                    <a:pt x="36893" y="147294"/>
                  </a:lnTo>
                  <a:lnTo>
                    <a:pt x="36893" y="180936"/>
                  </a:lnTo>
                  <a:lnTo>
                    <a:pt x="0" y="180936"/>
                  </a:lnTo>
                  <a:lnTo>
                    <a:pt x="0" y="196672"/>
                  </a:lnTo>
                  <a:lnTo>
                    <a:pt x="36893" y="196672"/>
                  </a:lnTo>
                  <a:lnTo>
                    <a:pt x="36893" y="230327"/>
                  </a:lnTo>
                  <a:lnTo>
                    <a:pt x="0" y="230327"/>
                  </a:lnTo>
                  <a:lnTo>
                    <a:pt x="0" y="246049"/>
                  </a:lnTo>
                  <a:lnTo>
                    <a:pt x="36893" y="246049"/>
                  </a:lnTo>
                  <a:lnTo>
                    <a:pt x="36893" y="279704"/>
                  </a:lnTo>
                  <a:lnTo>
                    <a:pt x="0" y="279704"/>
                  </a:lnTo>
                  <a:lnTo>
                    <a:pt x="0" y="295440"/>
                  </a:lnTo>
                  <a:lnTo>
                    <a:pt x="36893" y="295440"/>
                  </a:lnTo>
                  <a:lnTo>
                    <a:pt x="36893" y="324853"/>
                  </a:lnTo>
                  <a:lnTo>
                    <a:pt x="36893" y="340093"/>
                  </a:lnTo>
                  <a:lnTo>
                    <a:pt x="80213" y="340093"/>
                  </a:lnTo>
                  <a:lnTo>
                    <a:pt x="80213" y="377609"/>
                  </a:lnTo>
                  <a:lnTo>
                    <a:pt x="95923" y="377609"/>
                  </a:lnTo>
                  <a:lnTo>
                    <a:pt x="95923" y="340093"/>
                  </a:lnTo>
                  <a:lnTo>
                    <a:pt x="129540" y="340093"/>
                  </a:lnTo>
                  <a:lnTo>
                    <a:pt x="129540" y="377609"/>
                  </a:lnTo>
                  <a:lnTo>
                    <a:pt x="145249" y="377609"/>
                  </a:lnTo>
                  <a:lnTo>
                    <a:pt x="145249" y="340093"/>
                  </a:lnTo>
                  <a:lnTo>
                    <a:pt x="178866" y="340093"/>
                  </a:lnTo>
                  <a:lnTo>
                    <a:pt x="178866" y="377609"/>
                  </a:lnTo>
                  <a:lnTo>
                    <a:pt x="194589" y="377609"/>
                  </a:lnTo>
                  <a:lnTo>
                    <a:pt x="194589" y="340093"/>
                  </a:lnTo>
                  <a:lnTo>
                    <a:pt x="228193" y="340093"/>
                  </a:lnTo>
                  <a:lnTo>
                    <a:pt x="228193" y="377609"/>
                  </a:lnTo>
                  <a:lnTo>
                    <a:pt x="243903" y="377609"/>
                  </a:lnTo>
                  <a:lnTo>
                    <a:pt x="243903" y="340093"/>
                  </a:lnTo>
                  <a:lnTo>
                    <a:pt x="277520" y="340093"/>
                  </a:lnTo>
                  <a:lnTo>
                    <a:pt x="277520" y="377609"/>
                  </a:lnTo>
                  <a:lnTo>
                    <a:pt x="293230" y="377609"/>
                  </a:lnTo>
                  <a:lnTo>
                    <a:pt x="293230" y="340093"/>
                  </a:lnTo>
                  <a:lnTo>
                    <a:pt x="340296" y="340093"/>
                  </a:lnTo>
                  <a:lnTo>
                    <a:pt x="340296" y="324954"/>
                  </a:lnTo>
                  <a:lnTo>
                    <a:pt x="340296" y="295440"/>
                  </a:lnTo>
                  <a:lnTo>
                    <a:pt x="377190" y="295440"/>
                  </a:lnTo>
                  <a:lnTo>
                    <a:pt x="377190" y="279704"/>
                  </a:lnTo>
                  <a:lnTo>
                    <a:pt x="340296" y="279704"/>
                  </a:lnTo>
                  <a:lnTo>
                    <a:pt x="340296" y="246049"/>
                  </a:lnTo>
                  <a:lnTo>
                    <a:pt x="377190" y="246049"/>
                  </a:lnTo>
                  <a:lnTo>
                    <a:pt x="377190" y="230327"/>
                  </a:lnTo>
                  <a:lnTo>
                    <a:pt x="340296" y="230327"/>
                  </a:lnTo>
                  <a:lnTo>
                    <a:pt x="340296" y="196672"/>
                  </a:lnTo>
                  <a:lnTo>
                    <a:pt x="377190" y="196672"/>
                  </a:lnTo>
                  <a:lnTo>
                    <a:pt x="377190" y="180936"/>
                  </a:lnTo>
                  <a:lnTo>
                    <a:pt x="340296" y="180936"/>
                  </a:lnTo>
                  <a:lnTo>
                    <a:pt x="340296" y="147294"/>
                  </a:lnTo>
                  <a:lnTo>
                    <a:pt x="377190" y="147294"/>
                  </a:lnTo>
                  <a:lnTo>
                    <a:pt x="377190" y="131559"/>
                  </a:lnTo>
                  <a:lnTo>
                    <a:pt x="340296" y="131559"/>
                  </a:lnTo>
                  <a:lnTo>
                    <a:pt x="340296" y="97904"/>
                  </a:lnTo>
                  <a:lnTo>
                    <a:pt x="377190" y="97904"/>
                  </a:lnTo>
                  <a:lnTo>
                    <a:pt x="377190" y="82169"/>
                  </a:lnTo>
                  <a:close/>
                </a:path>
              </a:pathLst>
            </a:custGeom>
            <a:solidFill>
              <a:srgbClr val="D76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39070" y="4566934"/>
              <a:ext cx="392430" cy="393700"/>
            </a:xfrm>
            <a:custGeom>
              <a:avLst/>
              <a:gdLst/>
              <a:ahLst/>
              <a:cxnLst/>
              <a:rect l="l" t="t" r="r" b="b"/>
              <a:pathLst>
                <a:path w="392429" h="393700">
                  <a:moveTo>
                    <a:pt x="392434" y="0"/>
                  </a:moveTo>
                  <a:lnTo>
                    <a:pt x="0" y="0"/>
                  </a:lnTo>
                  <a:lnTo>
                    <a:pt x="0" y="393347"/>
                  </a:lnTo>
                  <a:lnTo>
                    <a:pt x="392434" y="393347"/>
                  </a:lnTo>
                  <a:lnTo>
                    <a:pt x="392434" y="0"/>
                  </a:lnTo>
                  <a:close/>
                </a:path>
              </a:pathLst>
            </a:custGeom>
            <a:solidFill>
              <a:srgbClr val="DA9A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9812" y="4718334"/>
              <a:ext cx="134578" cy="868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46456" y="4574806"/>
              <a:ext cx="377190" cy="377825"/>
            </a:xfrm>
            <a:custGeom>
              <a:avLst/>
              <a:gdLst/>
              <a:ahLst/>
              <a:cxnLst/>
              <a:rect l="l" t="t" r="r" b="b"/>
              <a:pathLst>
                <a:path w="377190" h="377825">
                  <a:moveTo>
                    <a:pt x="377177" y="82169"/>
                  </a:moveTo>
                  <a:lnTo>
                    <a:pt x="340296" y="82169"/>
                  </a:lnTo>
                  <a:lnTo>
                    <a:pt x="340296" y="53073"/>
                  </a:lnTo>
                  <a:lnTo>
                    <a:pt x="340296" y="52666"/>
                  </a:lnTo>
                  <a:lnTo>
                    <a:pt x="340296" y="36563"/>
                  </a:lnTo>
                  <a:lnTo>
                    <a:pt x="324573" y="36563"/>
                  </a:lnTo>
                  <a:lnTo>
                    <a:pt x="324573" y="53073"/>
                  </a:lnTo>
                  <a:lnTo>
                    <a:pt x="324573" y="324853"/>
                  </a:lnTo>
                  <a:lnTo>
                    <a:pt x="52590" y="324853"/>
                  </a:lnTo>
                  <a:lnTo>
                    <a:pt x="52590" y="53073"/>
                  </a:lnTo>
                  <a:lnTo>
                    <a:pt x="324573" y="53073"/>
                  </a:lnTo>
                  <a:lnTo>
                    <a:pt x="324573" y="36563"/>
                  </a:lnTo>
                  <a:lnTo>
                    <a:pt x="293230" y="36563"/>
                  </a:lnTo>
                  <a:lnTo>
                    <a:pt x="293230" y="0"/>
                  </a:lnTo>
                  <a:lnTo>
                    <a:pt x="277507" y="0"/>
                  </a:lnTo>
                  <a:lnTo>
                    <a:pt x="277507" y="36563"/>
                  </a:lnTo>
                  <a:lnTo>
                    <a:pt x="243903" y="36563"/>
                  </a:lnTo>
                  <a:lnTo>
                    <a:pt x="243903" y="0"/>
                  </a:lnTo>
                  <a:lnTo>
                    <a:pt x="228180" y="0"/>
                  </a:lnTo>
                  <a:lnTo>
                    <a:pt x="228180" y="36563"/>
                  </a:lnTo>
                  <a:lnTo>
                    <a:pt x="194576" y="36563"/>
                  </a:lnTo>
                  <a:lnTo>
                    <a:pt x="194576" y="0"/>
                  </a:lnTo>
                  <a:lnTo>
                    <a:pt x="178866" y="0"/>
                  </a:lnTo>
                  <a:lnTo>
                    <a:pt x="178866" y="36563"/>
                  </a:lnTo>
                  <a:lnTo>
                    <a:pt x="145237" y="36563"/>
                  </a:lnTo>
                  <a:lnTo>
                    <a:pt x="145237" y="0"/>
                  </a:lnTo>
                  <a:lnTo>
                    <a:pt x="129527" y="0"/>
                  </a:lnTo>
                  <a:lnTo>
                    <a:pt x="129527" y="36563"/>
                  </a:lnTo>
                  <a:lnTo>
                    <a:pt x="95923" y="36563"/>
                  </a:lnTo>
                  <a:lnTo>
                    <a:pt x="95923" y="0"/>
                  </a:lnTo>
                  <a:lnTo>
                    <a:pt x="80200" y="0"/>
                  </a:lnTo>
                  <a:lnTo>
                    <a:pt x="80200" y="36563"/>
                  </a:lnTo>
                  <a:lnTo>
                    <a:pt x="36880" y="36563"/>
                  </a:lnTo>
                  <a:lnTo>
                    <a:pt x="36880" y="53073"/>
                  </a:lnTo>
                  <a:lnTo>
                    <a:pt x="36880" y="82169"/>
                  </a:lnTo>
                  <a:lnTo>
                    <a:pt x="0" y="82169"/>
                  </a:lnTo>
                  <a:lnTo>
                    <a:pt x="0" y="97904"/>
                  </a:lnTo>
                  <a:lnTo>
                    <a:pt x="36880" y="97904"/>
                  </a:lnTo>
                  <a:lnTo>
                    <a:pt x="36880" y="131559"/>
                  </a:lnTo>
                  <a:lnTo>
                    <a:pt x="0" y="131559"/>
                  </a:lnTo>
                  <a:lnTo>
                    <a:pt x="0" y="147294"/>
                  </a:lnTo>
                  <a:lnTo>
                    <a:pt x="36880" y="147294"/>
                  </a:lnTo>
                  <a:lnTo>
                    <a:pt x="36880" y="180936"/>
                  </a:lnTo>
                  <a:lnTo>
                    <a:pt x="0" y="180936"/>
                  </a:lnTo>
                  <a:lnTo>
                    <a:pt x="0" y="196672"/>
                  </a:lnTo>
                  <a:lnTo>
                    <a:pt x="36880" y="196672"/>
                  </a:lnTo>
                  <a:lnTo>
                    <a:pt x="36880" y="230327"/>
                  </a:lnTo>
                  <a:lnTo>
                    <a:pt x="0" y="230327"/>
                  </a:lnTo>
                  <a:lnTo>
                    <a:pt x="0" y="246049"/>
                  </a:lnTo>
                  <a:lnTo>
                    <a:pt x="36880" y="246049"/>
                  </a:lnTo>
                  <a:lnTo>
                    <a:pt x="36880" y="279704"/>
                  </a:lnTo>
                  <a:lnTo>
                    <a:pt x="0" y="279704"/>
                  </a:lnTo>
                  <a:lnTo>
                    <a:pt x="0" y="295440"/>
                  </a:lnTo>
                  <a:lnTo>
                    <a:pt x="36880" y="295440"/>
                  </a:lnTo>
                  <a:lnTo>
                    <a:pt x="36880" y="324853"/>
                  </a:lnTo>
                  <a:lnTo>
                    <a:pt x="36880" y="340093"/>
                  </a:lnTo>
                  <a:lnTo>
                    <a:pt x="80200" y="340093"/>
                  </a:lnTo>
                  <a:lnTo>
                    <a:pt x="80200" y="377609"/>
                  </a:lnTo>
                  <a:lnTo>
                    <a:pt x="95923" y="377609"/>
                  </a:lnTo>
                  <a:lnTo>
                    <a:pt x="95923" y="340093"/>
                  </a:lnTo>
                  <a:lnTo>
                    <a:pt x="129527" y="340093"/>
                  </a:lnTo>
                  <a:lnTo>
                    <a:pt x="129527" y="377609"/>
                  </a:lnTo>
                  <a:lnTo>
                    <a:pt x="145237" y="377609"/>
                  </a:lnTo>
                  <a:lnTo>
                    <a:pt x="145237" y="340093"/>
                  </a:lnTo>
                  <a:lnTo>
                    <a:pt x="178866" y="340093"/>
                  </a:lnTo>
                  <a:lnTo>
                    <a:pt x="178866" y="377609"/>
                  </a:lnTo>
                  <a:lnTo>
                    <a:pt x="194576" y="377609"/>
                  </a:lnTo>
                  <a:lnTo>
                    <a:pt x="194576" y="340093"/>
                  </a:lnTo>
                  <a:lnTo>
                    <a:pt x="228180" y="340093"/>
                  </a:lnTo>
                  <a:lnTo>
                    <a:pt x="228180" y="377609"/>
                  </a:lnTo>
                  <a:lnTo>
                    <a:pt x="243903" y="377609"/>
                  </a:lnTo>
                  <a:lnTo>
                    <a:pt x="243903" y="340093"/>
                  </a:lnTo>
                  <a:lnTo>
                    <a:pt x="277507" y="340093"/>
                  </a:lnTo>
                  <a:lnTo>
                    <a:pt x="277507" y="377609"/>
                  </a:lnTo>
                  <a:lnTo>
                    <a:pt x="293230" y="377609"/>
                  </a:lnTo>
                  <a:lnTo>
                    <a:pt x="293230" y="340093"/>
                  </a:lnTo>
                  <a:lnTo>
                    <a:pt x="340296" y="340093"/>
                  </a:lnTo>
                  <a:lnTo>
                    <a:pt x="340296" y="324954"/>
                  </a:lnTo>
                  <a:lnTo>
                    <a:pt x="340296" y="295440"/>
                  </a:lnTo>
                  <a:lnTo>
                    <a:pt x="377177" y="295440"/>
                  </a:lnTo>
                  <a:lnTo>
                    <a:pt x="377177" y="279704"/>
                  </a:lnTo>
                  <a:lnTo>
                    <a:pt x="340296" y="279704"/>
                  </a:lnTo>
                  <a:lnTo>
                    <a:pt x="340296" y="246049"/>
                  </a:lnTo>
                  <a:lnTo>
                    <a:pt x="377177" y="246049"/>
                  </a:lnTo>
                  <a:lnTo>
                    <a:pt x="377177" y="230327"/>
                  </a:lnTo>
                  <a:lnTo>
                    <a:pt x="340296" y="230327"/>
                  </a:lnTo>
                  <a:lnTo>
                    <a:pt x="340296" y="196672"/>
                  </a:lnTo>
                  <a:lnTo>
                    <a:pt x="377177" y="196672"/>
                  </a:lnTo>
                  <a:lnTo>
                    <a:pt x="377177" y="180936"/>
                  </a:lnTo>
                  <a:lnTo>
                    <a:pt x="340296" y="180936"/>
                  </a:lnTo>
                  <a:lnTo>
                    <a:pt x="340296" y="147294"/>
                  </a:lnTo>
                  <a:lnTo>
                    <a:pt x="377177" y="147294"/>
                  </a:lnTo>
                  <a:lnTo>
                    <a:pt x="377177" y="131559"/>
                  </a:lnTo>
                  <a:lnTo>
                    <a:pt x="340296" y="131559"/>
                  </a:lnTo>
                  <a:lnTo>
                    <a:pt x="340296" y="97904"/>
                  </a:lnTo>
                  <a:lnTo>
                    <a:pt x="377177" y="97904"/>
                  </a:lnTo>
                  <a:lnTo>
                    <a:pt x="377177" y="82169"/>
                  </a:lnTo>
                  <a:close/>
                </a:path>
              </a:pathLst>
            </a:custGeom>
            <a:solidFill>
              <a:srgbClr val="D7672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1679" y="3407080"/>
              <a:ext cx="455406" cy="45628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7276" y="3483127"/>
              <a:ext cx="65059" cy="651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6057" y="3483127"/>
              <a:ext cx="65065" cy="651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7276" y="3722176"/>
              <a:ext cx="65059" cy="651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16057" y="3722176"/>
              <a:ext cx="65065" cy="6513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901577" y="3531822"/>
              <a:ext cx="261620" cy="168910"/>
            </a:xfrm>
            <a:custGeom>
              <a:avLst/>
              <a:gdLst/>
              <a:ahLst/>
              <a:cxnLst/>
              <a:rect l="l" t="t" r="r" b="b"/>
              <a:pathLst>
                <a:path w="261620" h="168910">
                  <a:moveTo>
                    <a:pt x="95669" y="0"/>
                  </a:moveTo>
                  <a:lnTo>
                    <a:pt x="58599" y="15770"/>
                  </a:lnTo>
                  <a:lnTo>
                    <a:pt x="36885" y="49098"/>
                  </a:lnTo>
                  <a:lnTo>
                    <a:pt x="33751" y="68643"/>
                  </a:lnTo>
                  <a:lnTo>
                    <a:pt x="33849" y="72037"/>
                  </a:lnTo>
                  <a:lnTo>
                    <a:pt x="19574" y="79345"/>
                  </a:lnTo>
                  <a:lnTo>
                    <a:pt x="8936" y="90104"/>
                  </a:lnTo>
                  <a:lnTo>
                    <a:pt x="2293" y="103862"/>
                  </a:lnTo>
                  <a:lnTo>
                    <a:pt x="0" y="120166"/>
                  </a:lnTo>
                  <a:lnTo>
                    <a:pt x="115" y="123653"/>
                  </a:lnTo>
                  <a:lnTo>
                    <a:pt x="3183" y="138216"/>
                  </a:lnTo>
                  <a:lnTo>
                    <a:pt x="10326" y="151006"/>
                  </a:lnTo>
                  <a:lnTo>
                    <a:pt x="20972" y="161280"/>
                  </a:lnTo>
                  <a:lnTo>
                    <a:pt x="34547" y="168294"/>
                  </a:lnTo>
                  <a:lnTo>
                    <a:pt x="38516" y="156791"/>
                  </a:lnTo>
                  <a:lnTo>
                    <a:pt x="28155" y="151457"/>
                  </a:lnTo>
                  <a:lnTo>
                    <a:pt x="20032" y="143674"/>
                  </a:lnTo>
                  <a:lnTo>
                    <a:pt x="14586" y="134006"/>
                  </a:lnTo>
                  <a:lnTo>
                    <a:pt x="12251" y="123019"/>
                  </a:lnTo>
                  <a:lnTo>
                    <a:pt x="12153" y="120166"/>
                  </a:lnTo>
                  <a:lnTo>
                    <a:pt x="15229" y="103484"/>
                  </a:lnTo>
                  <a:lnTo>
                    <a:pt x="22826" y="92379"/>
                  </a:lnTo>
                  <a:lnTo>
                    <a:pt x="32499" y="85720"/>
                  </a:lnTo>
                  <a:lnTo>
                    <a:pt x="41803" y="82374"/>
                  </a:lnTo>
                  <a:lnTo>
                    <a:pt x="44775" y="81631"/>
                  </a:lnTo>
                  <a:lnTo>
                    <a:pt x="46732" y="78790"/>
                  </a:lnTo>
                  <a:lnTo>
                    <a:pt x="45905" y="70808"/>
                  </a:lnTo>
                  <a:lnTo>
                    <a:pt x="45905" y="68643"/>
                  </a:lnTo>
                  <a:lnTo>
                    <a:pt x="66384" y="25126"/>
                  </a:lnTo>
                  <a:lnTo>
                    <a:pt x="102348" y="11653"/>
                  </a:lnTo>
                  <a:lnTo>
                    <a:pt x="120991" y="14702"/>
                  </a:lnTo>
                  <a:lnTo>
                    <a:pt x="153314" y="41064"/>
                  </a:lnTo>
                  <a:lnTo>
                    <a:pt x="160887" y="57558"/>
                  </a:lnTo>
                  <a:lnTo>
                    <a:pt x="162728" y="59085"/>
                  </a:lnTo>
                  <a:lnTo>
                    <a:pt x="167152" y="59736"/>
                  </a:lnTo>
                  <a:lnTo>
                    <a:pt x="169371" y="58853"/>
                  </a:lnTo>
                  <a:lnTo>
                    <a:pt x="174743" y="51687"/>
                  </a:lnTo>
                  <a:lnTo>
                    <a:pt x="180630" y="48608"/>
                  </a:lnTo>
                  <a:lnTo>
                    <a:pt x="186866" y="48608"/>
                  </a:lnTo>
                  <a:lnTo>
                    <a:pt x="194051" y="50044"/>
                  </a:lnTo>
                  <a:lnTo>
                    <a:pt x="200846" y="54715"/>
                  </a:lnTo>
                  <a:lnTo>
                    <a:pt x="206115" y="63171"/>
                  </a:lnTo>
                  <a:lnTo>
                    <a:pt x="208719" y="75962"/>
                  </a:lnTo>
                  <a:lnTo>
                    <a:pt x="208876" y="78700"/>
                  </a:lnTo>
                  <a:lnTo>
                    <a:pt x="210845" y="80993"/>
                  </a:lnTo>
                  <a:lnTo>
                    <a:pt x="246918" y="106299"/>
                  </a:lnTo>
                  <a:lnTo>
                    <a:pt x="249161" y="120476"/>
                  </a:lnTo>
                  <a:lnTo>
                    <a:pt x="247542" y="133704"/>
                  </a:lnTo>
                  <a:lnTo>
                    <a:pt x="242655" y="143997"/>
                  </a:lnTo>
                  <a:lnTo>
                    <a:pt x="234455" y="151416"/>
                  </a:lnTo>
                  <a:lnTo>
                    <a:pt x="222896" y="156024"/>
                  </a:lnTo>
                  <a:lnTo>
                    <a:pt x="225752" y="167851"/>
                  </a:lnTo>
                  <a:lnTo>
                    <a:pt x="240984" y="161610"/>
                  </a:lnTo>
                  <a:lnTo>
                    <a:pt x="252134" y="151439"/>
                  </a:lnTo>
                  <a:lnTo>
                    <a:pt x="258983" y="137631"/>
                  </a:lnTo>
                  <a:lnTo>
                    <a:pt x="261315" y="120476"/>
                  </a:lnTo>
                  <a:lnTo>
                    <a:pt x="258640" y="103017"/>
                  </a:lnTo>
                  <a:lnTo>
                    <a:pt x="250775" y="88722"/>
                  </a:lnTo>
                  <a:lnTo>
                    <a:pt x="237957" y="77859"/>
                  </a:lnTo>
                  <a:lnTo>
                    <a:pt x="220423" y="70692"/>
                  </a:lnTo>
                  <a:lnTo>
                    <a:pt x="215963" y="55377"/>
                  </a:lnTo>
                  <a:lnTo>
                    <a:pt x="208054" y="44711"/>
                  </a:lnTo>
                  <a:lnTo>
                    <a:pt x="197940" y="38472"/>
                  </a:lnTo>
                  <a:lnTo>
                    <a:pt x="186866" y="36442"/>
                  </a:lnTo>
                  <a:lnTo>
                    <a:pt x="180030" y="36442"/>
                  </a:lnTo>
                  <a:lnTo>
                    <a:pt x="173497" y="38668"/>
                  </a:lnTo>
                  <a:lnTo>
                    <a:pt x="168015" y="42732"/>
                  </a:lnTo>
                  <a:lnTo>
                    <a:pt x="164794" y="36587"/>
                  </a:lnTo>
                  <a:lnTo>
                    <a:pt x="135424" y="7826"/>
                  </a:lnTo>
                  <a:lnTo>
                    <a:pt x="116126" y="859"/>
                  </a:lnTo>
                  <a:lnTo>
                    <a:pt x="95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0199" y="3629137"/>
              <a:ext cx="176535" cy="1155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3877" y="3407080"/>
              <a:ext cx="455771" cy="4562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7166" y="3407080"/>
              <a:ext cx="455771" cy="45628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40112" y="3953347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870"/>
                  </a:lnTo>
                </a:path>
              </a:pathLst>
            </a:custGeom>
            <a:ln w="7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416537" y="3910079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575" y="0"/>
                  </a:moveTo>
                  <a:lnTo>
                    <a:pt x="0" y="47202"/>
                  </a:lnTo>
                  <a:lnTo>
                    <a:pt x="47148" y="47202"/>
                  </a:lnTo>
                  <a:lnTo>
                    <a:pt x="23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43400" y="3953347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870"/>
                  </a:lnTo>
                </a:path>
              </a:pathLst>
            </a:custGeom>
            <a:ln w="7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619826" y="3910079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573" y="0"/>
                  </a:moveTo>
                  <a:lnTo>
                    <a:pt x="0" y="47200"/>
                  </a:lnTo>
                  <a:lnTo>
                    <a:pt x="47148" y="47200"/>
                  </a:lnTo>
                  <a:lnTo>
                    <a:pt x="23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656557"/>
            <a:ext cx="5512435" cy="2766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0" dirty="0">
                <a:latin typeface="Verdana" panose="020B0604030504040204"/>
                <a:cs typeface="Verdana" panose="020B0604030504040204"/>
              </a:rPr>
              <a:t>Fully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native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Windows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file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5" dirty="0">
                <a:latin typeface="Verdana" panose="020B0604030504040204"/>
                <a:cs typeface="Verdana" panose="020B0604030504040204"/>
              </a:rPr>
              <a:t>system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950" spc="5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native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Windows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features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including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SMB</a:t>
            </a:r>
            <a:r>
              <a:rPr sz="19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support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45" dirty="0">
                <a:latin typeface="Verdana" panose="020B0604030504040204"/>
                <a:cs typeface="Verdana" panose="020B0604030504040204"/>
              </a:rPr>
              <a:t>Active</a:t>
            </a:r>
            <a:r>
              <a:rPr sz="19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Directory</a:t>
            </a:r>
            <a:r>
              <a:rPr sz="19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integration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spc="55" dirty="0">
                <a:latin typeface="Verdana" panose="020B0604030504040204"/>
                <a:cs typeface="Verdana" panose="020B0604030504040204"/>
              </a:rPr>
              <a:t>Windows</a:t>
            </a:r>
            <a:r>
              <a:rPr sz="19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NTFS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Utilizes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0" dirty="0">
                <a:latin typeface="Verdana" panose="020B0604030504040204"/>
                <a:cs typeface="Verdana" panose="020B0604030504040204"/>
              </a:rPr>
              <a:t>SSD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drives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65" dirty="0">
                <a:latin typeface="Verdana" panose="020B0604030504040204"/>
                <a:cs typeface="Verdana" panose="020B0604030504040204"/>
              </a:rPr>
              <a:t>low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latency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100" y="1451186"/>
            <a:ext cx="693420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FSx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for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Windows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Server</a:t>
            </a:r>
            <a:endParaRPr spc="-70" dirty="0">
              <a:solidFill>
                <a:srgbClr val="40404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2255" y="3158507"/>
            <a:ext cx="1453753" cy="14553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092" y="3321764"/>
            <a:ext cx="628840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Data</a:t>
            </a:r>
            <a:r>
              <a:rPr spc="-160" dirty="0"/>
              <a:t> </a:t>
            </a:r>
            <a:r>
              <a:rPr spc="-60" dirty="0"/>
              <a:t>Transfer</a:t>
            </a:r>
            <a:r>
              <a:rPr spc="-155" dirty="0"/>
              <a:t> </a:t>
            </a:r>
            <a:r>
              <a:rPr spc="25" dirty="0"/>
              <a:t>with</a:t>
            </a:r>
            <a:r>
              <a:rPr spc="-155" dirty="0"/>
              <a:t> </a:t>
            </a:r>
            <a:r>
              <a:rPr spc="80" dirty="0"/>
              <a:t>AWS</a:t>
            </a:r>
            <a:r>
              <a:rPr spc="-155" dirty="0"/>
              <a:t> </a:t>
            </a:r>
            <a:r>
              <a:rPr spc="5" dirty="0"/>
              <a:t>Snowball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451186"/>
            <a:ext cx="746061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>
                <a:solidFill>
                  <a:srgbClr val="404040"/>
                </a:solidFill>
              </a:rPr>
              <a:t>AWS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Large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Scale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Data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Transfer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Services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0" y="4498607"/>
            <a:ext cx="2132965" cy="1181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1600" b="1" spc="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6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Snowball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650"/>
              </a:spcBef>
            </a:pPr>
            <a:r>
              <a:rPr sz="1600" spc="5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16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physically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migrate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petabyte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scale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8600" y="4498607"/>
            <a:ext cx="2270760" cy="1181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75"/>
              </a:spcBef>
            </a:pPr>
            <a:r>
              <a:rPr sz="1600" b="1" spc="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600" b="1" spc="-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Snowmobile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 marR="5080" indent="13970" algn="ctr">
              <a:lnSpc>
                <a:spcPct val="102000"/>
              </a:lnSpc>
              <a:spcBef>
                <a:spcPts val="650"/>
              </a:spcBef>
            </a:pPr>
            <a:r>
              <a:rPr sz="1600" spc="5" dirty="0">
                <a:latin typeface="Verdana" panose="020B0604030504040204"/>
                <a:cs typeface="Verdana" panose="020B0604030504040204"/>
              </a:rPr>
              <a:t>Service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physically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migrate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exabyte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scale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onto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77904" y="3002892"/>
            <a:ext cx="1068070" cy="1069975"/>
            <a:chOff x="3077904" y="3002892"/>
            <a:chExt cx="1068070" cy="10699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7904" y="3002892"/>
              <a:ext cx="1067850" cy="10699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55162" y="3259670"/>
              <a:ext cx="712470" cy="556895"/>
            </a:xfrm>
            <a:custGeom>
              <a:avLst/>
              <a:gdLst/>
              <a:ahLst/>
              <a:cxnLst/>
              <a:rect l="l" t="t" r="r" b="b"/>
              <a:pathLst>
                <a:path w="712470" h="556895">
                  <a:moveTo>
                    <a:pt x="413232" y="57061"/>
                  </a:moveTo>
                  <a:lnTo>
                    <a:pt x="299237" y="57061"/>
                  </a:lnTo>
                  <a:lnTo>
                    <a:pt x="299237" y="85598"/>
                  </a:lnTo>
                  <a:lnTo>
                    <a:pt x="413232" y="85598"/>
                  </a:lnTo>
                  <a:lnTo>
                    <a:pt x="413232" y="57061"/>
                  </a:lnTo>
                  <a:close/>
                </a:path>
                <a:path w="712470" h="556895">
                  <a:moveTo>
                    <a:pt x="555726" y="191833"/>
                  </a:moveTo>
                  <a:lnTo>
                    <a:pt x="549351" y="185458"/>
                  </a:lnTo>
                  <a:lnTo>
                    <a:pt x="527227" y="185458"/>
                  </a:lnTo>
                  <a:lnTo>
                    <a:pt x="527227" y="213982"/>
                  </a:lnTo>
                  <a:lnTo>
                    <a:pt x="527227" y="370903"/>
                  </a:lnTo>
                  <a:lnTo>
                    <a:pt x="185242" y="370903"/>
                  </a:lnTo>
                  <a:lnTo>
                    <a:pt x="185242" y="213982"/>
                  </a:lnTo>
                  <a:lnTo>
                    <a:pt x="527227" y="213982"/>
                  </a:lnTo>
                  <a:lnTo>
                    <a:pt x="527227" y="185458"/>
                  </a:lnTo>
                  <a:lnTo>
                    <a:pt x="163131" y="185458"/>
                  </a:lnTo>
                  <a:lnTo>
                    <a:pt x="156743" y="191833"/>
                  </a:lnTo>
                  <a:lnTo>
                    <a:pt x="156743" y="393065"/>
                  </a:lnTo>
                  <a:lnTo>
                    <a:pt x="163131" y="399440"/>
                  </a:lnTo>
                  <a:lnTo>
                    <a:pt x="549351" y="399440"/>
                  </a:lnTo>
                  <a:lnTo>
                    <a:pt x="555726" y="393065"/>
                  </a:lnTo>
                  <a:lnTo>
                    <a:pt x="555726" y="370903"/>
                  </a:lnTo>
                  <a:lnTo>
                    <a:pt x="555726" y="213982"/>
                  </a:lnTo>
                  <a:lnTo>
                    <a:pt x="555726" y="191833"/>
                  </a:lnTo>
                  <a:close/>
                </a:path>
                <a:path w="712470" h="556895">
                  <a:moveTo>
                    <a:pt x="655472" y="102311"/>
                  </a:moveTo>
                  <a:lnTo>
                    <a:pt x="627849" y="60629"/>
                  </a:lnTo>
                  <a:lnTo>
                    <a:pt x="626973" y="60452"/>
                  </a:lnTo>
                  <a:lnTo>
                    <a:pt x="626973" y="93091"/>
                  </a:lnTo>
                  <a:lnTo>
                    <a:pt x="626973" y="463181"/>
                  </a:lnTo>
                  <a:lnTo>
                    <a:pt x="619404" y="470763"/>
                  </a:lnTo>
                  <a:lnTo>
                    <a:pt x="93065" y="470763"/>
                  </a:lnTo>
                  <a:lnTo>
                    <a:pt x="85496" y="463181"/>
                  </a:lnTo>
                  <a:lnTo>
                    <a:pt x="85572" y="93091"/>
                  </a:lnTo>
                  <a:lnTo>
                    <a:pt x="93065" y="85598"/>
                  </a:lnTo>
                  <a:lnTo>
                    <a:pt x="232067" y="85598"/>
                  </a:lnTo>
                  <a:lnTo>
                    <a:pt x="250240" y="138798"/>
                  </a:lnTo>
                  <a:lnTo>
                    <a:pt x="255676" y="142659"/>
                  </a:lnTo>
                  <a:lnTo>
                    <a:pt x="456768" y="142659"/>
                  </a:lnTo>
                  <a:lnTo>
                    <a:pt x="462191" y="138798"/>
                  </a:lnTo>
                  <a:lnTo>
                    <a:pt x="470636" y="114122"/>
                  </a:lnTo>
                  <a:lnTo>
                    <a:pt x="480415" y="85598"/>
                  </a:lnTo>
                  <a:lnTo>
                    <a:pt x="619493" y="85598"/>
                  </a:lnTo>
                  <a:lnTo>
                    <a:pt x="626973" y="93091"/>
                  </a:lnTo>
                  <a:lnTo>
                    <a:pt x="626973" y="60452"/>
                  </a:lnTo>
                  <a:lnTo>
                    <a:pt x="610273" y="57061"/>
                  </a:lnTo>
                  <a:lnTo>
                    <a:pt x="464134" y="57061"/>
                  </a:lnTo>
                  <a:lnTo>
                    <a:pt x="458724" y="60934"/>
                  </a:lnTo>
                  <a:lnTo>
                    <a:pt x="440499" y="114122"/>
                  </a:lnTo>
                  <a:lnTo>
                    <a:pt x="271932" y="114122"/>
                  </a:lnTo>
                  <a:lnTo>
                    <a:pt x="262178" y="85598"/>
                  </a:lnTo>
                  <a:lnTo>
                    <a:pt x="253746" y="60934"/>
                  </a:lnTo>
                  <a:lnTo>
                    <a:pt x="248323" y="57061"/>
                  </a:lnTo>
                  <a:lnTo>
                    <a:pt x="102362" y="57061"/>
                  </a:lnTo>
                  <a:lnTo>
                    <a:pt x="84721" y="60642"/>
                  </a:lnTo>
                  <a:lnTo>
                    <a:pt x="70294" y="70383"/>
                  </a:lnTo>
                  <a:lnTo>
                    <a:pt x="60566" y="84823"/>
                  </a:lnTo>
                  <a:lnTo>
                    <a:pt x="57035" y="102311"/>
                  </a:lnTo>
                  <a:lnTo>
                    <a:pt x="56997" y="453872"/>
                  </a:lnTo>
                  <a:lnTo>
                    <a:pt x="60566" y="471538"/>
                  </a:lnTo>
                  <a:lnTo>
                    <a:pt x="70294" y="485978"/>
                  </a:lnTo>
                  <a:lnTo>
                    <a:pt x="84721" y="495719"/>
                  </a:lnTo>
                  <a:lnTo>
                    <a:pt x="102362" y="499287"/>
                  </a:lnTo>
                  <a:lnTo>
                    <a:pt x="610095" y="499287"/>
                  </a:lnTo>
                  <a:lnTo>
                    <a:pt x="627748" y="495719"/>
                  </a:lnTo>
                  <a:lnTo>
                    <a:pt x="642162" y="485978"/>
                  </a:lnTo>
                  <a:lnTo>
                    <a:pt x="651903" y="471538"/>
                  </a:lnTo>
                  <a:lnTo>
                    <a:pt x="652056" y="470763"/>
                  </a:lnTo>
                  <a:lnTo>
                    <a:pt x="655472" y="453872"/>
                  </a:lnTo>
                  <a:lnTo>
                    <a:pt x="655472" y="102311"/>
                  </a:lnTo>
                  <a:close/>
                </a:path>
                <a:path w="712470" h="556895">
                  <a:moveTo>
                    <a:pt x="712470" y="79006"/>
                  </a:moveTo>
                  <a:lnTo>
                    <a:pt x="706437" y="48285"/>
                  </a:lnTo>
                  <a:lnTo>
                    <a:pt x="693496" y="28536"/>
                  </a:lnTo>
                  <a:lnTo>
                    <a:pt x="689978" y="23164"/>
                  </a:lnTo>
                  <a:lnTo>
                    <a:pt x="683971" y="18999"/>
                  </a:lnTo>
                  <a:lnTo>
                    <a:pt x="683971" y="79006"/>
                  </a:lnTo>
                  <a:lnTo>
                    <a:pt x="683971" y="477354"/>
                  </a:lnTo>
                  <a:lnTo>
                    <a:pt x="680173" y="496976"/>
                  </a:lnTo>
                  <a:lnTo>
                    <a:pt x="669836" y="513029"/>
                  </a:lnTo>
                  <a:lnTo>
                    <a:pt x="654507" y="523849"/>
                  </a:lnTo>
                  <a:lnTo>
                    <a:pt x="635774" y="527824"/>
                  </a:lnTo>
                  <a:lnTo>
                    <a:pt x="76682" y="527824"/>
                  </a:lnTo>
                  <a:lnTo>
                    <a:pt x="57950" y="523849"/>
                  </a:lnTo>
                  <a:lnTo>
                    <a:pt x="42621" y="513029"/>
                  </a:lnTo>
                  <a:lnTo>
                    <a:pt x="32283" y="496976"/>
                  </a:lnTo>
                  <a:lnTo>
                    <a:pt x="28498" y="477354"/>
                  </a:lnTo>
                  <a:lnTo>
                    <a:pt x="28498" y="79006"/>
                  </a:lnTo>
                  <a:lnTo>
                    <a:pt x="32283" y="59385"/>
                  </a:lnTo>
                  <a:lnTo>
                    <a:pt x="42621" y="43332"/>
                  </a:lnTo>
                  <a:lnTo>
                    <a:pt x="57950" y="32512"/>
                  </a:lnTo>
                  <a:lnTo>
                    <a:pt x="76682" y="28536"/>
                  </a:lnTo>
                  <a:lnTo>
                    <a:pt x="635774" y="28536"/>
                  </a:lnTo>
                  <a:lnTo>
                    <a:pt x="654507" y="32512"/>
                  </a:lnTo>
                  <a:lnTo>
                    <a:pt x="669836" y="43332"/>
                  </a:lnTo>
                  <a:lnTo>
                    <a:pt x="680173" y="59385"/>
                  </a:lnTo>
                  <a:lnTo>
                    <a:pt x="683971" y="79006"/>
                  </a:lnTo>
                  <a:lnTo>
                    <a:pt x="683971" y="18999"/>
                  </a:lnTo>
                  <a:lnTo>
                    <a:pt x="665607" y="6223"/>
                  </a:lnTo>
                  <a:lnTo>
                    <a:pt x="635774" y="0"/>
                  </a:lnTo>
                  <a:lnTo>
                    <a:pt x="76682" y="0"/>
                  </a:lnTo>
                  <a:lnTo>
                    <a:pt x="46863" y="6223"/>
                  </a:lnTo>
                  <a:lnTo>
                    <a:pt x="22479" y="23164"/>
                  </a:lnTo>
                  <a:lnTo>
                    <a:pt x="6032" y="48285"/>
                  </a:lnTo>
                  <a:lnTo>
                    <a:pt x="0" y="79006"/>
                  </a:lnTo>
                  <a:lnTo>
                    <a:pt x="0" y="477354"/>
                  </a:lnTo>
                  <a:lnTo>
                    <a:pt x="6032" y="508076"/>
                  </a:lnTo>
                  <a:lnTo>
                    <a:pt x="22479" y="533196"/>
                  </a:lnTo>
                  <a:lnTo>
                    <a:pt x="46863" y="550138"/>
                  </a:lnTo>
                  <a:lnTo>
                    <a:pt x="76682" y="556348"/>
                  </a:lnTo>
                  <a:lnTo>
                    <a:pt x="635774" y="556348"/>
                  </a:lnTo>
                  <a:lnTo>
                    <a:pt x="665607" y="550138"/>
                  </a:lnTo>
                  <a:lnTo>
                    <a:pt x="689978" y="533196"/>
                  </a:lnTo>
                  <a:lnTo>
                    <a:pt x="693496" y="527824"/>
                  </a:lnTo>
                  <a:lnTo>
                    <a:pt x="706437" y="508076"/>
                  </a:lnTo>
                  <a:lnTo>
                    <a:pt x="712470" y="477354"/>
                  </a:lnTo>
                  <a:lnTo>
                    <a:pt x="712470" y="79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913501" y="3002892"/>
            <a:ext cx="1068070" cy="1069975"/>
            <a:chOff x="5913501" y="3002892"/>
            <a:chExt cx="1068070" cy="10699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01" y="3002892"/>
              <a:ext cx="1067850" cy="10699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91047" y="3195484"/>
              <a:ext cx="712470" cy="685165"/>
            </a:xfrm>
            <a:custGeom>
              <a:avLst/>
              <a:gdLst/>
              <a:ahLst/>
              <a:cxnLst/>
              <a:rect l="l" t="t" r="r" b="b"/>
              <a:pathLst>
                <a:path w="712470" h="685164">
                  <a:moveTo>
                    <a:pt x="71247" y="313829"/>
                  </a:moveTo>
                  <a:lnTo>
                    <a:pt x="0" y="313829"/>
                  </a:lnTo>
                  <a:lnTo>
                    <a:pt x="0" y="342366"/>
                  </a:lnTo>
                  <a:lnTo>
                    <a:pt x="71247" y="342366"/>
                  </a:lnTo>
                  <a:lnTo>
                    <a:pt x="71247" y="313829"/>
                  </a:lnTo>
                  <a:close/>
                </a:path>
                <a:path w="712470" h="685164">
                  <a:moveTo>
                    <a:pt x="71247" y="242506"/>
                  </a:moveTo>
                  <a:lnTo>
                    <a:pt x="28498" y="242506"/>
                  </a:lnTo>
                  <a:lnTo>
                    <a:pt x="28498" y="271043"/>
                  </a:lnTo>
                  <a:lnTo>
                    <a:pt x="71247" y="271043"/>
                  </a:lnTo>
                  <a:lnTo>
                    <a:pt x="71247" y="242506"/>
                  </a:lnTo>
                  <a:close/>
                </a:path>
                <a:path w="712470" h="685164">
                  <a:moveTo>
                    <a:pt x="71259" y="385165"/>
                  </a:moveTo>
                  <a:lnTo>
                    <a:pt x="14262" y="385165"/>
                  </a:lnTo>
                  <a:lnTo>
                    <a:pt x="14262" y="413689"/>
                  </a:lnTo>
                  <a:lnTo>
                    <a:pt x="71259" y="413689"/>
                  </a:lnTo>
                  <a:lnTo>
                    <a:pt x="71259" y="385165"/>
                  </a:lnTo>
                  <a:close/>
                </a:path>
                <a:path w="712470" h="685164">
                  <a:moveTo>
                    <a:pt x="641235" y="355079"/>
                  </a:moveTo>
                  <a:lnTo>
                    <a:pt x="634593" y="322402"/>
                  </a:lnTo>
                  <a:lnTo>
                    <a:pt x="619125" y="299567"/>
                  </a:lnTo>
                  <a:lnTo>
                    <a:pt x="616496" y="295681"/>
                  </a:lnTo>
                  <a:lnTo>
                    <a:pt x="612736" y="293166"/>
                  </a:lnTo>
                  <a:lnTo>
                    <a:pt x="612736" y="355079"/>
                  </a:lnTo>
                  <a:lnTo>
                    <a:pt x="612736" y="413689"/>
                  </a:lnTo>
                  <a:lnTo>
                    <a:pt x="610069" y="413689"/>
                  </a:lnTo>
                  <a:lnTo>
                    <a:pt x="608114" y="410845"/>
                  </a:lnTo>
                  <a:lnTo>
                    <a:pt x="601649" y="401434"/>
                  </a:lnTo>
                  <a:lnTo>
                    <a:pt x="590346" y="391871"/>
                  </a:lnTo>
                  <a:lnTo>
                    <a:pt x="588784" y="391160"/>
                  </a:lnTo>
                  <a:lnTo>
                    <a:pt x="588784" y="438226"/>
                  </a:lnTo>
                  <a:lnTo>
                    <a:pt x="586625" y="448881"/>
                  </a:lnTo>
                  <a:lnTo>
                    <a:pt x="580758" y="457581"/>
                  </a:lnTo>
                  <a:lnTo>
                    <a:pt x="572058" y="463461"/>
                  </a:lnTo>
                  <a:lnTo>
                    <a:pt x="561416" y="465620"/>
                  </a:lnTo>
                  <a:lnTo>
                    <a:pt x="550773" y="463461"/>
                  </a:lnTo>
                  <a:lnTo>
                    <a:pt x="542074" y="457581"/>
                  </a:lnTo>
                  <a:lnTo>
                    <a:pt x="538695" y="452577"/>
                  </a:lnTo>
                  <a:lnTo>
                    <a:pt x="536206" y="448881"/>
                  </a:lnTo>
                  <a:lnTo>
                    <a:pt x="534047" y="438226"/>
                  </a:lnTo>
                  <a:lnTo>
                    <a:pt x="536117" y="427951"/>
                  </a:lnTo>
                  <a:lnTo>
                    <a:pt x="536206" y="427570"/>
                  </a:lnTo>
                  <a:lnTo>
                    <a:pt x="542074" y="418871"/>
                  </a:lnTo>
                  <a:lnTo>
                    <a:pt x="550329" y="413296"/>
                  </a:lnTo>
                  <a:lnTo>
                    <a:pt x="550773" y="412991"/>
                  </a:lnTo>
                  <a:lnTo>
                    <a:pt x="561416" y="410845"/>
                  </a:lnTo>
                  <a:lnTo>
                    <a:pt x="572058" y="412991"/>
                  </a:lnTo>
                  <a:lnTo>
                    <a:pt x="580758" y="418871"/>
                  </a:lnTo>
                  <a:lnTo>
                    <a:pt x="586625" y="427570"/>
                  </a:lnTo>
                  <a:lnTo>
                    <a:pt x="588784" y="438226"/>
                  </a:lnTo>
                  <a:lnTo>
                    <a:pt x="588784" y="391160"/>
                  </a:lnTo>
                  <a:lnTo>
                    <a:pt x="576745" y="385660"/>
                  </a:lnTo>
                  <a:lnTo>
                    <a:pt x="561416" y="383451"/>
                  </a:lnTo>
                  <a:lnTo>
                    <a:pt x="546214" y="385635"/>
                  </a:lnTo>
                  <a:lnTo>
                    <a:pt x="532688" y="391756"/>
                  </a:lnTo>
                  <a:lnTo>
                    <a:pt x="521411" y="401180"/>
                  </a:lnTo>
                  <a:lnTo>
                    <a:pt x="512991" y="413296"/>
                  </a:lnTo>
                  <a:lnTo>
                    <a:pt x="512991" y="299567"/>
                  </a:lnTo>
                  <a:lnTo>
                    <a:pt x="556869" y="299567"/>
                  </a:lnTo>
                  <a:lnTo>
                    <a:pt x="578599" y="303936"/>
                  </a:lnTo>
                  <a:lnTo>
                    <a:pt x="596353" y="315849"/>
                  </a:lnTo>
                  <a:lnTo>
                    <a:pt x="608330" y="333489"/>
                  </a:lnTo>
                  <a:lnTo>
                    <a:pt x="612736" y="355079"/>
                  </a:lnTo>
                  <a:lnTo>
                    <a:pt x="612736" y="293166"/>
                  </a:lnTo>
                  <a:lnTo>
                    <a:pt x="589673" y="277660"/>
                  </a:lnTo>
                  <a:lnTo>
                    <a:pt x="556869" y="271043"/>
                  </a:lnTo>
                  <a:lnTo>
                    <a:pt x="512991" y="271043"/>
                  </a:lnTo>
                  <a:lnTo>
                    <a:pt x="512991" y="256768"/>
                  </a:lnTo>
                  <a:lnTo>
                    <a:pt x="512991" y="234378"/>
                  </a:lnTo>
                  <a:lnTo>
                    <a:pt x="506857" y="228244"/>
                  </a:lnTo>
                  <a:lnTo>
                    <a:pt x="484479" y="228244"/>
                  </a:lnTo>
                  <a:lnTo>
                    <a:pt x="484479" y="256768"/>
                  </a:lnTo>
                  <a:lnTo>
                    <a:pt x="484479" y="427951"/>
                  </a:lnTo>
                  <a:lnTo>
                    <a:pt x="341515" y="427951"/>
                  </a:lnTo>
                  <a:lnTo>
                    <a:pt x="335026" y="410845"/>
                  </a:lnTo>
                  <a:lnTo>
                    <a:pt x="334835" y="410337"/>
                  </a:lnTo>
                  <a:lnTo>
                    <a:pt x="322846" y="396214"/>
                  </a:lnTo>
                  <a:lnTo>
                    <a:pt x="315188" y="391756"/>
                  </a:lnTo>
                  <a:lnTo>
                    <a:pt x="315188" y="438226"/>
                  </a:lnTo>
                  <a:lnTo>
                    <a:pt x="313042" y="448881"/>
                  </a:lnTo>
                  <a:lnTo>
                    <a:pt x="307162" y="457581"/>
                  </a:lnTo>
                  <a:lnTo>
                    <a:pt x="298462" y="463461"/>
                  </a:lnTo>
                  <a:lnTo>
                    <a:pt x="287832" y="465620"/>
                  </a:lnTo>
                  <a:lnTo>
                    <a:pt x="280860" y="464210"/>
                  </a:lnTo>
                  <a:lnTo>
                    <a:pt x="277190" y="463461"/>
                  </a:lnTo>
                  <a:lnTo>
                    <a:pt x="268490" y="457581"/>
                  </a:lnTo>
                  <a:lnTo>
                    <a:pt x="262610" y="448881"/>
                  </a:lnTo>
                  <a:lnTo>
                    <a:pt x="260464" y="438226"/>
                  </a:lnTo>
                  <a:lnTo>
                    <a:pt x="262610" y="427570"/>
                  </a:lnTo>
                  <a:lnTo>
                    <a:pt x="268490" y="418871"/>
                  </a:lnTo>
                  <a:lnTo>
                    <a:pt x="277190" y="412991"/>
                  </a:lnTo>
                  <a:lnTo>
                    <a:pt x="280860" y="412254"/>
                  </a:lnTo>
                  <a:lnTo>
                    <a:pt x="287832" y="410845"/>
                  </a:lnTo>
                  <a:lnTo>
                    <a:pt x="298462" y="412991"/>
                  </a:lnTo>
                  <a:lnTo>
                    <a:pt x="307162" y="418871"/>
                  </a:lnTo>
                  <a:lnTo>
                    <a:pt x="313042" y="427570"/>
                  </a:lnTo>
                  <a:lnTo>
                    <a:pt x="315188" y="438226"/>
                  </a:lnTo>
                  <a:lnTo>
                    <a:pt x="315188" y="391756"/>
                  </a:lnTo>
                  <a:lnTo>
                    <a:pt x="306781" y="386854"/>
                  </a:lnTo>
                  <a:lnTo>
                    <a:pt x="287832" y="383451"/>
                  </a:lnTo>
                  <a:lnTo>
                    <a:pt x="272897" y="385546"/>
                  </a:lnTo>
                  <a:lnTo>
                    <a:pt x="259588" y="391452"/>
                  </a:lnTo>
                  <a:lnTo>
                    <a:pt x="248424" y="400558"/>
                  </a:lnTo>
                  <a:lnTo>
                    <a:pt x="239941" y="412254"/>
                  </a:lnTo>
                  <a:lnTo>
                    <a:pt x="238912" y="410845"/>
                  </a:lnTo>
                  <a:lnTo>
                    <a:pt x="231457" y="400558"/>
                  </a:lnTo>
                  <a:lnTo>
                    <a:pt x="220306" y="391452"/>
                  </a:lnTo>
                  <a:lnTo>
                    <a:pt x="219417" y="391058"/>
                  </a:lnTo>
                  <a:lnTo>
                    <a:pt x="219417" y="438226"/>
                  </a:lnTo>
                  <a:lnTo>
                    <a:pt x="217271" y="448881"/>
                  </a:lnTo>
                  <a:lnTo>
                    <a:pt x="211404" y="457581"/>
                  </a:lnTo>
                  <a:lnTo>
                    <a:pt x="202704" y="463461"/>
                  </a:lnTo>
                  <a:lnTo>
                    <a:pt x="192062" y="465620"/>
                  </a:lnTo>
                  <a:lnTo>
                    <a:pt x="181419" y="463461"/>
                  </a:lnTo>
                  <a:lnTo>
                    <a:pt x="172732" y="457581"/>
                  </a:lnTo>
                  <a:lnTo>
                    <a:pt x="166865" y="448881"/>
                  </a:lnTo>
                  <a:lnTo>
                    <a:pt x="164719" y="438226"/>
                  </a:lnTo>
                  <a:lnTo>
                    <a:pt x="166789" y="427951"/>
                  </a:lnTo>
                  <a:lnTo>
                    <a:pt x="166865" y="427570"/>
                  </a:lnTo>
                  <a:lnTo>
                    <a:pt x="172732" y="418871"/>
                  </a:lnTo>
                  <a:lnTo>
                    <a:pt x="181419" y="412991"/>
                  </a:lnTo>
                  <a:lnTo>
                    <a:pt x="192062" y="410845"/>
                  </a:lnTo>
                  <a:lnTo>
                    <a:pt x="202704" y="412991"/>
                  </a:lnTo>
                  <a:lnTo>
                    <a:pt x="211404" y="418871"/>
                  </a:lnTo>
                  <a:lnTo>
                    <a:pt x="217271" y="427570"/>
                  </a:lnTo>
                  <a:lnTo>
                    <a:pt x="219417" y="438226"/>
                  </a:lnTo>
                  <a:lnTo>
                    <a:pt x="219417" y="391058"/>
                  </a:lnTo>
                  <a:lnTo>
                    <a:pt x="206997" y="385546"/>
                  </a:lnTo>
                  <a:lnTo>
                    <a:pt x="192062" y="383451"/>
                  </a:lnTo>
                  <a:lnTo>
                    <a:pt x="173113" y="386854"/>
                  </a:lnTo>
                  <a:lnTo>
                    <a:pt x="157048" y="396214"/>
                  </a:lnTo>
                  <a:lnTo>
                    <a:pt x="145059" y="410337"/>
                  </a:lnTo>
                  <a:lnTo>
                    <a:pt x="138391" y="427951"/>
                  </a:lnTo>
                  <a:lnTo>
                    <a:pt x="128244" y="427951"/>
                  </a:lnTo>
                  <a:lnTo>
                    <a:pt x="128244" y="256768"/>
                  </a:lnTo>
                  <a:lnTo>
                    <a:pt x="484479" y="256768"/>
                  </a:lnTo>
                  <a:lnTo>
                    <a:pt x="484479" y="228244"/>
                  </a:lnTo>
                  <a:lnTo>
                    <a:pt x="105867" y="228244"/>
                  </a:lnTo>
                  <a:lnTo>
                    <a:pt x="99745" y="234378"/>
                  </a:lnTo>
                  <a:lnTo>
                    <a:pt x="99745" y="450354"/>
                  </a:lnTo>
                  <a:lnTo>
                    <a:pt x="105867" y="456488"/>
                  </a:lnTo>
                  <a:lnTo>
                    <a:pt x="140728" y="456488"/>
                  </a:lnTo>
                  <a:lnTo>
                    <a:pt x="148590" y="471144"/>
                  </a:lnTo>
                  <a:lnTo>
                    <a:pt x="160312" y="482701"/>
                  </a:lnTo>
                  <a:lnTo>
                    <a:pt x="175082" y="490283"/>
                  </a:lnTo>
                  <a:lnTo>
                    <a:pt x="192062" y="493014"/>
                  </a:lnTo>
                  <a:lnTo>
                    <a:pt x="206997" y="490905"/>
                  </a:lnTo>
                  <a:lnTo>
                    <a:pt x="220306" y="485000"/>
                  </a:lnTo>
                  <a:lnTo>
                    <a:pt x="231457" y="475907"/>
                  </a:lnTo>
                  <a:lnTo>
                    <a:pt x="238912" y="465620"/>
                  </a:lnTo>
                  <a:lnTo>
                    <a:pt x="239941" y="464210"/>
                  </a:lnTo>
                  <a:lnTo>
                    <a:pt x="248424" y="475907"/>
                  </a:lnTo>
                  <a:lnTo>
                    <a:pt x="259588" y="485000"/>
                  </a:lnTo>
                  <a:lnTo>
                    <a:pt x="272897" y="490905"/>
                  </a:lnTo>
                  <a:lnTo>
                    <a:pt x="287832" y="493014"/>
                  </a:lnTo>
                  <a:lnTo>
                    <a:pt x="304812" y="490283"/>
                  </a:lnTo>
                  <a:lnTo>
                    <a:pt x="319570" y="482701"/>
                  </a:lnTo>
                  <a:lnTo>
                    <a:pt x="331304" y="471144"/>
                  </a:lnTo>
                  <a:lnTo>
                    <a:pt x="334276" y="465620"/>
                  </a:lnTo>
                  <a:lnTo>
                    <a:pt x="339191" y="456488"/>
                  </a:lnTo>
                  <a:lnTo>
                    <a:pt x="503008" y="456488"/>
                  </a:lnTo>
                  <a:lnTo>
                    <a:pt x="506374" y="454990"/>
                  </a:lnTo>
                  <a:lnTo>
                    <a:pt x="508825" y="452577"/>
                  </a:lnTo>
                  <a:lnTo>
                    <a:pt x="516178" y="468693"/>
                  </a:lnTo>
                  <a:lnTo>
                    <a:pt x="528066" y="481495"/>
                  </a:lnTo>
                  <a:lnTo>
                    <a:pt x="543471" y="489953"/>
                  </a:lnTo>
                  <a:lnTo>
                    <a:pt x="561416" y="493014"/>
                  </a:lnTo>
                  <a:lnTo>
                    <a:pt x="581761" y="489051"/>
                  </a:lnTo>
                  <a:lnTo>
                    <a:pt x="598589" y="478231"/>
                  </a:lnTo>
                  <a:lnTo>
                    <a:pt x="607834" y="465620"/>
                  </a:lnTo>
                  <a:lnTo>
                    <a:pt x="610412" y="462102"/>
                  </a:lnTo>
                  <a:lnTo>
                    <a:pt x="615721" y="442226"/>
                  </a:lnTo>
                  <a:lnTo>
                    <a:pt x="635101" y="442226"/>
                  </a:lnTo>
                  <a:lnTo>
                    <a:pt x="641235" y="436092"/>
                  </a:lnTo>
                  <a:lnTo>
                    <a:pt x="641235" y="413689"/>
                  </a:lnTo>
                  <a:lnTo>
                    <a:pt x="641235" y="355079"/>
                  </a:lnTo>
                  <a:close/>
                </a:path>
                <a:path w="712470" h="685164">
                  <a:moveTo>
                    <a:pt x="711885" y="342366"/>
                  </a:moveTo>
                  <a:lnTo>
                    <a:pt x="708748" y="295973"/>
                  </a:lnTo>
                  <a:lnTo>
                    <a:pt x="699643" y="251460"/>
                  </a:lnTo>
                  <a:lnTo>
                    <a:pt x="684961" y="209232"/>
                  </a:lnTo>
                  <a:lnTo>
                    <a:pt x="665124" y="169697"/>
                  </a:lnTo>
                  <a:lnTo>
                    <a:pt x="640537" y="133286"/>
                  </a:lnTo>
                  <a:lnTo>
                    <a:pt x="611606" y="100380"/>
                  </a:lnTo>
                  <a:lnTo>
                    <a:pt x="578751" y="71424"/>
                  </a:lnTo>
                  <a:lnTo>
                    <a:pt x="542366" y="46812"/>
                  </a:lnTo>
                  <a:lnTo>
                    <a:pt x="502881" y="26949"/>
                  </a:lnTo>
                  <a:lnTo>
                    <a:pt x="460705" y="12242"/>
                  </a:lnTo>
                  <a:lnTo>
                    <a:pt x="416242" y="3124"/>
                  </a:lnTo>
                  <a:lnTo>
                    <a:pt x="369900" y="0"/>
                  </a:lnTo>
                  <a:lnTo>
                    <a:pt x="320535" y="3606"/>
                  </a:lnTo>
                  <a:lnTo>
                    <a:pt x="272884" y="14147"/>
                  </a:lnTo>
                  <a:lnTo>
                    <a:pt x="227596" y="31203"/>
                  </a:lnTo>
                  <a:lnTo>
                    <a:pt x="185305" y="54368"/>
                  </a:lnTo>
                  <a:lnTo>
                    <a:pt x="146659" y="83210"/>
                  </a:lnTo>
                  <a:lnTo>
                    <a:pt x="112318" y="117322"/>
                  </a:lnTo>
                  <a:lnTo>
                    <a:pt x="82918" y="156298"/>
                  </a:lnTo>
                  <a:lnTo>
                    <a:pt x="59118" y="199707"/>
                  </a:lnTo>
                  <a:lnTo>
                    <a:pt x="83997" y="211112"/>
                  </a:lnTo>
                  <a:lnTo>
                    <a:pt x="109461" y="165798"/>
                  </a:lnTo>
                  <a:lnTo>
                    <a:pt x="141528" y="125882"/>
                  </a:lnTo>
                  <a:lnTo>
                    <a:pt x="179311" y="91948"/>
                  </a:lnTo>
                  <a:lnTo>
                    <a:pt x="221932" y="64554"/>
                  </a:lnTo>
                  <a:lnTo>
                    <a:pt x="268503" y="44284"/>
                  </a:lnTo>
                  <a:lnTo>
                    <a:pt x="318109" y="31711"/>
                  </a:lnTo>
                  <a:lnTo>
                    <a:pt x="369900" y="27381"/>
                  </a:lnTo>
                  <a:lnTo>
                    <a:pt x="416331" y="30810"/>
                  </a:lnTo>
                  <a:lnTo>
                    <a:pt x="460667" y="40741"/>
                  </a:lnTo>
                  <a:lnTo>
                    <a:pt x="502412" y="56705"/>
                  </a:lnTo>
                  <a:lnTo>
                    <a:pt x="541096" y="78206"/>
                  </a:lnTo>
                  <a:lnTo>
                    <a:pt x="576211" y="104736"/>
                  </a:lnTo>
                  <a:lnTo>
                    <a:pt x="607263" y="135826"/>
                  </a:lnTo>
                  <a:lnTo>
                    <a:pt x="633768" y="170980"/>
                  </a:lnTo>
                  <a:lnTo>
                    <a:pt x="655243" y="209702"/>
                  </a:lnTo>
                  <a:lnTo>
                    <a:pt x="671195" y="251498"/>
                  </a:lnTo>
                  <a:lnTo>
                    <a:pt x="681113" y="295884"/>
                  </a:lnTo>
                  <a:lnTo>
                    <a:pt x="684542" y="342366"/>
                  </a:lnTo>
                  <a:lnTo>
                    <a:pt x="681113" y="388848"/>
                  </a:lnTo>
                  <a:lnTo>
                    <a:pt x="671195" y="433235"/>
                  </a:lnTo>
                  <a:lnTo>
                    <a:pt x="655243" y="475043"/>
                  </a:lnTo>
                  <a:lnTo>
                    <a:pt x="633768" y="513765"/>
                  </a:lnTo>
                  <a:lnTo>
                    <a:pt x="607263" y="548906"/>
                  </a:lnTo>
                  <a:lnTo>
                    <a:pt x="576211" y="579996"/>
                  </a:lnTo>
                  <a:lnTo>
                    <a:pt x="541096" y="606539"/>
                  </a:lnTo>
                  <a:lnTo>
                    <a:pt x="502412" y="628027"/>
                  </a:lnTo>
                  <a:lnTo>
                    <a:pt x="460667" y="643991"/>
                  </a:lnTo>
                  <a:lnTo>
                    <a:pt x="416331" y="653923"/>
                  </a:lnTo>
                  <a:lnTo>
                    <a:pt x="369900" y="657352"/>
                  </a:lnTo>
                  <a:lnTo>
                    <a:pt x="320763" y="653478"/>
                  </a:lnTo>
                  <a:lnTo>
                    <a:pt x="273646" y="642200"/>
                  </a:lnTo>
                  <a:lnTo>
                    <a:pt x="229273" y="624027"/>
                  </a:lnTo>
                  <a:lnTo>
                    <a:pt x="188341" y="599452"/>
                  </a:lnTo>
                  <a:lnTo>
                    <a:pt x="151561" y="568998"/>
                  </a:lnTo>
                  <a:lnTo>
                    <a:pt x="119672" y="533158"/>
                  </a:lnTo>
                  <a:lnTo>
                    <a:pt x="93357" y="492442"/>
                  </a:lnTo>
                  <a:lnTo>
                    <a:pt x="73367" y="447357"/>
                  </a:lnTo>
                  <a:lnTo>
                    <a:pt x="47574" y="456488"/>
                  </a:lnTo>
                  <a:lnTo>
                    <a:pt x="66548" y="500265"/>
                  </a:lnTo>
                  <a:lnTo>
                    <a:pt x="90995" y="540346"/>
                  </a:lnTo>
                  <a:lnTo>
                    <a:pt x="120383" y="576338"/>
                  </a:lnTo>
                  <a:lnTo>
                    <a:pt x="154178" y="607847"/>
                  </a:lnTo>
                  <a:lnTo>
                    <a:pt x="191808" y="634492"/>
                  </a:lnTo>
                  <a:lnTo>
                    <a:pt x="232740" y="655891"/>
                  </a:lnTo>
                  <a:lnTo>
                    <a:pt x="276428" y="671664"/>
                  </a:lnTo>
                  <a:lnTo>
                    <a:pt x="322326" y="681405"/>
                  </a:lnTo>
                  <a:lnTo>
                    <a:pt x="369900" y="684733"/>
                  </a:lnTo>
                  <a:lnTo>
                    <a:pt x="416242" y="681609"/>
                  </a:lnTo>
                  <a:lnTo>
                    <a:pt x="460705" y="672490"/>
                  </a:lnTo>
                  <a:lnTo>
                    <a:pt x="502881" y="657783"/>
                  </a:lnTo>
                  <a:lnTo>
                    <a:pt x="542366" y="637921"/>
                  </a:lnTo>
                  <a:lnTo>
                    <a:pt x="578751" y="613308"/>
                  </a:lnTo>
                  <a:lnTo>
                    <a:pt x="611606" y="584339"/>
                  </a:lnTo>
                  <a:lnTo>
                    <a:pt x="640537" y="551446"/>
                  </a:lnTo>
                  <a:lnTo>
                    <a:pt x="665124" y="515023"/>
                  </a:lnTo>
                  <a:lnTo>
                    <a:pt x="684961" y="475500"/>
                  </a:lnTo>
                  <a:lnTo>
                    <a:pt x="699643" y="433273"/>
                  </a:lnTo>
                  <a:lnTo>
                    <a:pt x="708748" y="388759"/>
                  </a:lnTo>
                  <a:lnTo>
                    <a:pt x="711885" y="3423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200" y="1451186"/>
            <a:ext cx="661606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>
                <a:solidFill>
                  <a:srgbClr val="404040"/>
                </a:solidFill>
              </a:rPr>
              <a:t>Large-scale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Data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Transfer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into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AWS</a:t>
            </a:r>
            <a:endParaRPr spc="8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013" y="2460995"/>
            <a:ext cx="3909695" cy="3394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56130">
              <a:lnSpc>
                <a:spcPct val="100000"/>
              </a:lnSpc>
              <a:spcBef>
                <a:spcPts val="130"/>
              </a:spcBef>
            </a:pPr>
            <a:r>
              <a:rPr sz="195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95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Snowball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215265" marR="5080" indent="-203200" algn="r">
              <a:lnSpc>
                <a:spcPts val="3410"/>
              </a:lnSpc>
              <a:spcBef>
                <a:spcPts val="230"/>
              </a:spcBef>
            </a:pPr>
            <a:r>
              <a:rPr sz="1600" spc="25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large-scale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transfer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Supports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petabyte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scale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transfer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Physical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device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delivered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by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791845" marR="5080" indent="-358140" algn="r">
              <a:lnSpc>
                <a:spcPct val="100000"/>
              </a:lnSpc>
              <a:spcBef>
                <a:spcPts val="1120"/>
              </a:spcBef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You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connect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Snowball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network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upload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3515" marR="5080" indent="252095" algn="r">
              <a:lnSpc>
                <a:spcPct val="177000"/>
              </a:lnSpc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Device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returned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by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local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carrier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receives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device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loads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into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300" y="2466057"/>
            <a:ext cx="4178935" cy="3632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95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Snowmobile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273685">
              <a:lnSpc>
                <a:spcPts val="3400"/>
              </a:lnSpc>
              <a:spcBef>
                <a:spcPts val="190"/>
              </a:spcBef>
            </a:pPr>
            <a:r>
              <a:rPr sz="1600" spc="25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large-scale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transfer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Supports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exabyte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scale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transfer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720725">
              <a:lnSpc>
                <a:spcPts val="1900"/>
              </a:lnSpc>
              <a:spcBef>
                <a:spcPts val="120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Ruggedized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shipping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container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is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delivered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location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676910">
              <a:lnSpc>
                <a:spcPts val="1900"/>
              </a:lnSpc>
              <a:spcBef>
                <a:spcPts val="160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sets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up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connection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network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You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load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Snowmobile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900"/>
              </a:lnSpc>
              <a:spcBef>
                <a:spcPts val="156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AWS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will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load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into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when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the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 container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received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at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an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location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53898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Scenario</a:t>
            </a:r>
            <a:r>
              <a:rPr spc="-175" dirty="0"/>
              <a:t> </a:t>
            </a:r>
            <a:r>
              <a:rPr spc="25" dirty="0"/>
              <a:t>Based</a:t>
            </a:r>
            <a:r>
              <a:rPr spc="-170" dirty="0"/>
              <a:t> </a:t>
            </a:r>
            <a:r>
              <a:rPr spc="5" dirty="0"/>
              <a:t>Review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1454220"/>
            <a:ext cx="17938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860" dirty="0">
                <a:solidFill>
                  <a:srgbClr val="232323"/>
                </a:solidFill>
              </a:rPr>
              <a:t>1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3298825" marR="258445">
              <a:lnSpc>
                <a:spcPct val="104000"/>
              </a:lnSpc>
              <a:spcBef>
                <a:spcPts val="25"/>
              </a:spcBef>
            </a:pPr>
            <a:r>
              <a:rPr spc="15" dirty="0"/>
              <a:t>Elaine</a:t>
            </a:r>
            <a:r>
              <a:rPr spc="-100" dirty="0"/>
              <a:t> </a:t>
            </a:r>
            <a:r>
              <a:rPr spc="15" dirty="0"/>
              <a:t>launched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100" dirty="0"/>
              <a:t> </a:t>
            </a:r>
            <a:r>
              <a:rPr dirty="0"/>
              <a:t>site</a:t>
            </a:r>
            <a:r>
              <a:rPr spc="-100" dirty="0"/>
              <a:t> </a:t>
            </a:r>
            <a:r>
              <a:rPr dirty="0"/>
              <a:t>that</a:t>
            </a:r>
            <a:r>
              <a:rPr spc="-95" dirty="0"/>
              <a:t> </a:t>
            </a:r>
            <a:r>
              <a:rPr spc="20" dirty="0"/>
              <a:t>offers</a:t>
            </a:r>
            <a:r>
              <a:rPr spc="-100" dirty="0"/>
              <a:t> </a:t>
            </a:r>
            <a:r>
              <a:rPr spc="25" dirty="0"/>
              <a:t>daily </a:t>
            </a:r>
            <a:r>
              <a:rPr spc="-635" dirty="0"/>
              <a:t> </a:t>
            </a:r>
            <a:r>
              <a:rPr spc="5" dirty="0"/>
              <a:t>tutorials</a:t>
            </a:r>
            <a:r>
              <a:rPr spc="-100" dirty="0"/>
              <a:t> </a:t>
            </a:r>
            <a:r>
              <a:rPr spc="30" dirty="0"/>
              <a:t>for</a:t>
            </a:r>
            <a:r>
              <a:rPr spc="-95" dirty="0"/>
              <a:t> </a:t>
            </a:r>
            <a:r>
              <a:rPr spc="20" dirty="0"/>
              <a:t>developers</a:t>
            </a:r>
            <a:endParaRPr spc="20" dirty="0"/>
          </a:p>
          <a:p>
            <a:pPr marL="3298825" marR="170815">
              <a:lnSpc>
                <a:spcPct val="104000"/>
              </a:lnSpc>
              <a:spcBef>
                <a:spcPts val="1000"/>
              </a:spcBef>
            </a:pPr>
            <a:r>
              <a:rPr spc="-30" dirty="0"/>
              <a:t>She</a:t>
            </a:r>
            <a:r>
              <a:rPr spc="-100" dirty="0"/>
              <a:t> </a:t>
            </a:r>
            <a:r>
              <a:rPr spc="-20" dirty="0"/>
              <a:t>uses</a:t>
            </a:r>
            <a:r>
              <a:rPr spc="-100" dirty="0"/>
              <a:t> </a:t>
            </a:r>
            <a:r>
              <a:rPr spc="-55" dirty="0"/>
              <a:t>S3</a:t>
            </a:r>
            <a:r>
              <a:rPr spc="-100" dirty="0"/>
              <a:t> </a:t>
            </a:r>
            <a:r>
              <a:rPr spc="45" dirty="0"/>
              <a:t>to</a:t>
            </a:r>
            <a:r>
              <a:rPr spc="-100" dirty="0"/>
              <a:t> </a:t>
            </a:r>
            <a:r>
              <a:rPr dirty="0"/>
              <a:t>store</a:t>
            </a:r>
            <a:r>
              <a:rPr spc="-95" dirty="0"/>
              <a:t> </a:t>
            </a:r>
            <a:r>
              <a:rPr spc="10" dirty="0"/>
              <a:t>the</a:t>
            </a:r>
            <a:r>
              <a:rPr spc="-100" dirty="0"/>
              <a:t> </a:t>
            </a:r>
            <a:r>
              <a:rPr spc="-20" dirty="0"/>
              <a:t>assets</a:t>
            </a:r>
            <a:r>
              <a:rPr spc="-100" dirty="0"/>
              <a:t> </a:t>
            </a:r>
            <a:r>
              <a:rPr spc="35" dirty="0"/>
              <a:t>needed </a:t>
            </a:r>
            <a:r>
              <a:rPr spc="-635" dirty="0"/>
              <a:t> </a:t>
            </a:r>
            <a:r>
              <a:rPr spc="25" dirty="0"/>
              <a:t>per</a:t>
            </a:r>
            <a:r>
              <a:rPr spc="-100" dirty="0"/>
              <a:t> </a:t>
            </a:r>
            <a:r>
              <a:rPr spc="10" dirty="0"/>
              <a:t>tutorial</a:t>
            </a:r>
            <a:endParaRPr spc="10" dirty="0"/>
          </a:p>
          <a:p>
            <a:pPr marL="3298825" marR="5080">
              <a:lnSpc>
                <a:spcPts val="2200"/>
              </a:lnSpc>
              <a:spcBef>
                <a:spcPts val="1170"/>
              </a:spcBef>
            </a:pPr>
            <a:r>
              <a:rPr spc="5" dirty="0"/>
              <a:t>These</a:t>
            </a:r>
            <a:r>
              <a:rPr spc="-100" dirty="0"/>
              <a:t> </a:t>
            </a:r>
            <a:r>
              <a:rPr spc="-20" dirty="0"/>
              <a:t>assets</a:t>
            </a:r>
            <a:r>
              <a:rPr spc="-95" dirty="0"/>
              <a:t> </a:t>
            </a:r>
            <a:r>
              <a:rPr spc="-25" dirty="0"/>
              <a:t>are</a:t>
            </a:r>
            <a:r>
              <a:rPr spc="-100" dirty="0"/>
              <a:t> </a:t>
            </a:r>
            <a:r>
              <a:rPr spc="-15" dirty="0"/>
              <a:t>very</a:t>
            </a:r>
            <a:r>
              <a:rPr spc="-95" dirty="0"/>
              <a:t> </a:t>
            </a:r>
            <a:r>
              <a:rPr spc="30" dirty="0"/>
              <a:t>popular</a:t>
            </a:r>
            <a:r>
              <a:rPr spc="-100" dirty="0"/>
              <a:t> </a:t>
            </a:r>
            <a:r>
              <a:rPr spc="20" dirty="0"/>
              <a:t>within</a:t>
            </a:r>
            <a:r>
              <a:rPr spc="-95" dirty="0"/>
              <a:t> </a:t>
            </a:r>
            <a:r>
              <a:rPr spc="10" dirty="0"/>
              <a:t>the </a:t>
            </a:r>
            <a:r>
              <a:rPr spc="-635" dirty="0"/>
              <a:t> </a:t>
            </a:r>
            <a:r>
              <a:rPr spc="10" dirty="0"/>
              <a:t>week</a:t>
            </a:r>
            <a:r>
              <a:rPr spc="-100" dirty="0"/>
              <a:t> </a:t>
            </a:r>
            <a:r>
              <a:rPr spc="10" dirty="0"/>
              <a:t>the</a:t>
            </a:r>
            <a:r>
              <a:rPr spc="-95" dirty="0"/>
              <a:t> </a:t>
            </a:r>
            <a:r>
              <a:rPr spc="10" dirty="0"/>
              <a:t>tutorial</a:t>
            </a:r>
            <a:r>
              <a:rPr spc="-95" dirty="0"/>
              <a:t> </a:t>
            </a:r>
            <a:r>
              <a:rPr spc="-10" dirty="0"/>
              <a:t>is</a:t>
            </a:r>
            <a:r>
              <a:rPr spc="-95" dirty="0"/>
              <a:t> </a:t>
            </a:r>
            <a:r>
              <a:rPr spc="15" dirty="0"/>
              <a:t>launched</a:t>
            </a:r>
            <a:endParaRPr spc="15" dirty="0"/>
          </a:p>
          <a:p>
            <a:pPr marL="3298825" marR="239395">
              <a:lnSpc>
                <a:spcPts val="2200"/>
              </a:lnSpc>
              <a:spcBef>
                <a:spcPts val="1200"/>
              </a:spcBef>
            </a:pPr>
            <a:r>
              <a:rPr spc="40" dirty="0"/>
              <a:t>After</a:t>
            </a:r>
            <a:r>
              <a:rPr spc="-100" dirty="0"/>
              <a:t> </a:t>
            </a:r>
            <a:r>
              <a:rPr dirty="0"/>
              <a:t>this</a:t>
            </a:r>
            <a:r>
              <a:rPr spc="-100" dirty="0"/>
              <a:t> </a:t>
            </a:r>
            <a:r>
              <a:rPr spc="10" dirty="0"/>
              <a:t>initial</a:t>
            </a:r>
            <a:r>
              <a:rPr spc="-95" dirty="0"/>
              <a:t> </a:t>
            </a:r>
            <a:r>
              <a:rPr spc="-25" dirty="0"/>
              <a:t>week,</a:t>
            </a:r>
            <a:r>
              <a:rPr spc="-100" dirty="0"/>
              <a:t> </a:t>
            </a:r>
            <a:r>
              <a:rPr dirty="0"/>
              <a:t>these</a:t>
            </a:r>
            <a:r>
              <a:rPr spc="-95" dirty="0"/>
              <a:t> </a:t>
            </a:r>
            <a:r>
              <a:rPr spc="-20" dirty="0"/>
              <a:t>assets</a:t>
            </a:r>
            <a:r>
              <a:rPr spc="-100" dirty="0"/>
              <a:t> </a:t>
            </a:r>
            <a:r>
              <a:rPr spc="-25" dirty="0"/>
              <a:t>are </a:t>
            </a:r>
            <a:r>
              <a:rPr spc="-635" dirty="0"/>
              <a:t> </a:t>
            </a:r>
            <a:r>
              <a:rPr spc="-20" dirty="0"/>
              <a:t>rarely</a:t>
            </a:r>
            <a:r>
              <a:rPr spc="-100" dirty="0"/>
              <a:t> </a:t>
            </a:r>
            <a:r>
              <a:rPr spc="15" dirty="0"/>
              <a:t>accessed</a:t>
            </a:r>
            <a:endParaRPr spc="15" dirty="0"/>
          </a:p>
          <a:p>
            <a:pPr marL="3298825" marR="332105">
              <a:lnSpc>
                <a:spcPct val="104000"/>
              </a:lnSpc>
              <a:spcBef>
                <a:spcPts val="930"/>
              </a:spcBef>
            </a:pPr>
            <a:r>
              <a:rPr spc="50" dirty="0">
                <a:solidFill>
                  <a:srgbClr val="2B9FBC"/>
                </a:solidFill>
              </a:rPr>
              <a:t>How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50" dirty="0">
                <a:solidFill>
                  <a:srgbClr val="2B9FBC"/>
                </a:solidFill>
              </a:rPr>
              <a:t>could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Elaine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reduce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-10" dirty="0">
                <a:solidFill>
                  <a:srgbClr val="2B9FBC"/>
                </a:solidFill>
              </a:rPr>
              <a:t>her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-55" dirty="0">
                <a:solidFill>
                  <a:srgbClr val="2B9FBC"/>
                </a:solidFill>
              </a:rPr>
              <a:t>S3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20" dirty="0">
                <a:solidFill>
                  <a:srgbClr val="2B9FBC"/>
                </a:solidFill>
              </a:rPr>
              <a:t>costs </a:t>
            </a:r>
            <a:r>
              <a:rPr spc="-635" dirty="0">
                <a:solidFill>
                  <a:srgbClr val="2B9FBC"/>
                </a:solidFill>
              </a:rPr>
              <a:t> </a:t>
            </a:r>
            <a:r>
              <a:rPr spc="25" dirty="0">
                <a:solidFill>
                  <a:srgbClr val="2B9FBC"/>
                </a:solidFill>
              </a:rPr>
              <a:t>while</a:t>
            </a:r>
            <a:r>
              <a:rPr spc="-95" dirty="0">
                <a:solidFill>
                  <a:srgbClr val="2B9FBC"/>
                </a:solidFill>
              </a:rPr>
              <a:t> </a:t>
            </a:r>
            <a:r>
              <a:rPr dirty="0">
                <a:solidFill>
                  <a:srgbClr val="2B9FBC"/>
                </a:solidFill>
              </a:rPr>
              <a:t>maintaining</a:t>
            </a:r>
            <a:r>
              <a:rPr spc="-95" dirty="0">
                <a:solidFill>
                  <a:srgbClr val="2B9FBC"/>
                </a:solidFill>
              </a:rPr>
              <a:t> </a:t>
            </a:r>
            <a:r>
              <a:rPr spc="10" dirty="0">
                <a:solidFill>
                  <a:srgbClr val="2B9FBC"/>
                </a:solidFill>
              </a:rPr>
              <a:t>durability?</a:t>
            </a:r>
            <a:endParaRPr spc="10" dirty="0">
              <a:solidFill>
                <a:srgbClr val="2B9F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054100"/>
            <a:ext cx="3822700" cy="56578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708486"/>
            <a:ext cx="177482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0700" y="1729457"/>
            <a:ext cx="50260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5" dirty="0">
                <a:solidFill>
                  <a:srgbClr val="000000"/>
                </a:solidFill>
              </a:rPr>
              <a:t>Reviewing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20" dirty="0">
                <a:solidFill>
                  <a:srgbClr val="000000"/>
                </a:solidFill>
              </a:rPr>
              <a:t>the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20" dirty="0">
                <a:solidFill>
                  <a:srgbClr val="000000"/>
                </a:solidFill>
              </a:rPr>
              <a:t>storage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15" dirty="0">
                <a:solidFill>
                  <a:srgbClr val="000000"/>
                </a:solidFill>
              </a:rPr>
              <a:t>services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55" dirty="0">
                <a:solidFill>
                  <a:srgbClr val="000000"/>
                </a:solidFill>
              </a:rPr>
              <a:t>on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75" dirty="0">
                <a:solidFill>
                  <a:srgbClr val="000000"/>
                </a:solidFill>
              </a:rPr>
              <a:t>AWS</a:t>
            </a:r>
            <a:endParaRPr sz="1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456" rIns="0" bIns="0" rtlCol="0">
            <a:spAutoFit/>
          </a:bodyPr>
          <a:lstStyle/>
          <a:p>
            <a:pPr marL="3362325" marR="923290">
              <a:lnSpc>
                <a:spcPct val="103000"/>
              </a:lnSpc>
              <a:spcBef>
                <a:spcPts val="70"/>
              </a:spcBef>
            </a:pPr>
            <a:r>
              <a:rPr sz="1950" spc="20" dirty="0"/>
              <a:t>Examining</a:t>
            </a:r>
            <a:r>
              <a:rPr sz="1950" spc="-110" dirty="0"/>
              <a:t> </a:t>
            </a:r>
            <a:r>
              <a:rPr sz="1950" spc="60" dirty="0"/>
              <a:t>Amazon</a:t>
            </a:r>
            <a:r>
              <a:rPr sz="1950" spc="-110" dirty="0"/>
              <a:t> </a:t>
            </a:r>
            <a:r>
              <a:rPr sz="1950" spc="-45" dirty="0"/>
              <a:t>S3</a:t>
            </a:r>
            <a:r>
              <a:rPr sz="1950" spc="-110" dirty="0"/>
              <a:t> </a:t>
            </a:r>
            <a:r>
              <a:rPr sz="1950" spc="30" dirty="0"/>
              <a:t>and</a:t>
            </a:r>
            <a:r>
              <a:rPr sz="1950" spc="-105" dirty="0"/>
              <a:t> </a:t>
            </a:r>
            <a:r>
              <a:rPr sz="1950" spc="15" dirty="0"/>
              <a:t>its </a:t>
            </a:r>
            <a:r>
              <a:rPr sz="1950" spc="-675" dirty="0"/>
              <a:t> </a:t>
            </a:r>
            <a:r>
              <a:rPr sz="1950" spc="40" dirty="0"/>
              <a:t>capabilities</a:t>
            </a:r>
            <a:endParaRPr sz="1950"/>
          </a:p>
          <a:p>
            <a:pPr marL="3362325" marR="480695">
              <a:lnSpc>
                <a:spcPct val="103000"/>
              </a:lnSpc>
              <a:spcBef>
                <a:spcPts val="1400"/>
              </a:spcBef>
            </a:pPr>
            <a:r>
              <a:rPr sz="1950" spc="10" dirty="0"/>
              <a:t>Implementing</a:t>
            </a:r>
            <a:r>
              <a:rPr sz="1950" spc="-105" dirty="0"/>
              <a:t> </a:t>
            </a:r>
            <a:r>
              <a:rPr sz="1950" spc="-10" dirty="0"/>
              <a:t>a</a:t>
            </a:r>
            <a:r>
              <a:rPr sz="1950" spc="-100" dirty="0"/>
              <a:t> </a:t>
            </a:r>
            <a:r>
              <a:rPr sz="1950" spc="25" dirty="0"/>
              <a:t>static</a:t>
            </a:r>
            <a:r>
              <a:rPr sz="1950" spc="-100" dirty="0"/>
              <a:t> </a:t>
            </a:r>
            <a:r>
              <a:rPr sz="1950" spc="35" dirty="0"/>
              <a:t>website</a:t>
            </a:r>
            <a:r>
              <a:rPr sz="1950" spc="-105" dirty="0"/>
              <a:t> </a:t>
            </a:r>
            <a:r>
              <a:rPr sz="1950" spc="55" dirty="0"/>
              <a:t>on </a:t>
            </a:r>
            <a:r>
              <a:rPr sz="1950" spc="-670" dirty="0"/>
              <a:t> </a:t>
            </a:r>
            <a:r>
              <a:rPr sz="1950" spc="60" dirty="0"/>
              <a:t>Amazon</a:t>
            </a:r>
            <a:r>
              <a:rPr sz="1950" spc="-100" dirty="0"/>
              <a:t> </a:t>
            </a:r>
            <a:r>
              <a:rPr sz="1950" spc="-45" dirty="0"/>
              <a:t>S3</a:t>
            </a:r>
            <a:endParaRPr sz="1950"/>
          </a:p>
          <a:p>
            <a:pPr marL="3362325" marR="328295">
              <a:lnSpc>
                <a:spcPct val="103000"/>
              </a:lnSpc>
              <a:spcBef>
                <a:spcPts val="1400"/>
              </a:spcBef>
            </a:pPr>
            <a:r>
              <a:rPr sz="1950" spc="50" dirty="0"/>
              <a:t>Exploring</a:t>
            </a:r>
            <a:r>
              <a:rPr sz="1950" spc="-110" dirty="0"/>
              <a:t> </a:t>
            </a:r>
            <a:r>
              <a:rPr sz="1950" spc="10" dirty="0"/>
              <a:t>archive</a:t>
            </a:r>
            <a:r>
              <a:rPr sz="1950" spc="-110" dirty="0"/>
              <a:t> </a:t>
            </a:r>
            <a:r>
              <a:rPr sz="1950" spc="40" dirty="0"/>
              <a:t>capabilities</a:t>
            </a:r>
            <a:r>
              <a:rPr sz="1950" spc="-110" dirty="0"/>
              <a:t> </a:t>
            </a:r>
            <a:r>
              <a:rPr sz="1950" spc="40" dirty="0"/>
              <a:t>with </a:t>
            </a:r>
            <a:r>
              <a:rPr sz="1950" spc="-670" dirty="0"/>
              <a:t> </a:t>
            </a:r>
            <a:r>
              <a:rPr sz="1950" spc="30" dirty="0"/>
              <a:t>Glacier</a:t>
            </a:r>
            <a:r>
              <a:rPr sz="1950" spc="-100" dirty="0"/>
              <a:t> </a:t>
            </a:r>
            <a:r>
              <a:rPr sz="1950" spc="30" dirty="0"/>
              <a:t>and</a:t>
            </a:r>
            <a:r>
              <a:rPr sz="1950" spc="-100" dirty="0"/>
              <a:t> </a:t>
            </a:r>
            <a:r>
              <a:rPr sz="1950" spc="30" dirty="0"/>
              <a:t>Glacier</a:t>
            </a:r>
            <a:r>
              <a:rPr sz="1950" spc="-95" dirty="0"/>
              <a:t> </a:t>
            </a:r>
            <a:r>
              <a:rPr sz="1950" spc="55" dirty="0"/>
              <a:t>Deep</a:t>
            </a:r>
            <a:r>
              <a:rPr sz="1950" spc="-100" dirty="0"/>
              <a:t> </a:t>
            </a:r>
            <a:r>
              <a:rPr sz="1950" spc="40" dirty="0"/>
              <a:t>Archive</a:t>
            </a:r>
            <a:endParaRPr sz="1950"/>
          </a:p>
          <a:p>
            <a:pPr marL="3362325" marR="5080">
              <a:lnSpc>
                <a:spcPct val="103000"/>
              </a:lnSpc>
              <a:spcBef>
                <a:spcPts val="1395"/>
              </a:spcBef>
            </a:pPr>
            <a:r>
              <a:rPr sz="1950" spc="35" dirty="0"/>
              <a:t>Reviewing</a:t>
            </a:r>
            <a:r>
              <a:rPr sz="1950" spc="-105" dirty="0"/>
              <a:t> </a:t>
            </a:r>
            <a:r>
              <a:rPr sz="1950" spc="55" dirty="0"/>
              <a:t>EC2</a:t>
            </a:r>
            <a:r>
              <a:rPr sz="1950" spc="-105" dirty="0"/>
              <a:t> </a:t>
            </a:r>
            <a:r>
              <a:rPr sz="1950" spc="20" dirty="0"/>
              <a:t>storage</a:t>
            </a:r>
            <a:r>
              <a:rPr sz="1950" spc="-105" dirty="0"/>
              <a:t> </a:t>
            </a:r>
            <a:r>
              <a:rPr sz="1950" spc="40" dirty="0"/>
              <a:t>with</a:t>
            </a:r>
            <a:r>
              <a:rPr sz="1950" spc="-105" dirty="0"/>
              <a:t> </a:t>
            </a:r>
            <a:r>
              <a:rPr sz="1950" spc="40" dirty="0"/>
              <a:t>EBS</a:t>
            </a:r>
            <a:r>
              <a:rPr sz="1950" spc="-105" dirty="0"/>
              <a:t> </a:t>
            </a:r>
            <a:r>
              <a:rPr sz="1950" spc="30" dirty="0"/>
              <a:t>and </a:t>
            </a:r>
            <a:r>
              <a:rPr sz="1950" spc="-670" dirty="0"/>
              <a:t> </a:t>
            </a:r>
            <a:r>
              <a:rPr sz="1950" spc="65" dirty="0"/>
              <a:t>EFS</a:t>
            </a:r>
            <a:endParaRPr sz="1950"/>
          </a:p>
          <a:p>
            <a:pPr marL="3362325" marR="204470">
              <a:lnSpc>
                <a:spcPct val="103000"/>
              </a:lnSpc>
              <a:spcBef>
                <a:spcPts val="1400"/>
              </a:spcBef>
            </a:pPr>
            <a:r>
              <a:rPr sz="1950" spc="20" dirty="0"/>
              <a:t>Examining</a:t>
            </a:r>
            <a:r>
              <a:rPr sz="1950" spc="-100" dirty="0"/>
              <a:t> </a:t>
            </a:r>
            <a:r>
              <a:rPr sz="1950" spc="15" dirty="0"/>
              <a:t>large-scale</a:t>
            </a:r>
            <a:r>
              <a:rPr sz="1950" spc="-100" dirty="0"/>
              <a:t> </a:t>
            </a:r>
            <a:r>
              <a:rPr sz="1950" spc="30" dirty="0"/>
              <a:t>data</a:t>
            </a:r>
            <a:r>
              <a:rPr sz="1950" spc="-100" dirty="0"/>
              <a:t> </a:t>
            </a:r>
            <a:r>
              <a:rPr sz="1950" spc="-5" dirty="0"/>
              <a:t>transfer </a:t>
            </a:r>
            <a:r>
              <a:rPr sz="1950" spc="-675" dirty="0"/>
              <a:t> </a:t>
            </a:r>
            <a:r>
              <a:rPr sz="1950" spc="15" dirty="0"/>
              <a:t>services</a:t>
            </a:r>
            <a:r>
              <a:rPr sz="1950" spc="-100" dirty="0"/>
              <a:t> </a:t>
            </a:r>
            <a:r>
              <a:rPr sz="1950" spc="35" dirty="0"/>
              <a:t>into</a:t>
            </a:r>
            <a:r>
              <a:rPr sz="1950" spc="-95" dirty="0"/>
              <a:t> </a:t>
            </a:r>
            <a:r>
              <a:rPr sz="1950" spc="75" dirty="0"/>
              <a:t>AWS</a:t>
            </a:r>
            <a:endParaRPr sz="1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0" y="1454220"/>
            <a:ext cx="188595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135" dirty="0">
                <a:solidFill>
                  <a:srgbClr val="232323"/>
                </a:solidFill>
              </a:rPr>
              <a:t>2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4267200" y="2545291"/>
            <a:ext cx="4819650" cy="30010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42570">
              <a:lnSpc>
                <a:spcPts val="2200"/>
              </a:lnSpc>
              <a:spcBef>
                <a:spcPts val="195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Esteban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works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social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networking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company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are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moving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0" dirty="0">
                <a:latin typeface="Verdana" panose="020B0604030504040204"/>
                <a:cs typeface="Verdana" panose="020B0604030504040204"/>
              </a:rPr>
              <a:t>AWS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787400">
              <a:lnSpc>
                <a:spcPts val="2200"/>
              </a:lnSpc>
              <a:spcBef>
                <a:spcPts val="1200"/>
              </a:spcBef>
            </a:pPr>
            <a:r>
              <a:rPr sz="1850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have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2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95" dirty="0">
                <a:latin typeface="Verdana" panose="020B0604030504040204"/>
                <a:cs typeface="Verdana" panose="020B0604030504040204"/>
              </a:rPr>
              <a:t>PB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0" dirty="0">
                <a:latin typeface="Verdana" panose="020B0604030504040204"/>
                <a:cs typeface="Verdana" panose="020B0604030504040204"/>
              </a:rPr>
              <a:t>of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user-generated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content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that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need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migrate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200"/>
              </a:lnSpc>
              <a:spcBef>
                <a:spcPts val="1200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Esteban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trying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determine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if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5" dirty="0">
                <a:latin typeface="Verdana" panose="020B0604030504040204"/>
                <a:cs typeface="Verdana" panose="020B0604030504040204"/>
              </a:rPr>
              <a:t>faster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than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uploading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over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internet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271780">
              <a:lnSpc>
                <a:spcPct val="101000"/>
              </a:lnSpc>
              <a:spcBef>
                <a:spcPts val="980"/>
              </a:spcBef>
            </a:pPr>
            <a:r>
              <a:rPr sz="1850" spc="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1850" spc="-9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1850" spc="-6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recommend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Esteban’s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company?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700" y="1454220"/>
            <a:ext cx="189293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80" dirty="0">
                <a:solidFill>
                  <a:srgbClr val="232323"/>
                </a:solidFill>
              </a:rPr>
              <a:t>3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4675" rIns="0" bIns="0" rtlCol="0">
            <a:spAutoFit/>
          </a:bodyPr>
          <a:lstStyle/>
          <a:p>
            <a:pPr marL="3298825" marR="1015365">
              <a:lnSpc>
                <a:spcPct val="104000"/>
              </a:lnSpc>
              <a:spcBef>
                <a:spcPts val="25"/>
              </a:spcBef>
            </a:pPr>
            <a:r>
              <a:rPr spc="15" dirty="0"/>
              <a:t>Emily</a:t>
            </a:r>
            <a:r>
              <a:rPr spc="-100" dirty="0"/>
              <a:t> </a:t>
            </a:r>
            <a:r>
              <a:rPr spc="10" dirty="0"/>
              <a:t>works</a:t>
            </a:r>
            <a:r>
              <a:rPr spc="-100" dirty="0"/>
              <a:t> </a:t>
            </a:r>
            <a:r>
              <a:rPr spc="30" dirty="0"/>
              <a:t>for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105" dirty="0"/>
              <a:t> </a:t>
            </a:r>
            <a:r>
              <a:rPr spc="20" dirty="0"/>
              <a:t>company</a:t>
            </a:r>
            <a:r>
              <a:rPr spc="-100" dirty="0"/>
              <a:t> </a:t>
            </a:r>
            <a:r>
              <a:rPr dirty="0"/>
              <a:t>that </a:t>
            </a:r>
            <a:r>
              <a:rPr spc="-635" dirty="0"/>
              <a:t> </a:t>
            </a:r>
            <a:r>
              <a:rPr spc="30" dirty="0"/>
              <a:t>produces</a:t>
            </a:r>
            <a:r>
              <a:rPr spc="-105" dirty="0"/>
              <a:t> </a:t>
            </a:r>
            <a:r>
              <a:rPr spc="-25" dirty="0"/>
              <a:t>a</a:t>
            </a:r>
            <a:r>
              <a:rPr spc="-100" dirty="0"/>
              <a:t> </a:t>
            </a:r>
            <a:r>
              <a:rPr spc="5" dirty="0"/>
              <a:t>messaging</a:t>
            </a:r>
            <a:r>
              <a:rPr spc="-100" dirty="0"/>
              <a:t> </a:t>
            </a:r>
            <a:r>
              <a:rPr spc="50" dirty="0"/>
              <a:t>app</a:t>
            </a:r>
            <a:endParaRPr spc="50" dirty="0"/>
          </a:p>
          <a:p>
            <a:pPr marL="3298825" marR="5080">
              <a:lnSpc>
                <a:spcPts val="2200"/>
              </a:lnSpc>
              <a:spcBef>
                <a:spcPts val="1170"/>
              </a:spcBef>
            </a:pPr>
            <a:r>
              <a:rPr spc="-30" dirty="0"/>
              <a:t>She </a:t>
            </a:r>
            <a:r>
              <a:rPr spc="-10" dirty="0"/>
              <a:t>is </a:t>
            </a:r>
            <a:r>
              <a:rPr spc="40" dirty="0"/>
              <a:t>looking </a:t>
            </a:r>
            <a:r>
              <a:rPr spc="30" dirty="0"/>
              <a:t>for </a:t>
            </a:r>
            <a:r>
              <a:rPr spc="-25" dirty="0"/>
              <a:t>a </a:t>
            </a:r>
            <a:r>
              <a:rPr spc="-5" dirty="0"/>
              <a:t>shared </a:t>
            </a:r>
            <a:r>
              <a:rPr spc="25" dirty="0"/>
              <a:t>file </a:t>
            </a:r>
            <a:r>
              <a:rPr spc="-30" dirty="0"/>
              <a:t>system </a:t>
            </a:r>
            <a:r>
              <a:rPr spc="-25" dirty="0"/>
              <a:t> </a:t>
            </a:r>
            <a:r>
              <a:rPr spc="25" dirty="0"/>
              <a:t>between</a:t>
            </a:r>
            <a:r>
              <a:rPr spc="-100" dirty="0"/>
              <a:t> </a:t>
            </a:r>
            <a:r>
              <a:rPr spc="-10" dirty="0"/>
              <a:t>8</a:t>
            </a:r>
            <a:r>
              <a:rPr spc="-100" dirty="0"/>
              <a:t> </a:t>
            </a:r>
            <a:r>
              <a:rPr spc="20" dirty="0"/>
              <a:t>different</a:t>
            </a:r>
            <a:r>
              <a:rPr spc="-100" dirty="0"/>
              <a:t> </a:t>
            </a:r>
            <a:r>
              <a:rPr spc="15" dirty="0"/>
              <a:t>Linux</a:t>
            </a:r>
            <a:r>
              <a:rPr spc="-100" dirty="0"/>
              <a:t> </a:t>
            </a:r>
            <a:r>
              <a:rPr spc="35" dirty="0"/>
              <a:t>EC2</a:t>
            </a:r>
            <a:r>
              <a:rPr spc="-100" dirty="0"/>
              <a:t> </a:t>
            </a:r>
            <a:r>
              <a:rPr spc="-5" dirty="0"/>
              <a:t>instances</a:t>
            </a:r>
            <a:endParaRPr spc="-5" dirty="0"/>
          </a:p>
          <a:p>
            <a:pPr marL="3298825" marR="229870">
              <a:lnSpc>
                <a:spcPts val="2200"/>
              </a:lnSpc>
              <a:spcBef>
                <a:spcPts val="1200"/>
              </a:spcBef>
            </a:pPr>
            <a:r>
              <a:rPr spc="10" dirty="0"/>
              <a:t>The</a:t>
            </a:r>
            <a:r>
              <a:rPr spc="-100" dirty="0"/>
              <a:t> </a:t>
            </a:r>
            <a:r>
              <a:rPr spc="25" dirty="0"/>
              <a:t>file</a:t>
            </a:r>
            <a:r>
              <a:rPr spc="-100" dirty="0"/>
              <a:t> </a:t>
            </a:r>
            <a:r>
              <a:rPr spc="-30" dirty="0"/>
              <a:t>system</a:t>
            </a:r>
            <a:r>
              <a:rPr spc="-95" dirty="0"/>
              <a:t> </a:t>
            </a:r>
            <a:r>
              <a:rPr spc="45" dirty="0"/>
              <a:t>would</a:t>
            </a:r>
            <a:r>
              <a:rPr spc="-100" dirty="0"/>
              <a:t> </a:t>
            </a:r>
            <a:r>
              <a:rPr spc="25" dirty="0"/>
              <a:t>need</a:t>
            </a:r>
            <a:r>
              <a:rPr spc="-95" dirty="0"/>
              <a:t> </a:t>
            </a:r>
            <a:r>
              <a:rPr spc="45" dirty="0"/>
              <a:t>to</a:t>
            </a:r>
            <a:r>
              <a:rPr spc="-100" dirty="0"/>
              <a:t> </a:t>
            </a:r>
            <a:r>
              <a:rPr spc="30" dirty="0"/>
              <a:t>support </a:t>
            </a:r>
            <a:r>
              <a:rPr spc="-635" dirty="0"/>
              <a:t> </a:t>
            </a:r>
            <a:r>
              <a:rPr spc="-60" dirty="0"/>
              <a:t>r</a:t>
            </a:r>
            <a:r>
              <a:rPr spc="30" dirty="0"/>
              <a:t>oughly</a:t>
            </a:r>
            <a:r>
              <a:rPr spc="-95" dirty="0"/>
              <a:t> </a:t>
            </a:r>
            <a:r>
              <a:rPr spc="-445" dirty="0"/>
              <a:t>1</a:t>
            </a:r>
            <a:r>
              <a:rPr spc="-95" dirty="0"/>
              <a:t> </a:t>
            </a:r>
            <a:r>
              <a:rPr spc="95" dirty="0"/>
              <a:t>PB</a:t>
            </a:r>
            <a:r>
              <a:rPr spc="-95" dirty="0"/>
              <a:t> </a:t>
            </a:r>
            <a:r>
              <a:rPr spc="70" dirty="0"/>
              <a:t>of</a:t>
            </a:r>
            <a:r>
              <a:rPr spc="-95" dirty="0"/>
              <a:t> </a:t>
            </a:r>
            <a:r>
              <a:rPr spc="35" dirty="0"/>
              <a:t>d</a:t>
            </a:r>
            <a:r>
              <a:rPr spc="20" dirty="0"/>
              <a:t>a</a:t>
            </a:r>
            <a:r>
              <a:rPr spc="5" dirty="0"/>
              <a:t>ta</a:t>
            </a:r>
            <a:endParaRPr spc="5" dirty="0"/>
          </a:p>
          <a:p>
            <a:pPr marL="3298825" marR="154305">
              <a:lnSpc>
                <a:spcPts val="2200"/>
              </a:lnSpc>
              <a:spcBef>
                <a:spcPts val="1200"/>
              </a:spcBef>
            </a:pPr>
            <a:r>
              <a:rPr spc="50" dirty="0">
                <a:solidFill>
                  <a:srgbClr val="2B9FBC"/>
                </a:solidFill>
              </a:rPr>
              <a:t>What</a:t>
            </a:r>
            <a:r>
              <a:rPr spc="-114" dirty="0">
                <a:solidFill>
                  <a:srgbClr val="2B9FBC"/>
                </a:solidFill>
              </a:rPr>
              <a:t> </a:t>
            </a:r>
            <a:r>
              <a:rPr spc="30" dirty="0">
                <a:solidFill>
                  <a:srgbClr val="2B9FBC"/>
                </a:solidFill>
              </a:rPr>
              <a:t>approach</a:t>
            </a:r>
            <a:r>
              <a:rPr spc="-110" dirty="0">
                <a:solidFill>
                  <a:srgbClr val="2B9FBC"/>
                </a:solidFill>
              </a:rPr>
              <a:t> </a:t>
            </a:r>
            <a:r>
              <a:rPr spc="45" dirty="0">
                <a:solidFill>
                  <a:srgbClr val="2B9FBC"/>
                </a:solidFill>
              </a:rPr>
              <a:t>would</a:t>
            </a:r>
            <a:r>
              <a:rPr spc="-110" dirty="0">
                <a:solidFill>
                  <a:srgbClr val="2B9FBC"/>
                </a:solidFill>
              </a:rPr>
              <a:t> </a:t>
            </a:r>
            <a:r>
              <a:rPr spc="5" dirty="0">
                <a:solidFill>
                  <a:srgbClr val="2B9FBC"/>
                </a:solidFill>
              </a:rPr>
              <a:t>you</a:t>
            </a:r>
            <a:r>
              <a:rPr spc="-110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recommend </a:t>
            </a:r>
            <a:r>
              <a:rPr spc="-635" dirty="0">
                <a:solidFill>
                  <a:srgbClr val="2B9FBC"/>
                </a:solidFill>
              </a:rPr>
              <a:t> </a:t>
            </a:r>
            <a:r>
              <a:rPr spc="30" dirty="0">
                <a:solidFill>
                  <a:srgbClr val="2B9FBC"/>
                </a:solidFill>
              </a:rPr>
              <a:t>for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10" dirty="0">
                <a:solidFill>
                  <a:srgbClr val="2B9FBC"/>
                </a:solidFill>
              </a:rPr>
              <a:t>Emily?</a:t>
            </a:r>
            <a:endParaRPr spc="10" dirty="0">
              <a:solidFill>
                <a:srgbClr val="2B9F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337" y="3321764"/>
            <a:ext cx="181102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Summary</a:t>
            </a:r>
            <a:endParaRPr spc="-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054100"/>
            <a:ext cx="3822700" cy="56578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708486"/>
            <a:ext cx="177482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0700" y="1729457"/>
            <a:ext cx="49434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5" dirty="0">
                <a:solidFill>
                  <a:srgbClr val="000000"/>
                </a:solidFill>
              </a:rPr>
              <a:t>Reviewed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20" dirty="0">
                <a:solidFill>
                  <a:srgbClr val="000000"/>
                </a:solidFill>
              </a:rPr>
              <a:t>the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20" dirty="0">
                <a:solidFill>
                  <a:srgbClr val="000000"/>
                </a:solidFill>
              </a:rPr>
              <a:t>storage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15" dirty="0">
                <a:solidFill>
                  <a:srgbClr val="000000"/>
                </a:solidFill>
              </a:rPr>
              <a:t>services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55" dirty="0">
                <a:solidFill>
                  <a:srgbClr val="000000"/>
                </a:solidFill>
              </a:rPr>
              <a:t>on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75" dirty="0">
                <a:solidFill>
                  <a:srgbClr val="000000"/>
                </a:solidFill>
              </a:rPr>
              <a:t>AWS</a:t>
            </a:r>
            <a:endParaRPr sz="1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456" rIns="0" bIns="0" rtlCol="0">
            <a:spAutoFit/>
          </a:bodyPr>
          <a:lstStyle/>
          <a:p>
            <a:pPr marL="3362325" marR="916940">
              <a:lnSpc>
                <a:spcPct val="103000"/>
              </a:lnSpc>
              <a:spcBef>
                <a:spcPts val="70"/>
              </a:spcBef>
            </a:pPr>
            <a:r>
              <a:rPr sz="1950" spc="25" dirty="0"/>
              <a:t>Examined</a:t>
            </a:r>
            <a:r>
              <a:rPr sz="1950" spc="-114" dirty="0"/>
              <a:t> </a:t>
            </a:r>
            <a:r>
              <a:rPr sz="1950" spc="60" dirty="0"/>
              <a:t>Amazon</a:t>
            </a:r>
            <a:r>
              <a:rPr sz="1950" spc="-110" dirty="0"/>
              <a:t> </a:t>
            </a:r>
            <a:r>
              <a:rPr sz="1950" spc="-45" dirty="0"/>
              <a:t>S3</a:t>
            </a:r>
            <a:r>
              <a:rPr sz="1950" spc="-110" dirty="0"/>
              <a:t> </a:t>
            </a:r>
            <a:r>
              <a:rPr sz="1950" spc="30" dirty="0"/>
              <a:t>and</a:t>
            </a:r>
            <a:r>
              <a:rPr sz="1950" spc="-110" dirty="0"/>
              <a:t> </a:t>
            </a:r>
            <a:r>
              <a:rPr sz="1950" spc="15" dirty="0"/>
              <a:t>its </a:t>
            </a:r>
            <a:r>
              <a:rPr sz="1950" spc="-675" dirty="0"/>
              <a:t> </a:t>
            </a:r>
            <a:r>
              <a:rPr sz="1950" spc="40" dirty="0"/>
              <a:t>capabilities</a:t>
            </a:r>
            <a:endParaRPr sz="1950"/>
          </a:p>
          <a:p>
            <a:pPr marL="3362325" marR="478155">
              <a:lnSpc>
                <a:spcPct val="103000"/>
              </a:lnSpc>
              <a:spcBef>
                <a:spcPts val="1400"/>
              </a:spcBef>
            </a:pPr>
            <a:r>
              <a:rPr sz="1950" spc="10" dirty="0"/>
              <a:t>Implemented</a:t>
            </a:r>
            <a:r>
              <a:rPr sz="1950" spc="-105" dirty="0"/>
              <a:t> </a:t>
            </a:r>
            <a:r>
              <a:rPr sz="1950" spc="-10" dirty="0"/>
              <a:t>a</a:t>
            </a:r>
            <a:r>
              <a:rPr sz="1950" spc="-105" dirty="0"/>
              <a:t> </a:t>
            </a:r>
            <a:r>
              <a:rPr sz="1950" spc="25" dirty="0"/>
              <a:t>static</a:t>
            </a:r>
            <a:r>
              <a:rPr sz="1950" spc="-105" dirty="0"/>
              <a:t> </a:t>
            </a:r>
            <a:r>
              <a:rPr sz="1950" spc="35" dirty="0"/>
              <a:t>website</a:t>
            </a:r>
            <a:r>
              <a:rPr sz="1950" spc="-105" dirty="0"/>
              <a:t> </a:t>
            </a:r>
            <a:r>
              <a:rPr sz="1950" spc="55" dirty="0"/>
              <a:t>on </a:t>
            </a:r>
            <a:r>
              <a:rPr sz="1950" spc="-670" dirty="0"/>
              <a:t> </a:t>
            </a:r>
            <a:r>
              <a:rPr sz="1950" spc="60" dirty="0"/>
              <a:t>Amazon</a:t>
            </a:r>
            <a:r>
              <a:rPr sz="1950" spc="-100" dirty="0"/>
              <a:t> </a:t>
            </a:r>
            <a:r>
              <a:rPr sz="1950" spc="-45" dirty="0"/>
              <a:t>S3</a:t>
            </a:r>
            <a:endParaRPr sz="1950"/>
          </a:p>
          <a:p>
            <a:pPr marL="3362325" marR="326390">
              <a:lnSpc>
                <a:spcPct val="103000"/>
              </a:lnSpc>
              <a:spcBef>
                <a:spcPts val="1400"/>
              </a:spcBef>
            </a:pPr>
            <a:r>
              <a:rPr sz="1950" spc="55" dirty="0"/>
              <a:t>Explored</a:t>
            </a:r>
            <a:r>
              <a:rPr sz="1950" spc="-120" dirty="0"/>
              <a:t> </a:t>
            </a:r>
            <a:r>
              <a:rPr sz="1950" spc="10" dirty="0"/>
              <a:t>archive</a:t>
            </a:r>
            <a:r>
              <a:rPr sz="1950" spc="-114" dirty="0"/>
              <a:t> </a:t>
            </a:r>
            <a:r>
              <a:rPr sz="1950" spc="40" dirty="0"/>
              <a:t>capabilities</a:t>
            </a:r>
            <a:r>
              <a:rPr sz="1950" spc="-114" dirty="0"/>
              <a:t> </a:t>
            </a:r>
            <a:r>
              <a:rPr sz="1950" spc="40" dirty="0"/>
              <a:t>with </a:t>
            </a:r>
            <a:r>
              <a:rPr sz="1950" spc="-670" dirty="0"/>
              <a:t> </a:t>
            </a:r>
            <a:r>
              <a:rPr sz="1950" spc="30" dirty="0"/>
              <a:t>Glacier</a:t>
            </a:r>
            <a:r>
              <a:rPr sz="1950" spc="-100" dirty="0"/>
              <a:t> </a:t>
            </a:r>
            <a:r>
              <a:rPr sz="1950" spc="30" dirty="0"/>
              <a:t>and</a:t>
            </a:r>
            <a:r>
              <a:rPr sz="1950" spc="-100" dirty="0"/>
              <a:t> </a:t>
            </a:r>
            <a:r>
              <a:rPr sz="1950" spc="30" dirty="0"/>
              <a:t>Glacier</a:t>
            </a:r>
            <a:r>
              <a:rPr sz="1950" spc="-95" dirty="0"/>
              <a:t> </a:t>
            </a:r>
            <a:r>
              <a:rPr sz="1950" spc="55" dirty="0"/>
              <a:t>Deep</a:t>
            </a:r>
            <a:r>
              <a:rPr sz="1950" spc="-100" dirty="0"/>
              <a:t> </a:t>
            </a:r>
            <a:r>
              <a:rPr sz="1950" spc="40" dirty="0"/>
              <a:t>Archive</a:t>
            </a:r>
            <a:endParaRPr sz="1950"/>
          </a:p>
          <a:p>
            <a:pPr marL="3362325" marR="5080">
              <a:lnSpc>
                <a:spcPct val="103000"/>
              </a:lnSpc>
              <a:spcBef>
                <a:spcPts val="1395"/>
              </a:spcBef>
            </a:pPr>
            <a:r>
              <a:rPr sz="1950" spc="35" dirty="0"/>
              <a:t>Reviewed</a:t>
            </a:r>
            <a:r>
              <a:rPr sz="1950" spc="-110" dirty="0"/>
              <a:t> </a:t>
            </a:r>
            <a:r>
              <a:rPr sz="1950" spc="55" dirty="0"/>
              <a:t>EC2</a:t>
            </a:r>
            <a:r>
              <a:rPr sz="1950" spc="-105" dirty="0"/>
              <a:t> </a:t>
            </a:r>
            <a:r>
              <a:rPr sz="1950" spc="20" dirty="0"/>
              <a:t>storage</a:t>
            </a:r>
            <a:r>
              <a:rPr sz="1950" spc="-105" dirty="0"/>
              <a:t> </a:t>
            </a:r>
            <a:r>
              <a:rPr sz="1950" spc="40" dirty="0"/>
              <a:t>with</a:t>
            </a:r>
            <a:r>
              <a:rPr sz="1950" spc="-105" dirty="0"/>
              <a:t> </a:t>
            </a:r>
            <a:r>
              <a:rPr sz="1950" spc="40" dirty="0"/>
              <a:t>EBS</a:t>
            </a:r>
            <a:r>
              <a:rPr sz="1950" spc="-105" dirty="0"/>
              <a:t> </a:t>
            </a:r>
            <a:r>
              <a:rPr sz="1950" spc="30" dirty="0"/>
              <a:t>and </a:t>
            </a:r>
            <a:r>
              <a:rPr sz="1950" spc="-670" dirty="0"/>
              <a:t> </a:t>
            </a:r>
            <a:r>
              <a:rPr sz="1950" spc="65" dirty="0"/>
              <a:t>EFS</a:t>
            </a:r>
            <a:endParaRPr sz="1950"/>
          </a:p>
          <a:p>
            <a:pPr marL="3362325" marR="198120">
              <a:lnSpc>
                <a:spcPct val="103000"/>
              </a:lnSpc>
              <a:spcBef>
                <a:spcPts val="1400"/>
              </a:spcBef>
            </a:pPr>
            <a:r>
              <a:rPr sz="1950" spc="25" dirty="0"/>
              <a:t>Examined</a:t>
            </a:r>
            <a:r>
              <a:rPr sz="1950" spc="-105" dirty="0"/>
              <a:t> </a:t>
            </a:r>
            <a:r>
              <a:rPr sz="1950" spc="15" dirty="0"/>
              <a:t>large-scale</a:t>
            </a:r>
            <a:r>
              <a:rPr sz="1950" spc="-105" dirty="0"/>
              <a:t> </a:t>
            </a:r>
            <a:r>
              <a:rPr sz="1950" spc="30" dirty="0"/>
              <a:t>data</a:t>
            </a:r>
            <a:r>
              <a:rPr sz="1950" spc="-105" dirty="0"/>
              <a:t> </a:t>
            </a:r>
            <a:r>
              <a:rPr sz="1950" spc="-5" dirty="0"/>
              <a:t>transfer </a:t>
            </a:r>
            <a:r>
              <a:rPr sz="1950" spc="-670" dirty="0"/>
              <a:t> </a:t>
            </a:r>
            <a:r>
              <a:rPr sz="1950" spc="15" dirty="0"/>
              <a:t>services</a:t>
            </a:r>
            <a:r>
              <a:rPr sz="1950" spc="-100" dirty="0"/>
              <a:t> </a:t>
            </a:r>
            <a:r>
              <a:rPr sz="1950" spc="35" dirty="0"/>
              <a:t>into</a:t>
            </a:r>
            <a:r>
              <a:rPr sz="1950" spc="-95" dirty="0"/>
              <a:t> </a:t>
            </a:r>
            <a:r>
              <a:rPr sz="1950" spc="75" dirty="0"/>
              <a:t>AWS</a:t>
            </a:r>
            <a:endParaRPr sz="1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1454220"/>
            <a:ext cx="17938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860" dirty="0">
                <a:solidFill>
                  <a:srgbClr val="232323"/>
                </a:solidFill>
              </a:rPr>
              <a:t>1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311525" marR="258445">
              <a:lnSpc>
                <a:spcPct val="104000"/>
              </a:lnSpc>
              <a:spcBef>
                <a:spcPts val="25"/>
              </a:spcBef>
            </a:pPr>
            <a:r>
              <a:rPr spc="15" dirty="0"/>
              <a:t>Elaine</a:t>
            </a:r>
            <a:r>
              <a:rPr spc="-100" dirty="0"/>
              <a:t> </a:t>
            </a:r>
            <a:r>
              <a:rPr spc="15" dirty="0"/>
              <a:t>launched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100" dirty="0"/>
              <a:t> </a:t>
            </a:r>
            <a:r>
              <a:rPr dirty="0"/>
              <a:t>site</a:t>
            </a:r>
            <a:r>
              <a:rPr spc="-100" dirty="0"/>
              <a:t> </a:t>
            </a:r>
            <a:r>
              <a:rPr dirty="0"/>
              <a:t>that</a:t>
            </a:r>
            <a:r>
              <a:rPr spc="-95" dirty="0"/>
              <a:t> </a:t>
            </a:r>
            <a:r>
              <a:rPr spc="20" dirty="0"/>
              <a:t>offers</a:t>
            </a:r>
            <a:r>
              <a:rPr spc="-100" dirty="0"/>
              <a:t> </a:t>
            </a:r>
            <a:r>
              <a:rPr spc="25" dirty="0"/>
              <a:t>daily </a:t>
            </a:r>
            <a:r>
              <a:rPr spc="-635" dirty="0"/>
              <a:t> </a:t>
            </a:r>
            <a:r>
              <a:rPr spc="5" dirty="0"/>
              <a:t>tutorials</a:t>
            </a:r>
            <a:r>
              <a:rPr spc="-100" dirty="0"/>
              <a:t> </a:t>
            </a:r>
            <a:r>
              <a:rPr spc="30" dirty="0"/>
              <a:t>for</a:t>
            </a:r>
            <a:r>
              <a:rPr spc="-95" dirty="0"/>
              <a:t> </a:t>
            </a:r>
            <a:r>
              <a:rPr spc="20" dirty="0"/>
              <a:t>developers</a:t>
            </a:r>
            <a:endParaRPr spc="20" dirty="0"/>
          </a:p>
          <a:p>
            <a:pPr marL="3311525" marR="170815">
              <a:lnSpc>
                <a:spcPts val="2200"/>
              </a:lnSpc>
              <a:spcBef>
                <a:spcPts val="1170"/>
              </a:spcBef>
            </a:pPr>
            <a:r>
              <a:rPr spc="-30" dirty="0"/>
              <a:t>She</a:t>
            </a:r>
            <a:r>
              <a:rPr spc="-100" dirty="0"/>
              <a:t> </a:t>
            </a:r>
            <a:r>
              <a:rPr spc="-20" dirty="0"/>
              <a:t>uses</a:t>
            </a:r>
            <a:r>
              <a:rPr spc="-100" dirty="0"/>
              <a:t> </a:t>
            </a:r>
            <a:r>
              <a:rPr spc="-55" dirty="0"/>
              <a:t>S3</a:t>
            </a:r>
            <a:r>
              <a:rPr spc="-100" dirty="0"/>
              <a:t> </a:t>
            </a:r>
            <a:r>
              <a:rPr spc="45" dirty="0"/>
              <a:t>to</a:t>
            </a:r>
            <a:r>
              <a:rPr spc="-100" dirty="0"/>
              <a:t> </a:t>
            </a:r>
            <a:r>
              <a:rPr dirty="0"/>
              <a:t>store</a:t>
            </a:r>
            <a:r>
              <a:rPr spc="-95" dirty="0"/>
              <a:t> </a:t>
            </a:r>
            <a:r>
              <a:rPr spc="10" dirty="0"/>
              <a:t>the</a:t>
            </a:r>
            <a:r>
              <a:rPr spc="-100" dirty="0"/>
              <a:t> </a:t>
            </a:r>
            <a:r>
              <a:rPr spc="-20" dirty="0"/>
              <a:t>assets</a:t>
            </a:r>
            <a:r>
              <a:rPr spc="-100" dirty="0"/>
              <a:t> </a:t>
            </a:r>
            <a:r>
              <a:rPr spc="35" dirty="0"/>
              <a:t>needed </a:t>
            </a:r>
            <a:r>
              <a:rPr spc="-635" dirty="0"/>
              <a:t> </a:t>
            </a:r>
            <a:r>
              <a:rPr spc="25" dirty="0"/>
              <a:t>per</a:t>
            </a:r>
            <a:r>
              <a:rPr spc="-100" dirty="0"/>
              <a:t> </a:t>
            </a:r>
            <a:r>
              <a:rPr spc="10" dirty="0"/>
              <a:t>tutorial</a:t>
            </a:r>
            <a:endParaRPr spc="10" dirty="0"/>
          </a:p>
          <a:p>
            <a:pPr marL="3311525" marR="5080">
              <a:lnSpc>
                <a:spcPts val="2200"/>
              </a:lnSpc>
              <a:spcBef>
                <a:spcPts val="1200"/>
              </a:spcBef>
            </a:pPr>
            <a:r>
              <a:rPr spc="5" dirty="0"/>
              <a:t>These</a:t>
            </a:r>
            <a:r>
              <a:rPr spc="-100" dirty="0"/>
              <a:t> </a:t>
            </a:r>
            <a:r>
              <a:rPr spc="-20" dirty="0"/>
              <a:t>assets</a:t>
            </a:r>
            <a:r>
              <a:rPr spc="-95" dirty="0"/>
              <a:t> </a:t>
            </a:r>
            <a:r>
              <a:rPr spc="-25" dirty="0"/>
              <a:t>are</a:t>
            </a:r>
            <a:r>
              <a:rPr spc="-100" dirty="0"/>
              <a:t> </a:t>
            </a:r>
            <a:r>
              <a:rPr spc="-15" dirty="0"/>
              <a:t>very</a:t>
            </a:r>
            <a:r>
              <a:rPr spc="-95" dirty="0"/>
              <a:t> </a:t>
            </a:r>
            <a:r>
              <a:rPr spc="30" dirty="0"/>
              <a:t>popular</a:t>
            </a:r>
            <a:r>
              <a:rPr spc="-100" dirty="0"/>
              <a:t> </a:t>
            </a:r>
            <a:r>
              <a:rPr spc="20" dirty="0"/>
              <a:t>within</a:t>
            </a:r>
            <a:r>
              <a:rPr spc="-95" dirty="0"/>
              <a:t> </a:t>
            </a:r>
            <a:r>
              <a:rPr spc="10" dirty="0"/>
              <a:t>the </a:t>
            </a:r>
            <a:r>
              <a:rPr spc="-635" dirty="0"/>
              <a:t> </a:t>
            </a:r>
            <a:r>
              <a:rPr spc="10" dirty="0"/>
              <a:t>week</a:t>
            </a:r>
            <a:r>
              <a:rPr spc="-100" dirty="0"/>
              <a:t> </a:t>
            </a:r>
            <a:r>
              <a:rPr spc="10" dirty="0"/>
              <a:t>the</a:t>
            </a:r>
            <a:r>
              <a:rPr spc="-95" dirty="0"/>
              <a:t> </a:t>
            </a:r>
            <a:r>
              <a:rPr spc="10" dirty="0"/>
              <a:t>tutorial</a:t>
            </a:r>
            <a:r>
              <a:rPr spc="-95" dirty="0"/>
              <a:t> </a:t>
            </a:r>
            <a:r>
              <a:rPr spc="-10" dirty="0"/>
              <a:t>is</a:t>
            </a:r>
            <a:r>
              <a:rPr spc="-95" dirty="0"/>
              <a:t> </a:t>
            </a:r>
            <a:r>
              <a:rPr spc="15" dirty="0"/>
              <a:t>launched</a:t>
            </a:r>
            <a:endParaRPr spc="15" dirty="0"/>
          </a:p>
          <a:p>
            <a:pPr marL="3311525" marR="239395">
              <a:lnSpc>
                <a:spcPts val="2200"/>
              </a:lnSpc>
              <a:spcBef>
                <a:spcPts val="1200"/>
              </a:spcBef>
            </a:pPr>
            <a:r>
              <a:rPr spc="40" dirty="0"/>
              <a:t>After</a:t>
            </a:r>
            <a:r>
              <a:rPr spc="-100" dirty="0"/>
              <a:t> </a:t>
            </a:r>
            <a:r>
              <a:rPr dirty="0"/>
              <a:t>this</a:t>
            </a:r>
            <a:r>
              <a:rPr spc="-100" dirty="0"/>
              <a:t> </a:t>
            </a:r>
            <a:r>
              <a:rPr spc="10" dirty="0"/>
              <a:t>initial</a:t>
            </a:r>
            <a:r>
              <a:rPr spc="-95" dirty="0"/>
              <a:t> </a:t>
            </a:r>
            <a:r>
              <a:rPr spc="-25" dirty="0"/>
              <a:t>week,</a:t>
            </a:r>
            <a:r>
              <a:rPr spc="-100" dirty="0"/>
              <a:t> </a:t>
            </a:r>
            <a:r>
              <a:rPr dirty="0"/>
              <a:t>these</a:t>
            </a:r>
            <a:r>
              <a:rPr spc="-95" dirty="0"/>
              <a:t> </a:t>
            </a:r>
            <a:r>
              <a:rPr spc="-20" dirty="0"/>
              <a:t>assets</a:t>
            </a:r>
            <a:r>
              <a:rPr spc="-100" dirty="0"/>
              <a:t> </a:t>
            </a:r>
            <a:r>
              <a:rPr spc="-25" dirty="0"/>
              <a:t>are </a:t>
            </a:r>
            <a:r>
              <a:rPr spc="-635" dirty="0"/>
              <a:t> </a:t>
            </a:r>
            <a:r>
              <a:rPr spc="-20" dirty="0"/>
              <a:t>rarely</a:t>
            </a:r>
            <a:r>
              <a:rPr spc="-100" dirty="0"/>
              <a:t> </a:t>
            </a:r>
            <a:r>
              <a:rPr spc="15" dirty="0"/>
              <a:t>accessed</a:t>
            </a:r>
            <a:endParaRPr spc="15" dirty="0"/>
          </a:p>
          <a:p>
            <a:pPr marL="3311525" marR="332105">
              <a:lnSpc>
                <a:spcPct val="104000"/>
              </a:lnSpc>
              <a:spcBef>
                <a:spcPts val="930"/>
              </a:spcBef>
            </a:pPr>
            <a:r>
              <a:rPr spc="50" dirty="0">
                <a:solidFill>
                  <a:srgbClr val="2B9FBC"/>
                </a:solidFill>
              </a:rPr>
              <a:t>How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50" dirty="0">
                <a:solidFill>
                  <a:srgbClr val="2B9FBC"/>
                </a:solidFill>
              </a:rPr>
              <a:t>could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Elaine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reduce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-10" dirty="0">
                <a:solidFill>
                  <a:srgbClr val="2B9FBC"/>
                </a:solidFill>
              </a:rPr>
              <a:t>her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-55" dirty="0">
                <a:solidFill>
                  <a:srgbClr val="2B9FBC"/>
                </a:solidFill>
              </a:rPr>
              <a:t>S3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20" dirty="0">
                <a:solidFill>
                  <a:srgbClr val="2B9FBC"/>
                </a:solidFill>
              </a:rPr>
              <a:t>costs </a:t>
            </a:r>
            <a:r>
              <a:rPr spc="-635" dirty="0">
                <a:solidFill>
                  <a:srgbClr val="2B9FBC"/>
                </a:solidFill>
              </a:rPr>
              <a:t> </a:t>
            </a:r>
            <a:r>
              <a:rPr spc="25" dirty="0">
                <a:solidFill>
                  <a:srgbClr val="2B9FBC"/>
                </a:solidFill>
              </a:rPr>
              <a:t>while</a:t>
            </a:r>
            <a:r>
              <a:rPr spc="-95" dirty="0">
                <a:solidFill>
                  <a:srgbClr val="2B9FBC"/>
                </a:solidFill>
              </a:rPr>
              <a:t> </a:t>
            </a:r>
            <a:r>
              <a:rPr dirty="0">
                <a:solidFill>
                  <a:srgbClr val="2B9FBC"/>
                </a:solidFill>
              </a:rPr>
              <a:t>maintaining</a:t>
            </a:r>
            <a:r>
              <a:rPr spc="-95" dirty="0">
                <a:solidFill>
                  <a:srgbClr val="2B9FBC"/>
                </a:solidFill>
              </a:rPr>
              <a:t> </a:t>
            </a:r>
            <a:r>
              <a:rPr spc="10" dirty="0">
                <a:solidFill>
                  <a:srgbClr val="2B9FBC"/>
                </a:solidFill>
              </a:rPr>
              <a:t>durability?</a:t>
            </a:r>
            <a:endParaRPr spc="10" dirty="0">
              <a:solidFill>
                <a:srgbClr val="2B9FBC"/>
              </a:solidFill>
            </a:endParaRPr>
          </a:p>
          <a:p>
            <a:pPr marL="3311525" marR="1069975">
              <a:lnSpc>
                <a:spcPts val="2200"/>
              </a:lnSpc>
              <a:spcBef>
                <a:spcPts val="1170"/>
              </a:spcBef>
            </a:pPr>
            <a:r>
              <a:rPr b="1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b="1" spc="10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5" dirty="0">
                <a:solidFill>
                  <a:srgbClr val="F05929"/>
                </a:solidFill>
              </a:rPr>
              <a:t>S3</a:t>
            </a:r>
            <a:r>
              <a:rPr spc="-95" dirty="0">
                <a:solidFill>
                  <a:srgbClr val="F05929"/>
                </a:solidFill>
              </a:rPr>
              <a:t> </a:t>
            </a:r>
            <a:r>
              <a:rPr spc="25" dirty="0">
                <a:solidFill>
                  <a:srgbClr val="F05929"/>
                </a:solidFill>
              </a:rPr>
              <a:t>lifecycle</a:t>
            </a:r>
            <a:r>
              <a:rPr spc="-90" dirty="0">
                <a:solidFill>
                  <a:srgbClr val="F05929"/>
                </a:solidFill>
              </a:rPr>
              <a:t> </a:t>
            </a:r>
            <a:r>
              <a:rPr spc="-10" dirty="0">
                <a:solidFill>
                  <a:srgbClr val="F05929"/>
                </a:solidFill>
              </a:rPr>
              <a:t>rules</a:t>
            </a:r>
            <a:r>
              <a:rPr spc="-95" dirty="0">
                <a:solidFill>
                  <a:srgbClr val="F05929"/>
                </a:solidFill>
              </a:rPr>
              <a:t> </a:t>
            </a:r>
            <a:r>
              <a:rPr spc="25" dirty="0">
                <a:solidFill>
                  <a:srgbClr val="F05929"/>
                </a:solidFill>
              </a:rPr>
              <a:t>with </a:t>
            </a:r>
            <a:r>
              <a:rPr spc="-635" dirty="0">
                <a:solidFill>
                  <a:srgbClr val="F05929"/>
                </a:solidFill>
              </a:rPr>
              <a:t> </a:t>
            </a:r>
            <a:r>
              <a:rPr spc="-20" dirty="0">
                <a:solidFill>
                  <a:srgbClr val="F05929"/>
                </a:solidFill>
              </a:rPr>
              <a:t>S3-Standard</a:t>
            </a:r>
            <a:r>
              <a:rPr spc="-100" dirty="0">
                <a:solidFill>
                  <a:srgbClr val="F05929"/>
                </a:solidFill>
              </a:rPr>
              <a:t> </a:t>
            </a:r>
            <a:r>
              <a:rPr spc="5" dirty="0">
                <a:solidFill>
                  <a:srgbClr val="F05929"/>
                </a:solidFill>
              </a:rPr>
              <a:t>IA</a:t>
            </a:r>
            <a:r>
              <a:rPr spc="-100" dirty="0">
                <a:solidFill>
                  <a:srgbClr val="F05929"/>
                </a:solidFill>
              </a:rPr>
              <a:t> </a:t>
            </a:r>
            <a:r>
              <a:rPr spc="5" dirty="0">
                <a:solidFill>
                  <a:srgbClr val="F05929"/>
                </a:solidFill>
              </a:rPr>
              <a:t>storage</a:t>
            </a:r>
            <a:r>
              <a:rPr spc="-100" dirty="0">
                <a:solidFill>
                  <a:srgbClr val="F05929"/>
                </a:solidFill>
              </a:rPr>
              <a:t> </a:t>
            </a:r>
            <a:r>
              <a:rPr dirty="0">
                <a:solidFill>
                  <a:srgbClr val="F05929"/>
                </a:solidFill>
              </a:rPr>
              <a:t>class</a:t>
            </a:r>
            <a:endParaRPr dirty="0">
              <a:solidFill>
                <a:srgbClr val="F05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0" y="1454220"/>
            <a:ext cx="188595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135" dirty="0">
                <a:solidFill>
                  <a:srgbClr val="232323"/>
                </a:solidFill>
              </a:rPr>
              <a:t>2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4279900" y="2354791"/>
            <a:ext cx="4819650" cy="33820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42570">
              <a:lnSpc>
                <a:spcPts val="2200"/>
              </a:lnSpc>
              <a:spcBef>
                <a:spcPts val="195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Esteban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works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social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networking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company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are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moving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0" dirty="0">
                <a:latin typeface="Verdana" panose="020B0604030504040204"/>
                <a:cs typeface="Verdana" panose="020B0604030504040204"/>
              </a:rPr>
              <a:t>AWS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787400">
              <a:lnSpc>
                <a:spcPct val="104000"/>
              </a:lnSpc>
              <a:spcBef>
                <a:spcPts val="930"/>
              </a:spcBef>
            </a:pPr>
            <a:r>
              <a:rPr sz="1850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have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2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95" dirty="0">
                <a:latin typeface="Verdana" panose="020B0604030504040204"/>
                <a:cs typeface="Verdana" panose="020B0604030504040204"/>
              </a:rPr>
              <a:t>PB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0" dirty="0">
                <a:latin typeface="Verdana" panose="020B0604030504040204"/>
                <a:cs typeface="Verdana" panose="020B0604030504040204"/>
              </a:rPr>
              <a:t>of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user-generated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content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that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need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migrate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200"/>
              </a:lnSpc>
              <a:spcBef>
                <a:spcPts val="1170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Esteban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trying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determine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if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5" dirty="0">
                <a:latin typeface="Verdana" panose="020B0604030504040204"/>
                <a:cs typeface="Verdana" panose="020B0604030504040204"/>
              </a:rPr>
              <a:t>faster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than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uploading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over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internet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271780">
              <a:lnSpc>
                <a:spcPts val="2200"/>
              </a:lnSpc>
              <a:spcBef>
                <a:spcPts val="1200"/>
              </a:spcBef>
            </a:pPr>
            <a:r>
              <a:rPr sz="1850" spc="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1850" spc="-9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1850" spc="-6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recommend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Esteban’s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company?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50" b="1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185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50" spc="5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850" spc="-10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Snowball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700" y="1454220"/>
            <a:ext cx="189293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80" dirty="0">
                <a:solidFill>
                  <a:srgbClr val="232323"/>
                </a:solidFill>
              </a:rPr>
              <a:t>3</a:t>
            </a:r>
            <a:endParaRPr sz="2850"/>
          </a:p>
        </p:txBody>
      </p:sp>
      <p:sp>
        <p:nvSpPr>
          <p:cNvPr id="4" name="object 4"/>
          <p:cNvSpPr txBox="1"/>
          <p:nvPr/>
        </p:nvSpPr>
        <p:spPr>
          <a:xfrm>
            <a:off x="4279900" y="2456391"/>
            <a:ext cx="4794250" cy="31788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5365">
              <a:lnSpc>
                <a:spcPts val="2200"/>
              </a:lnSpc>
              <a:spcBef>
                <a:spcPts val="195"/>
              </a:spcBef>
            </a:pPr>
            <a:r>
              <a:rPr sz="1850" spc="15" dirty="0">
                <a:latin typeface="Verdana" panose="020B0604030504040204"/>
                <a:cs typeface="Verdana" panose="020B0604030504040204"/>
              </a:rPr>
              <a:t>Emily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works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company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that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produces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messaging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0" dirty="0">
                <a:latin typeface="Verdana" panose="020B0604030504040204"/>
                <a:cs typeface="Verdana" panose="020B0604030504040204"/>
              </a:rPr>
              <a:t>app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4000"/>
              </a:lnSpc>
              <a:spcBef>
                <a:spcPts val="930"/>
              </a:spcBef>
            </a:pPr>
            <a:r>
              <a:rPr sz="1850" spc="-30" dirty="0">
                <a:latin typeface="Verdana" panose="020B0604030504040204"/>
                <a:cs typeface="Verdana" panose="020B0604030504040204"/>
              </a:rPr>
              <a:t>She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 </a:t>
            </a:r>
            <a:r>
              <a:rPr sz="1850" spc="40" dirty="0">
                <a:latin typeface="Verdana" panose="020B0604030504040204"/>
                <a:cs typeface="Verdana" panose="020B0604030504040204"/>
              </a:rPr>
              <a:t>looking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shared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file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system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between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8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Linux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EC2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instances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229870">
              <a:lnSpc>
                <a:spcPct val="104000"/>
              </a:lnSpc>
              <a:spcBef>
                <a:spcPts val="1000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file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system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would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need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support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oughly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445" dirty="0">
                <a:latin typeface="Verdana" panose="020B0604030504040204"/>
                <a:cs typeface="Verdana" panose="020B0604030504040204"/>
              </a:rPr>
              <a:t>1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95" dirty="0">
                <a:latin typeface="Verdana" panose="020B0604030504040204"/>
                <a:cs typeface="Verdana" panose="020B0604030504040204"/>
              </a:rPr>
              <a:t>PB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0" dirty="0">
                <a:latin typeface="Verdana" panose="020B0604030504040204"/>
                <a:cs typeface="Verdana" panose="020B0604030504040204"/>
              </a:rPr>
              <a:t>of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ta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154305">
              <a:lnSpc>
                <a:spcPts val="2200"/>
              </a:lnSpc>
              <a:spcBef>
                <a:spcPts val="1170"/>
              </a:spcBef>
            </a:pPr>
            <a:r>
              <a:rPr sz="1850" spc="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850" spc="-114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1850" spc="-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</a:t>
            </a:r>
            <a:r>
              <a:rPr sz="1850" spc="-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1850" spc="-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recommend </a:t>
            </a:r>
            <a:r>
              <a:rPr sz="1850" spc="-6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Emily?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50" b="1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1850" b="1" spc="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50" spc="4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1850" spc="-10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850" spc="-10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1850" spc="-10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-3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60290">
              <a:lnSpc>
                <a:spcPct val="100000"/>
              </a:lnSpc>
              <a:spcBef>
                <a:spcPts val="120"/>
              </a:spcBef>
            </a:pPr>
            <a:r>
              <a:rPr spc="90" dirty="0"/>
              <a:t>Ama</a:t>
            </a:r>
            <a:r>
              <a:rPr spc="15" dirty="0"/>
              <a:t>z</a:t>
            </a:r>
            <a:r>
              <a:rPr spc="45" dirty="0"/>
              <a:t>on</a:t>
            </a:r>
            <a:r>
              <a:rPr spc="-150" dirty="0"/>
              <a:t> </a:t>
            </a:r>
            <a:r>
              <a:rPr spc="-90" dirty="0"/>
              <a:t>S3</a:t>
            </a:r>
            <a:r>
              <a:rPr spc="-150" dirty="0"/>
              <a:t> </a:t>
            </a:r>
            <a:r>
              <a:rPr spc="110" dirty="0"/>
              <a:t>O</a:t>
            </a:r>
            <a:r>
              <a:rPr spc="-5" dirty="0"/>
              <a:t>v</a:t>
            </a:r>
            <a:r>
              <a:rPr spc="-20" dirty="0"/>
              <a:t>ervi</a:t>
            </a:r>
            <a:r>
              <a:rPr spc="-100" dirty="0"/>
              <a:t>e</a:t>
            </a:r>
            <a:r>
              <a:rPr spc="140" dirty="0"/>
              <a:t>w</a:t>
            </a:r>
            <a:endParaRPr spc="1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364457"/>
            <a:ext cx="5349875" cy="3362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Verdana" panose="020B0604030504040204"/>
                <a:cs typeface="Verdana" panose="020B0604030504040204"/>
              </a:rPr>
              <a:t>Stores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files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20" dirty="0">
                <a:latin typeface="Verdana" panose="020B0604030504040204"/>
                <a:cs typeface="Verdana" panose="020B0604030504040204"/>
              </a:rPr>
              <a:t>as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buckets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641350">
              <a:lnSpc>
                <a:spcPct val="103000"/>
              </a:lnSpc>
              <a:spcBef>
                <a:spcPts val="140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classes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 </a:t>
            </a:r>
            <a:r>
              <a:rPr sz="1950" spc="-67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use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cases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459105">
              <a:lnSpc>
                <a:spcPct val="103000"/>
              </a:lnSpc>
              <a:spcBef>
                <a:spcPts val="1400"/>
              </a:spcBef>
            </a:pPr>
            <a:r>
              <a:rPr sz="1950" dirty="0">
                <a:latin typeface="Verdana" panose="020B0604030504040204"/>
                <a:cs typeface="Verdana" panose="020B0604030504040204"/>
              </a:rPr>
              <a:t>Stores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across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availability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zones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Enables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access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files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900"/>
              </a:lnSpc>
              <a:spcBef>
                <a:spcPts val="9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Offers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configurable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rules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lifecycle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Can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5" dirty="0">
                <a:latin typeface="Verdana" panose="020B0604030504040204"/>
                <a:cs typeface="Verdana" panose="020B0604030504040204"/>
              </a:rPr>
              <a:t>serve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20" dirty="0">
                <a:latin typeface="Verdana" panose="020B0604030504040204"/>
                <a:cs typeface="Verdana" panose="020B0604030504040204"/>
              </a:rPr>
              <a:t>as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static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website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host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7500" y="1451186"/>
            <a:ext cx="688975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Simple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Service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(S3)</a:t>
            </a:r>
            <a:endParaRPr spc="-80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050" y="3154574"/>
            <a:ext cx="1452880" cy="1455420"/>
            <a:chOff x="1392050" y="3154574"/>
            <a:chExt cx="1452880" cy="14554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050" y="3154574"/>
              <a:ext cx="1452590" cy="1455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3513" y="3397175"/>
              <a:ext cx="928369" cy="970280"/>
            </a:xfrm>
            <a:custGeom>
              <a:avLst/>
              <a:gdLst/>
              <a:ahLst/>
              <a:cxnLst/>
              <a:rect l="l" t="t" r="r" b="b"/>
              <a:pathLst>
                <a:path w="928369" h="970279">
                  <a:moveTo>
                    <a:pt x="424922" y="0"/>
                  </a:moveTo>
                  <a:lnTo>
                    <a:pt x="378333" y="1490"/>
                  </a:lnTo>
                  <a:lnTo>
                    <a:pt x="331843" y="4987"/>
                  </a:lnTo>
                  <a:lnTo>
                    <a:pt x="282331" y="10710"/>
                  </a:lnTo>
                  <a:lnTo>
                    <a:pt x="232714" y="18714"/>
                  </a:lnTo>
                  <a:lnTo>
                    <a:pt x="183575" y="29578"/>
                  </a:lnTo>
                  <a:lnTo>
                    <a:pt x="135498" y="43879"/>
                  </a:lnTo>
                  <a:lnTo>
                    <a:pt x="89066" y="62195"/>
                  </a:lnTo>
                  <a:lnTo>
                    <a:pt x="26427" y="100742"/>
                  </a:lnTo>
                  <a:lnTo>
                    <a:pt x="0" y="164906"/>
                  </a:lnTo>
                  <a:lnTo>
                    <a:pt x="6708" y="217406"/>
                  </a:lnTo>
                  <a:lnTo>
                    <a:pt x="13579" y="269890"/>
                  </a:lnTo>
                  <a:lnTo>
                    <a:pt x="20580" y="322360"/>
                  </a:lnTo>
                  <a:lnTo>
                    <a:pt x="27679" y="374818"/>
                  </a:lnTo>
                  <a:lnTo>
                    <a:pt x="56400" y="584603"/>
                  </a:lnTo>
                  <a:lnTo>
                    <a:pt x="63500" y="637052"/>
                  </a:lnTo>
                  <a:lnTo>
                    <a:pt x="70847" y="691028"/>
                  </a:lnTo>
                  <a:lnTo>
                    <a:pt x="78279" y="745147"/>
                  </a:lnTo>
                  <a:lnTo>
                    <a:pt x="85557" y="799001"/>
                  </a:lnTo>
                  <a:lnTo>
                    <a:pt x="92556" y="853031"/>
                  </a:lnTo>
                  <a:lnTo>
                    <a:pt x="107355" y="891276"/>
                  </a:lnTo>
                  <a:lnTo>
                    <a:pt x="140130" y="917601"/>
                  </a:lnTo>
                  <a:lnTo>
                    <a:pt x="187546" y="938000"/>
                  </a:lnTo>
                  <a:lnTo>
                    <a:pt x="238342" y="951561"/>
                  </a:lnTo>
                  <a:lnTo>
                    <a:pt x="290440" y="960159"/>
                  </a:lnTo>
                  <a:lnTo>
                    <a:pt x="341825" y="965697"/>
                  </a:lnTo>
                  <a:lnTo>
                    <a:pt x="395553" y="969301"/>
                  </a:lnTo>
                  <a:lnTo>
                    <a:pt x="449480" y="970196"/>
                  </a:lnTo>
                  <a:lnTo>
                    <a:pt x="503394" y="968240"/>
                  </a:lnTo>
                  <a:lnTo>
                    <a:pt x="557080" y="963294"/>
                  </a:lnTo>
                  <a:lnTo>
                    <a:pt x="610323" y="955218"/>
                  </a:lnTo>
                  <a:lnTo>
                    <a:pt x="648480" y="947904"/>
                  </a:lnTo>
                  <a:lnTo>
                    <a:pt x="691276" y="936754"/>
                  </a:lnTo>
                  <a:lnTo>
                    <a:pt x="704054" y="931336"/>
                  </a:lnTo>
                  <a:lnTo>
                    <a:pt x="412483" y="931336"/>
                  </a:lnTo>
                  <a:lnTo>
                    <a:pt x="360533" y="928739"/>
                  </a:lnTo>
                  <a:lnTo>
                    <a:pt x="308913" y="923374"/>
                  </a:lnTo>
                  <a:lnTo>
                    <a:pt x="269508" y="917601"/>
                  </a:lnTo>
                  <a:lnTo>
                    <a:pt x="229516" y="909556"/>
                  </a:lnTo>
                  <a:lnTo>
                    <a:pt x="190567" y="897912"/>
                  </a:lnTo>
                  <a:lnTo>
                    <a:pt x="154292" y="881343"/>
                  </a:lnTo>
                  <a:lnTo>
                    <a:pt x="130973" y="847733"/>
                  </a:lnTo>
                  <a:lnTo>
                    <a:pt x="124231" y="796436"/>
                  </a:lnTo>
                  <a:lnTo>
                    <a:pt x="117396" y="745005"/>
                  </a:lnTo>
                  <a:lnTo>
                    <a:pt x="110539" y="693863"/>
                  </a:lnTo>
                  <a:lnTo>
                    <a:pt x="103619" y="642583"/>
                  </a:lnTo>
                  <a:lnTo>
                    <a:pt x="74417" y="427269"/>
                  </a:lnTo>
                  <a:lnTo>
                    <a:pt x="46423" y="219182"/>
                  </a:lnTo>
                  <a:lnTo>
                    <a:pt x="146471" y="219182"/>
                  </a:lnTo>
                  <a:lnTo>
                    <a:pt x="111975" y="208071"/>
                  </a:lnTo>
                  <a:lnTo>
                    <a:pt x="69547" y="188017"/>
                  </a:lnTo>
                  <a:lnTo>
                    <a:pt x="58047" y="180872"/>
                  </a:lnTo>
                  <a:lnTo>
                    <a:pt x="46697" y="171475"/>
                  </a:lnTo>
                  <a:lnTo>
                    <a:pt x="39130" y="160025"/>
                  </a:lnTo>
                  <a:lnTo>
                    <a:pt x="38980" y="146723"/>
                  </a:lnTo>
                  <a:lnTo>
                    <a:pt x="42838" y="139394"/>
                  </a:lnTo>
                  <a:lnTo>
                    <a:pt x="93961" y="102667"/>
                  </a:lnTo>
                  <a:lnTo>
                    <a:pt x="165182" y="75514"/>
                  </a:lnTo>
                  <a:lnTo>
                    <a:pt x="247618" y="55677"/>
                  </a:lnTo>
                  <a:lnTo>
                    <a:pt x="294370" y="48033"/>
                  </a:lnTo>
                  <a:lnTo>
                    <a:pt x="341471" y="42750"/>
                  </a:lnTo>
                  <a:lnTo>
                    <a:pt x="388763" y="39685"/>
                  </a:lnTo>
                  <a:lnTo>
                    <a:pt x="436087" y="38694"/>
                  </a:lnTo>
                  <a:lnTo>
                    <a:pt x="721387" y="38694"/>
                  </a:lnTo>
                  <a:lnTo>
                    <a:pt x="700875" y="32463"/>
                  </a:lnTo>
                  <a:lnTo>
                    <a:pt x="655445" y="22127"/>
                  </a:lnTo>
                  <a:lnTo>
                    <a:pt x="610614" y="14089"/>
                  </a:lnTo>
                  <a:lnTo>
                    <a:pt x="564455" y="7561"/>
                  </a:lnTo>
                  <a:lnTo>
                    <a:pt x="518065" y="3036"/>
                  </a:lnTo>
                  <a:lnTo>
                    <a:pt x="471527" y="515"/>
                  </a:lnTo>
                  <a:lnTo>
                    <a:pt x="424922" y="0"/>
                  </a:lnTo>
                  <a:close/>
                </a:path>
                <a:path w="928369" h="970279">
                  <a:moveTo>
                    <a:pt x="778662" y="561787"/>
                  </a:moveTo>
                  <a:lnTo>
                    <a:pt x="778689" y="569542"/>
                  </a:lnTo>
                  <a:lnTo>
                    <a:pt x="778285" y="576539"/>
                  </a:lnTo>
                  <a:lnTo>
                    <a:pt x="777268" y="583666"/>
                  </a:lnTo>
                  <a:lnTo>
                    <a:pt x="776011" y="590775"/>
                  </a:lnTo>
                  <a:lnTo>
                    <a:pt x="774889" y="597718"/>
                  </a:lnTo>
                  <a:lnTo>
                    <a:pt x="740056" y="856757"/>
                  </a:lnTo>
                  <a:lnTo>
                    <a:pt x="698108" y="891276"/>
                  </a:lnTo>
                  <a:lnTo>
                    <a:pt x="654236" y="905746"/>
                  </a:lnTo>
                  <a:lnTo>
                    <a:pt x="596977" y="918241"/>
                  </a:lnTo>
                  <a:lnTo>
                    <a:pt x="516475" y="928273"/>
                  </a:lnTo>
                  <a:lnTo>
                    <a:pt x="464539" y="931176"/>
                  </a:lnTo>
                  <a:lnTo>
                    <a:pt x="412483" y="931336"/>
                  </a:lnTo>
                  <a:lnTo>
                    <a:pt x="704054" y="931336"/>
                  </a:lnTo>
                  <a:lnTo>
                    <a:pt x="731861" y="919546"/>
                  </a:lnTo>
                  <a:lnTo>
                    <a:pt x="763386" y="894061"/>
                  </a:lnTo>
                  <a:lnTo>
                    <a:pt x="778998" y="858077"/>
                  </a:lnTo>
                  <a:lnTo>
                    <a:pt x="785785" y="806149"/>
                  </a:lnTo>
                  <a:lnTo>
                    <a:pt x="792743" y="754243"/>
                  </a:lnTo>
                  <a:lnTo>
                    <a:pt x="806879" y="650461"/>
                  </a:lnTo>
                  <a:lnTo>
                    <a:pt x="817435" y="572375"/>
                  </a:lnTo>
                  <a:lnTo>
                    <a:pt x="907454" y="572375"/>
                  </a:lnTo>
                  <a:lnTo>
                    <a:pt x="920061" y="567578"/>
                  </a:lnTo>
                  <a:lnTo>
                    <a:pt x="921459" y="561857"/>
                  </a:lnTo>
                  <a:lnTo>
                    <a:pt x="778882" y="561857"/>
                  </a:lnTo>
                  <a:lnTo>
                    <a:pt x="778662" y="561787"/>
                  </a:lnTo>
                  <a:close/>
                </a:path>
                <a:path w="928369" h="970279">
                  <a:moveTo>
                    <a:pt x="907454" y="572375"/>
                  </a:moveTo>
                  <a:lnTo>
                    <a:pt x="817435" y="572375"/>
                  </a:lnTo>
                  <a:lnTo>
                    <a:pt x="849677" y="578358"/>
                  </a:lnTo>
                  <a:lnTo>
                    <a:pt x="888907" y="579433"/>
                  </a:lnTo>
                  <a:lnTo>
                    <a:pt x="907454" y="572375"/>
                  </a:lnTo>
                  <a:close/>
                </a:path>
                <a:path w="928369" h="970279">
                  <a:moveTo>
                    <a:pt x="778649" y="558053"/>
                  </a:moveTo>
                  <a:lnTo>
                    <a:pt x="778662" y="561787"/>
                  </a:lnTo>
                  <a:lnTo>
                    <a:pt x="778882" y="561857"/>
                  </a:lnTo>
                  <a:lnTo>
                    <a:pt x="778649" y="558053"/>
                  </a:lnTo>
                  <a:close/>
                </a:path>
                <a:path w="928369" h="970279">
                  <a:moveTo>
                    <a:pt x="922388" y="558053"/>
                  </a:moveTo>
                  <a:lnTo>
                    <a:pt x="778649" y="558053"/>
                  </a:lnTo>
                  <a:lnTo>
                    <a:pt x="778882" y="561857"/>
                  </a:lnTo>
                  <a:lnTo>
                    <a:pt x="921459" y="561857"/>
                  </a:lnTo>
                  <a:lnTo>
                    <a:pt x="922388" y="558053"/>
                  </a:lnTo>
                  <a:close/>
                </a:path>
                <a:path w="928369" h="970279">
                  <a:moveTo>
                    <a:pt x="557440" y="433512"/>
                  </a:moveTo>
                  <a:lnTo>
                    <a:pt x="465627" y="433512"/>
                  </a:lnTo>
                  <a:lnTo>
                    <a:pt x="465531" y="433861"/>
                  </a:lnTo>
                  <a:lnTo>
                    <a:pt x="520961" y="459681"/>
                  </a:lnTo>
                  <a:lnTo>
                    <a:pt x="568716" y="481227"/>
                  </a:lnTo>
                  <a:lnTo>
                    <a:pt x="616844" y="502012"/>
                  </a:lnTo>
                  <a:lnTo>
                    <a:pt x="665391" y="521761"/>
                  </a:lnTo>
                  <a:lnTo>
                    <a:pt x="714401" y="540203"/>
                  </a:lnTo>
                  <a:lnTo>
                    <a:pt x="763918" y="557064"/>
                  </a:lnTo>
                  <a:lnTo>
                    <a:pt x="778662" y="561787"/>
                  </a:lnTo>
                  <a:lnTo>
                    <a:pt x="778649" y="558053"/>
                  </a:lnTo>
                  <a:lnTo>
                    <a:pt x="922388" y="558053"/>
                  </a:lnTo>
                  <a:lnTo>
                    <a:pt x="925977" y="543363"/>
                  </a:lnTo>
                  <a:lnTo>
                    <a:pt x="873692" y="543363"/>
                  </a:lnTo>
                  <a:lnTo>
                    <a:pt x="855788" y="541688"/>
                  </a:lnTo>
                  <a:lnTo>
                    <a:pt x="838032" y="537717"/>
                  </a:lnTo>
                  <a:lnTo>
                    <a:pt x="822631" y="533662"/>
                  </a:lnTo>
                  <a:lnTo>
                    <a:pt x="824060" y="523047"/>
                  </a:lnTo>
                  <a:lnTo>
                    <a:pt x="784948" y="523047"/>
                  </a:lnTo>
                  <a:lnTo>
                    <a:pt x="735914" y="506767"/>
                  </a:lnTo>
                  <a:lnTo>
                    <a:pt x="687401" y="488777"/>
                  </a:lnTo>
                  <a:lnTo>
                    <a:pt x="639363" y="469394"/>
                  </a:lnTo>
                  <a:lnTo>
                    <a:pt x="591752" y="448932"/>
                  </a:lnTo>
                  <a:lnTo>
                    <a:pt x="557440" y="433512"/>
                  </a:lnTo>
                  <a:close/>
                </a:path>
                <a:path w="928369" h="970279">
                  <a:moveTo>
                    <a:pt x="897011" y="490756"/>
                  </a:moveTo>
                  <a:lnTo>
                    <a:pt x="828407" y="490756"/>
                  </a:lnTo>
                  <a:lnTo>
                    <a:pt x="844542" y="500086"/>
                  </a:lnTo>
                  <a:lnTo>
                    <a:pt x="862630" y="511489"/>
                  </a:lnTo>
                  <a:lnTo>
                    <a:pt x="878891" y="524968"/>
                  </a:lnTo>
                  <a:lnTo>
                    <a:pt x="889542" y="540531"/>
                  </a:lnTo>
                  <a:lnTo>
                    <a:pt x="873692" y="543363"/>
                  </a:lnTo>
                  <a:lnTo>
                    <a:pt x="925977" y="543363"/>
                  </a:lnTo>
                  <a:lnTo>
                    <a:pt x="928076" y="534768"/>
                  </a:lnTo>
                  <a:lnTo>
                    <a:pt x="919046" y="513549"/>
                  </a:lnTo>
                  <a:lnTo>
                    <a:pt x="902933" y="495404"/>
                  </a:lnTo>
                  <a:lnTo>
                    <a:pt x="897011" y="490756"/>
                  </a:lnTo>
                  <a:close/>
                </a:path>
                <a:path w="928369" h="970279">
                  <a:moveTo>
                    <a:pt x="864947" y="219182"/>
                  </a:moveTo>
                  <a:lnTo>
                    <a:pt x="825809" y="219182"/>
                  </a:lnTo>
                  <a:lnTo>
                    <a:pt x="784948" y="523047"/>
                  </a:lnTo>
                  <a:lnTo>
                    <a:pt x="824060" y="523047"/>
                  </a:lnTo>
                  <a:lnTo>
                    <a:pt x="828407" y="490756"/>
                  </a:lnTo>
                  <a:lnTo>
                    <a:pt x="897011" y="490756"/>
                  </a:lnTo>
                  <a:lnTo>
                    <a:pt x="883430" y="480098"/>
                  </a:lnTo>
                  <a:lnTo>
                    <a:pt x="864227" y="467393"/>
                  </a:lnTo>
                  <a:lnTo>
                    <a:pt x="856665" y="463282"/>
                  </a:lnTo>
                  <a:lnTo>
                    <a:pt x="847131" y="458369"/>
                  </a:lnTo>
                  <a:lnTo>
                    <a:pt x="838643" y="453006"/>
                  </a:lnTo>
                  <a:lnTo>
                    <a:pt x="834222" y="447542"/>
                  </a:lnTo>
                  <a:lnTo>
                    <a:pt x="833252" y="443776"/>
                  </a:lnTo>
                  <a:lnTo>
                    <a:pt x="835637" y="437063"/>
                  </a:lnTo>
                  <a:lnTo>
                    <a:pt x="864947" y="219182"/>
                  </a:lnTo>
                  <a:close/>
                </a:path>
                <a:path w="928369" h="970279">
                  <a:moveTo>
                    <a:pt x="431231" y="355059"/>
                  </a:moveTo>
                  <a:lnTo>
                    <a:pt x="415268" y="360021"/>
                  </a:lnTo>
                  <a:lnTo>
                    <a:pt x="402088" y="370949"/>
                  </a:lnTo>
                  <a:lnTo>
                    <a:pt x="394281" y="386264"/>
                  </a:lnTo>
                  <a:lnTo>
                    <a:pt x="392979" y="402871"/>
                  </a:lnTo>
                  <a:lnTo>
                    <a:pt x="393077" y="403356"/>
                  </a:lnTo>
                  <a:lnTo>
                    <a:pt x="415641" y="436753"/>
                  </a:lnTo>
                  <a:lnTo>
                    <a:pt x="439092" y="441701"/>
                  </a:lnTo>
                  <a:lnTo>
                    <a:pt x="446243" y="441196"/>
                  </a:lnTo>
                  <a:lnTo>
                    <a:pt x="451535" y="437703"/>
                  </a:lnTo>
                  <a:lnTo>
                    <a:pt x="465627" y="433512"/>
                  </a:lnTo>
                  <a:lnTo>
                    <a:pt x="557440" y="433512"/>
                  </a:lnTo>
                  <a:lnTo>
                    <a:pt x="544523" y="427707"/>
                  </a:lnTo>
                  <a:lnTo>
                    <a:pt x="493946" y="404326"/>
                  </a:lnTo>
                  <a:lnTo>
                    <a:pt x="490594" y="403356"/>
                  </a:lnTo>
                  <a:lnTo>
                    <a:pt x="440971" y="403356"/>
                  </a:lnTo>
                  <a:lnTo>
                    <a:pt x="433547" y="402871"/>
                  </a:lnTo>
                  <a:lnTo>
                    <a:pt x="428838" y="393944"/>
                  </a:lnTo>
                  <a:lnTo>
                    <a:pt x="440971" y="390393"/>
                  </a:lnTo>
                  <a:lnTo>
                    <a:pt x="478456" y="390393"/>
                  </a:lnTo>
                  <a:lnTo>
                    <a:pt x="476219" y="384608"/>
                  </a:lnTo>
                  <a:lnTo>
                    <a:pt x="473267" y="377195"/>
                  </a:lnTo>
                  <a:lnTo>
                    <a:pt x="469300" y="370346"/>
                  </a:lnTo>
                  <a:lnTo>
                    <a:pt x="463166" y="364040"/>
                  </a:lnTo>
                  <a:lnTo>
                    <a:pt x="447893" y="356314"/>
                  </a:lnTo>
                  <a:lnTo>
                    <a:pt x="431231" y="355059"/>
                  </a:lnTo>
                  <a:close/>
                </a:path>
                <a:path w="928369" h="970279">
                  <a:moveTo>
                    <a:pt x="478456" y="390393"/>
                  </a:moveTo>
                  <a:lnTo>
                    <a:pt x="440971" y="390393"/>
                  </a:lnTo>
                  <a:lnTo>
                    <a:pt x="440971" y="403356"/>
                  </a:lnTo>
                  <a:lnTo>
                    <a:pt x="490594" y="403356"/>
                  </a:lnTo>
                  <a:lnTo>
                    <a:pt x="488958" y="402871"/>
                  </a:lnTo>
                  <a:lnTo>
                    <a:pt x="483097" y="398524"/>
                  </a:lnTo>
                  <a:lnTo>
                    <a:pt x="481831" y="398524"/>
                  </a:lnTo>
                  <a:lnTo>
                    <a:pt x="480533" y="396622"/>
                  </a:lnTo>
                  <a:lnTo>
                    <a:pt x="481022" y="396622"/>
                  </a:lnTo>
                  <a:lnTo>
                    <a:pt x="479311" y="392605"/>
                  </a:lnTo>
                  <a:lnTo>
                    <a:pt x="478456" y="390393"/>
                  </a:lnTo>
                  <a:close/>
                </a:path>
                <a:path w="928369" h="970279">
                  <a:moveTo>
                    <a:pt x="480533" y="396622"/>
                  </a:moveTo>
                  <a:lnTo>
                    <a:pt x="481831" y="398524"/>
                  </a:lnTo>
                  <a:lnTo>
                    <a:pt x="481247" y="397152"/>
                  </a:lnTo>
                  <a:lnTo>
                    <a:pt x="480533" y="396622"/>
                  </a:lnTo>
                  <a:close/>
                </a:path>
                <a:path w="928369" h="970279">
                  <a:moveTo>
                    <a:pt x="481247" y="397152"/>
                  </a:moveTo>
                  <a:lnTo>
                    <a:pt x="481831" y="398524"/>
                  </a:lnTo>
                  <a:lnTo>
                    <a:pt x="483097" y="398524"/>
                  </a:lnTo>
                  <a:lnTo>
                    <a:pt x="481247" y="397152"/>
                  </a:lnTo>
                  <a:close/>
                </a:path>
                <a:path w="928369" h="970279">
                  <a:moveTo>
                    <a:pt x="481022" y="396622"/>
                  </a:moveTo>
                  <a:lnTo>
                    <a:pt x="480533" y="396622"/>
                  </a:lnTo>
                  <a:lnTo>
                    <a:pt x="481247" y="397152"/>
                  </a:lnTo>
                  <a:lnTo>
                    <a:pt x="481022" y="396622"/>
                  </a:lnTo>
                  <a:close/>
                </a:path>
                <a:path w="928369" h="970279">
                  <a:moveTo>
                    <a:pt x="146471" y="219182"/>
                  </a:moveTo>
                  <a:lnTo>
                    <a:pt x="46423" y="219182"/>
                  </a:lnTo>
                  <a:lnTo>
                    <a:pt x="79628" y="236542"/>
                  </a:lnTo>
                  <a:lnTo>
                    <a:pt x="151344" y="260491"/>
                  </a:lnTo>
                  <a:lnTo>
                    <a:pt x="227794" y="276419"/>
                  </a:lnTo>
                  <a:lnTo>
                    <a:pt x="268004" y="282375"/>
                  </a:lnTo>
                  <a:lnTo>
                    <a:pt x="308403" y="286889"/>
                  </a:lnTo>
                  <a:lnTo>
                    <a:pt x="348900" y="290107"/>
                  </a:lnTo>
                  <a:lnTo>
                    <a:pt x="401909" y="292570"/>
                  </a:lnTo>
                  <a:lnTo>
                    <a:pt x="455097" y="293015"/>
                  </a:lnTo>
                  <a:lnTo>
                    <a:pt x="508309" y="291332"/>
                  </a:lnTo>
                  <a:lnTo>
                    <a:pt x="561392" y="287414"/>
                  </a:lnTo>
                  <a:lnTo>
                    <a:pt x="614192" y="281149"/>
                  </a:lnTo>
                  <a:lnTo>
                    <a:pt x="666555" y="272429"/>
                  </a:lnTo>
                  <a:lnTo>
                    <a:pt x="707621" y="263850"/>
                  </a:lnTo>
                  <a:lnTo>
                    <a:pt x="740844" y="254989"/>
                  </a:lnTo>
                  <a:lnTo>
                    <a:pt x="460650" y="254989"/>
                  </a:lnTo>
                  <a:lnTo>
                    <a:pt x="407657" y="254697"/>
                  </a:lnTo>
                  <a:lnTo>
                    <a:pt x="354808" y="252192"/>
                  </a:lnTo>
                  <a:lnTo>
                    <a:pt x="302302" y="247563"/>
                  </a:lnTo>
                  <a:lnTo>
                    <a:pt x="250336" y="240896"/>
                  </a:lnTo>
                  <a:lnTo>
                    <a:pt x="204026" y="233188"/>
                  </a:lnTo>
                  <a:lnTo>
                    <a:pt x="157353" y="222687"/>
                  </a:lnTo>
                  <a:lnTo>
                    <a:pt x="146471" y="219182"/>
                  </a:lnTo>
                  <a:close/>
                </a:path>
                <a:path w="928369" h="970279">
                  <a:moveTo>
                    <a:pt x="721387" y="38694"/>
                  </a:moveTo>
                  <a:lnTo>
                    <a:pt x="436087" y="38694"/>
                  </a:lnTo>
                  <a:lnTo>
                    <a:pt x="486939" y="39596"/>
                  </a:lnTo>
                  <a:lnTo>
                    <a:pt x="539001" y="42661"/>
                  </a:lnTo>
                  <a:lnTo>
                    <a:pt x="591486" y="48431"/>
                  </a:lnTo>
                  <a:lnTo>
                    <a:pt x="643606" y="57446"/>
                  </a:lnTo>
                  <a:lnTo>
                    <a:pt x="694572" y="70246"/>
                  </a:lnTo>
                  <a:lnTo>
                    <a:pt x="743596" y="87374"/>
                  </a:lnTo>
                  <a:lnTo>
                    <a:pt x="789891" y="109369"/>
                  </a:lnTo>
                  <a:lnTo>
                    <a:pt x="832421" y="144854"/>
                  </a:lnTo>
                  <a:lnTo>
                    <a:pt x="832530" y="146723"/>
                  </a:lnTo>
                  <a:lnTo>
                    <a:pt x="832090" y="162034"/>
                  </a:lnTo>
                  <a:lnTo>
                    <a:pt x="802133" y="189497"/>
                  </a:lnTo>
                  <a:lnTo>
                    <a:pt x="763743" y="206103"/>
                  </a:lnTo>
                  <a:lnTo>
                    <a:pt x="717463" y="221030"/>
                  </a:lnTo>
                  <a:lnTo>
                    <a:pt x="670121" y="232260"/>
                  </a:lnTo>
                  <a:lnTo>
                    <a:pt x="618524" y="241703"/>
                  </a:lnTo>
                  <a:lnTo>
                    <a:pt x="566282" y="248580"/>
                  </a:lnTo>
                  <a:lnTo>
                    <a:pt x="513591" y="252980"/>
                  </a:lnTo>
                  <a:lnTo>
                    <a:pt x="460650" y="254989"/>
                  </a:lnTo>
                  <a:lnTo>
                    <a:pt x="740844" y="254989"/>
                  </a:lnTo>
                  <a:lnTo>
                    <a:pt x="748675" y="252901"/>
                  </a:lnTo>
                  <a:lnTo>
                    <a:pt x="788482" y="238403"/>
                  </a:lnTo>
                  <a:lnTo>
                    <a:pt x="825809" y="219182"/>
                  </a:lnTo>
                  <a:lnTo>
                    <a:pt x="864947" y="219182"/>
                  </a:lnTo>
                  <a:lnTo>
                    <a:pt x="871356" y="171475"/>
                  </a:lnTo>
                  <a:lnTo>
                    <a:pt x="871283" y="160025"/>
                  </a:lnTo>
                  <a:lnTo>
                    <a:pt x="871065" y="144854"/>
                  </a:lnTo>
                  <a:lnTo>
                    <a:pt x="848331" y="103635"/>
                  </a:lnTo>
                  <a:lnTo>
                    <a:pt x="788373" y="63861"/>
                  </a:lnTo>
                  <a:lnTo>
                    <a:pt x="745614" y="46055"/>
                  </a:lnTo>
                  <a:lnTo>
                    <a:pt x="721387" y="38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800" y="1451186"/>
            <a:ext cx="766318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S3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Non-archival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Classes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942" y="2858252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56845" rIns="0" bIns="0" rtlCol="0">
            <a:spAutoFit/>
          </a:bodyPr>
          <a:lstStyle/>
          <a:p>
            <a:pPr marL="415925" marR="398145" algn="ctr">
              <a:lnSpc>
                <a:spcPct val="100000"/>
              </a:lnSpc>
              <a:spcBef>
                <a:spcPts val="1235"/>
              </a:spcBef>
            </a:pP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S3</a:t>
            </a:r>
            <a:r>
              <a:rPr sz="1950" b="1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b="1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Standard</a:t>
            </a: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default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 </a:t>
            </a:r>
            <a:r>
              <a:rPr sz="19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frequently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accessed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009" y="2858252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56845" rIns="0" bIns="0" rtlCol="0">
            <a:spAutoFit/>
          </a:bodyPr>
          <a:lstStyle/>
          <a:p>
            <a:pPr marL="153670" marR="155575" indent="13335" algn="ctr">
              <a:lnSpc>
                <a:spcPct val="100000"/>
              </a:lnSpc>
              <a:spcBef>
                <a:spcPts val="1235"/>
              </a:spcBef>
            </a:pP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S3 </a:t>
            </a:r>
            <a:r>
              <a:rPr sz="195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Intelligent-Tiering</a:t>
            </a:r>
            <a:r>
              <a:rPr sz="1950" b="1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9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correct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usage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942" y="4301574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61290" rIns="0" bIns="0" rtlCol="0">
            <a:spAutoFit/>
          </a:bodyPr>
          <a:lstStyle/>
          <a:p>
            <a:pPr marL="301625" marR="299085" indent="-5080" algn="ctr">
              <a:lnSpc>
                <a:spcPct val="100000"/>
              </a:lnSpc>
              <a:spcBef>
                <a:spcPts val="1270"/>
              </a:spcBef>
            </a:pP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S3 Standard-IA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infrequently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accessed data </a:t>
            </a:r>
            <a:r>
              <a:rPr sz="1950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resilience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009" y="4301574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61290" rIns="0" bIns="0" rtlCol="0">
            <a:spAutoFit/>
          </a:bodyPr>
          <a:lstStyle/>
          <a:p>
            <a:pPr marL="217170" marR="215900" indent="17780" algn="ctr">
              <a:lnSpc>
                <a:spcPct val="100000"/>
              </a:lnSpc>
              <a:spcBef>
                <a:spcPts val="1270"/>
              </a:spcBef>
            </a:pP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S3 </a:t>
            </a:r>
            <a:r>
              <a:rPr sz="1950" b="1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sz="1950" b="1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Zone-IA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infrequently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stored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AZ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377" y="1406526"/>
            <a:ext cx="0" cy="4947920"/>
          </a:xfrm>
          <a:custGeom>
            <a:avLst/>
            <a:gdLst/>
            <a:ahLst/>
            <a:cxnLst/>
            <a:rect l="l" t="t" r="r" b="b"/>
            <a:pathLst>
              <a:path h="4947920">
                <a:moveTo>
                  <a:pt x="0" y="0"/>
                </a:moveTo>
                <a:lnTo>
                  <a:pt x="0" y="4947646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92600" y="3397320"/>
            <a:ext cx="3667125" cy="8915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400"/>
              </a:lnSpc>
              <a:spcBef>
                <a:spcPts val="220"/>
              </a:spcBef>
            </a:pPr>
            <a:r>
              <a:rPr sz="2850" spc="-10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850" spc="-1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-17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50" spc="-17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50" spc="-3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elligent</a:t>
            </a:r>
            <a:r>
              <a:rPr sz="2850" spc="-1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-3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50" spc="-3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iering  </a:t>
            </a:r>
            <a:r>
              <a:rPr sz="2850" spc="-3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850" spc="-16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-4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1841" y="2858664"/>
            <a:ext cx="30676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5" dirty="0">
                <a:solidFill>
                  <a:srgbClr val="000000"/>
                </a:solidFill>
              </a:rPr>
              <a:t>Automatically</a:t>
            </a:r>
            <a:r>
              <a:rPr sz="1850" spc="-110" dirty="0">
                <a:solidFill>
                  <a:srgbClr val="000000"/>
                </a:solidFill>
              </a:rPr>
              <a:t> </a:t>
            </a:r>
            <a:r>
              <a:rPr sz="1850" spc="-15" dirty="0">
                <a:solidFill>
                  <a:srgbClr val="000000"/>
                </a:solidFill>
              </a:rPr>
              <a:t>moves</a:t>
            </a:r>
            <a:r>
              <a:rPr sz="1850" spc="-110" dirty="0">
                <a:solidFill>
                  <a:srgbClr val="000000"/>
                </a:solidFill>
              </a:rPr>
              <a:t> </a:t>
            </a:r>
            <a:r>
              <a:rPr sz="1850" spc="15" dirty="0">
                <a:solidFill>
                  <a:srgbClr val="000000"/>
                </a:solidFill>
              </a:rPr>
              <a:t>files</a:t>
            </a:r>
            <a:endParaRPr sz="1850"/>
          </a:p>
        </p:txBody>
      </p:sp>
      <p:sp>
        <p:nvSpPr>
          <p:cNvPr id="5" name="object 5"/>
          <p:cNvSpPr txBox="1"/>
          <p:nvPr/>
        </p:nvSpPr>
        <p:spPr>
          <a:xfrm>
            <a:off x="618062" y="3000269"/>
            <a:ext cx="2951480" cy="186626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850" spc="25" dirty="0">
                <a:latin typeface="Verdana" panose="020B0604030504040204"/>
                <a:cs typeface="Verdana" panose="020B0604030504040204"/>
              </a:rPr>
              <a:t>based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access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351155" marR="5080" indent="-339090" algn="r">
              <a:lnSpc>
                <a:spcPct val="100000"/>
              </a:lnSpc>
              <a:spcBef>
                <a:spcPts val="1115"/>
              </a:spcBef>
            </a:pPr>
            <a:r>
              <a:rPr sz="1850" dirty="0">
                <a:latin typeface="Verdana" panose="020B0604030504040204"/>
                <a:cs typeface="Verdana" panose="020B0604030504040204"/>
              </a:rPr>
              <a:t>Moves</a:t>
            </a:r>
            <a:r>
              <a:rPr sz="18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between</a:t>
            </a:r>
            <a:r>
              <a:rPr sz="18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frequent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8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infrequent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access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125"/>
              </a:spcBef>
            </a:pPr>
            <a:r>
              <a:rPr sz="1850" spc="-30" dirty="0">
                <a:latin typeface="Verdana" panose="020B0604030504040204"/>
                <a:cs typeface="Verdana" panose="020B0604030504040204"/>
              </a:rPr>
              <a:t>Same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18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as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850" spc="-20" dirty="0">
                <a:latin typeface="Verdana" panose="020B0604030504040204"/>
                <a:cs typeface="Verdana" panose="020B0604030504040204"/>
              </a:rPr>
              <a:t>S3-Standard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377" y="1406526"/>
            <a:ext cx="0" cy="4947920"/>
          </a:xfrm>
          <a:custGeom>
            <a:avLst/>
            <a:gdLst/>
            <a:ahLst/>
            <a:cxnLst/>
            <a:rect l="l" t="t" r="r" b="b"/>
            <a:pathLst>
              <a:path h="4947920">
                <a:moveTo>
                  <a:pt x="0" y="0"/>
                </a:moveTo>
                <a:lnTo>
                  <a:pt x="0" y="4947646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622" y="3397206"/>
            <a:ext cx="2152015" cy="89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415"/>
              </a:lnSpc>
              <a:spcBef>
                <a:spcPts val="100"/>
              </a:spcBef>
            </a:pPr>
            <a:r>
              <a:rPr sz="2850" spc="-10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850" spc="-1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4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850" spc="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50" spc="5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50" spc="3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50" spc="-10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50" spc="1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cle</a:t>
            </a:r>
            <a:endParaRPr sz="28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3415"/>
              </a:lnSpc>
            </a:pPr>
            <a:r>
              <a:rPr sz="2850" spc="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Policies</a:t>
            </a:r>
            <a:endParaRPr sz="2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2507191"/>
            <a:ext cx="4323080" cy="5880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195"/>
              </a:spcBef>
            </a:pPr>
            <a:r>
              <a:rPr sz="1850" spc="30" dirty="0">
                <a:solidFill>
                  <a:srgbClr val="000000"/>
                </a:solidFill>
              </a:rPr>
              <a:t>Objects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in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a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25" dirty="0">
                <a:solidFill>
                  <a:srgbClr val="000000"/>
                </a:solidFill>
              </a:rPr>
              <a:t>bucket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15" dirty="0">
                <a:solidFill>
                  <a:srgbClr val="000000"/>
                </a:solidFill>
              </a:rPr>
              <a:t>can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transition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35" dirty="0">
                <a:solidFill>
                  <a:srgbClr val="000000"/>
                </a:solidFill>
              </a:rPr>
              <a:t>or </a:t>
            </a:r>
            <a:r>
              <a:rPr sz="1850" spc="-6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expire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25" dirty="0">
                <a:solidFill>
                  <a:srgbClr val="000000"/>
                </a:solidFill>
              </a:rPr>
              <a:t>based</a:t>
            </a:r>
            <a:r>
              <a:rPr sz="1850" spc="-95" dirty="0">
                <a:solidFill>
                  <a:srgbClr val="000000"/>
                </a:solidFill>
              </a:rPr>
              <a:t> </a:t>
            </a:r>
            <a:r>
              <a:rPr sz="1850" spc="35" dirty="0">
                <a:solidFill>
                  <a:srgbClr val="000000"/>
                </a:solidFill>
              </a:rPr>
              <a:t>on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your</a:t>
            </a:r>
            <a:r>
              <a:rPr sz="1850" spc="-95" dirty="0">
                <a:solidFill>
                  <a:srgbClr val="000000"/>
                </a:solidFill>
              </a:rPr>
              <a:t> </a:t>
            </a:r>
            <a:r>
              <a:rPr sz="1850" spc="10" dirty="0">
                <a:solidFill>
                  <a:srgbClr val="000000"/>
                </a:solidFill>
              </a:rPr>
              <a:t>criteria</a:t>
            </a:r>
            <a:endParaRPr sz="1850"/>
          </a:p>
        </p:txBody>
      </p:sp>
      <p:sp>
        <p:nvSpPr>
          <p:cNvPr id="5" name="object 5"/>
          <p:cNvSpPr txBox="1"/>
          <p:nvPr/>
        </p:nvSpPr>
        <p:spPr>
          <a:xfrm>
            <a:off x="4267200" y="3218391"/>
            <a:ext cx="4959350" cy="19977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195"/>
              </a:spcBef>
            </a:pPr>
            <a:r>
              <a:rPr sz="1850" spc="-10" dirty="0">
                <a:latin typeface="Verdana" panose="020B0604030504040204"/>
                <a:cs typeface="Verdana" panose="020B0604030504040204"/>
              </a:rPr>
              <a:t>Transitions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enable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move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another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class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based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time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318770">
              <a:lnSpc>
                <a:spcPct val="104000"/>
              </a:lnSpc>
              <a:spcBef>
                <a:spcPts val="930"/>
              </a:spcBef>
            </a:pPr>
            <a:r>
              <a:rPr sz="1850" spc="15" dirty="0">
                <a:latin typeface="Verdana" panose="020B0604030504040204"/>
                <a:cs typeface="Verdana" panose="020B0604030504040204"/>
              </a:rPr>
              <a:t>Expiration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delete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based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on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age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360680">
              <a:lnSpc>
                <a:spcPts val="2200"/>
              </a:lnSpc>
              <a:spcBef>
                <a:spcPts val="1170"/>
              </a:spcBef>
            </a:pPr>
            <a:r>
              <a:rPr sz="1850" spc="45" dirty="0">
                <a:latin typeface="Verdana" panose="020B0604030504040204"/>
                <a:cs typeface="Verdana" panose="020B0604030504040204"/>
              </a:rPr>
              <a:t>Policies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also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factor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in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versions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0" dirty="0">
                <a:latin typeface="Verdana" panose="020B0604030504040204"/>
                <a:cs typeface="Verdana" panose="020B0604030504040204"/>
              </a:rPr>
              <a:t>of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specific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object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in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076027"/>
            <a:ext cx="7720330" cy="17183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950" spc="-260" dirty="0">
                <a:solidFill>
                  <a:srgbClr val="9BC84D"/>
                </a:solidFill>
              </a:rPr>
              <a:t>S</a:t>
            </a:r>
            <a:r>
              <a:rPr sz="3950" spc="-130" dirty="0">
                <a:solidFill>
                  <a:srgbClr val="9BC84D"/>
                </a:solidFill>
              </a:rPr>
              <a:t>3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385" dirty="0">
                <a:solidFill>
                  <a:srgbClr val="9BC84D"/>
                </a:solidFill>
              </a:rPr>
              <a:t>T</a:t>
            </a:r>
            <a:r>
              <a:rPr sz="3950" spc="-325" dirty="0">
                <a:solidFill>
                  <a:srgbClr val="9BC84D"/>
                </a:solidFill>
              </a:rPr>
              <a:t>r</a:t>
            </a:r>
            <a:r>
              <a:rPr sz="3950" spc="-185" dirty="0">
                <a:solidFill>
                  <a:srgbClr val="9BC84D"/>
                </a:solidFill>
              </a:rPr>
              <a:t>ans</a:t>
            </a:r>
            <a:r>
              <a:rPr sz="3950" spc="-200" dirty="0">
                <a:solidFill>
                  <a:srgbClr val="9BC84D"/>
                </a:solidFill>
              </a:rPr>
              <a:t>f</a:t>
            </a:r>
            <a:r>
              <a:rPr sz="3950" spc="-204" dirty="0">
                <a:solidFill>
                  <a:srgbClr val="9BC84D"/>
                </a:solidFill>
              </a:rPr>
              <a:t>e</a:t>
            </a:r>
            <a:r>
              <a:rPr sz="3950" spc="-60" dirty="0">
                <a:solidFill>
                  <a:srgbClr val="9BC84D"/>
                </a:solidFill>
              </a:rPr>
              <a:t>r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204" dirty="0">
                <a:solidFill>
                  <a:srgbClr val="9BC84D"/>
                </a:solidFill>
              </a:rPr>
              <a:t>A</a:t>
            </a:r>
            <a:r>
              <a:rPr sz="3950" spc="20" dirty="0">
                <a:solidFill>
                  <a:srgbClr val="9BC84D"/>
                </a:solidFill>
              </a:rPr>
              <a:t>cc</a:t>
            </a:r>
            <a:r>
              <a:rPr sz="3950" spc="-195" dirty="0">
                <a:solidFill>
                  <a:srgbClr val="9BC84D"/>
                </a:solidFill>
              </a:rPr>
              <a:t>ele</a:t>
            </a:r>
            <a:r>
              <a:rPr sz="3950" spc="-285" dirty="0">
                <a:solidFill>
                  <a:srgbClr val="9BC84D"/>
                </a:solidFill>
              </a:rPr>
              <a:t>r</a:t>
            </a:r>
            <a:r>
              <a:rPr sz="3950" spc="-240" dirty="0">
                <a:solidFill>
                  <a:srgbClr val="9BC84D"/>
                </a:solidFill>
              </a:rPr>
              <a:t>a</a:t>
            </a:r>
            <a:r>
              <a:rPr sz="3950" spc="-125" dirty="0">
                <a:solidFill>
                  <a:srgbClr val="9BC84D"/>
                </a:solidFill>
              </a:rPr>
              <a:t>tion</a:t>
            </a:r>
            <a:endParaRPr sz="3950"/>
          </a:p>
          <a:p>
            <a:pPr marL="63500" marR="5080">
              <a:lnSpc>
                <a:spcPct val="102000"/>
              </a:lnSpc>
              <a:spcBef>
                <a:spcPts val="145"/>
              </a:spcBef>
            </a:pPr>
            <a:r>
              <a:rPr sz="2200" spc="5" dirty="0">
                <a:solidFill>
                  <a:srgbClr val="000000"/>
                </a:solidFill>
              </a:rPr>
              <a:t>Feature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that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can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5" dirty="0">
                <a:solidFill>
                  <a:srgbClr val="000000"/>
                </a:solidFill>
              </a:rPr>
              <a:t>be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enabled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per</a:t>
            </a:r>
            <a:r>
              <a:rPr sz="2200" spc="-100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bucket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that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allows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for </a:t>
            </a:r>
            <a:r>
              <a:rPr sz="2200" spc="-755" dirty="0">
                <a:solidFill>
                  <a:srgbClr val="000000"/>
                </a:solidFill>
              </a:rPr>
              <a:t> </a:t>
            </a:r>
            <a:r>
              <a:rPr sz="2200" spc="35" dirty="0">
                <a:solidFill>
                  <a:srgbClr val="000000"/>
                </a:solidFill>
              </a:rPr>
              <a:t>optimized uploading </a:t>
            </a:r>
            <a:r>
              <a:rPr sz="2200" spc="70" dirty="0">
                <a:solidFill>
                  <a:srgbClr val="000000"/>
                </a:solidFill>
              </a:rPr>
              <a:t>of </a:t>
            </a:r>
            <a:r>
              <a:rPr sz="2200" spc="15" dirty="0">
                <a:solidFill>
                  <a:srgbClr val="000000"/>
                </a:solidFill>
              </a:rPr>
              <a:t>data </a:t>
            </a:r>
            <a:r>
              <a:rPr sz="2200" dirty="0">
                <a:solidFill>
                  <a:srgbClr val="000000"/>
                </a:solidFill>
              </a:rPr>
              <a:t>using </a:t>
            </a:r>
            <a:r>
              <a:rPr sz="2200" spc="5" dirty="0">
                <a:solidFill>
                  <a:srgbClr val="000000"/>
                </a:solidFill>
              </a:rPr>
              <a:t>the </a:t>
            </a:r>
            <a:r>
              <a:rPr sz="2200" spc="70" dirty="0">
                <a:solidFill>
                  <a:srgbClr val="000000"/>
                </a:solidFill>
              </a:rPr>
              <a:t>AWS </a:t>
            </a:r>
            <a:r>
              <a:rPr sz="2200" spc="75" dirty="0">
                <a:solidFill>
                  <a:srgbClr val="000000"/>
                </a:solidFill>
              </a:rPr>
              <a:t>Edge </a:t>
            </a:r>
            <a:r>
              <a:rPr sz="2200" spc="80" dirty="0">
                <a:solidFill>
                  <a:srgbClr val="000000"/>
                </a:solidFill>
              </a:rPr>
              <a:t> </a:t>
            </a:r>
            <a:r>
              <a:rPr sz="2200" spc="40" dirty="0">
                <a:solidFill>
                  <a:srgbClr val="000000"/>
                </a:solidFill>
              </a:rPr>
              <a:t>Locations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as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a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part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70" dirty="0">
                <a:solidFill>
                  <a:srgbClr val="000000"/>
                </a:solidFill>
              </a:rPr>
              <a:t>of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55" dirty="0">
                <a:solidFill>
                  <a:srgbClr val="000000"/>
                </a:solidFill>
              </a:rPr>
              <a:t>Amazon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CloudFront.</a:t>
            </a:r>
            <a:endParaRPr sz="2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7338</Words>
  <Application>WPS Presentation</Application>
  <PresentationFormat>On-screen Show (4:3)</PresentationFormat>
  <Paragraphs>329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SimSun</vt:lpstr>
      <vt:lpstr>Wingdings</vt:lpstr>
      <vt:lpstr>Verdana</vt:lpstr>
      <vt:lpstr>Tahoma</vt:lpstr>
      <vt:lpstr>Microsoft YaHei</vt:lpstr>
      <vt:lpstr>Arial Unicode MS</vt:lpstr>
      <vt:lpstr>Calibri</vt:lpstr>
      <vt:lpstr>Office Theme</vt:lpstr>
      <vt:lpstr>File Storage Services</vt:lpstr>
      <vt:lpstr>AWS File Storage and Data Transfer Services</vt:lpstr>
      <vt:lpstr>Reviewing the storage services on AWS</vt:lpstr>
      <vt:lpstr>Amazon S3 Overview</vt:lpstr>
      <vt:lpstr>Amazon Simple Storage Service (S3)</vt:lpstr>
      <vt:lpstr>Amazon S3 Non-archival Storage Classes</vt:lpstr>
      <vt:lpstr>Automatically moves files</vt:lpstr>
      <vt:lpstr>Objects in a bucket can transition or  expire based on your criteria</vt:lpstr>
      <vt:lpstr>Feature that can be enabled per bucket that allows for  optimized uploading of data using the AWS Edge  Locations as a part of Amazon CloudFront.</vt:lpstr>
      <vt:lpstr>Hosting a Website on Amazon S3</vt:lpstr>
      <vt:lpstr>PowerPoint 演示文稿</vt:lpstr>
      <vt:lpstr>Glacier and Glacier Deep Archive</vt:lpstr>
      <vt:lpstr>Amazon S3 Glacier</vt:lpstr>
      <vt:lpstr>Amazon S3 Glacier Storage Classes</vt:lpstr>
      <vt:lpstr>“The AWS Management console  can be used to quickly set up  Amazon S3 Glacier. Data can then  be uploaded and retrieved  programmatically.”</vt:lpstr>
      <vt:lpstr>Elastic Block Store</vt:lpstr>
      <vt:lpstr>Amazon EC2 File Storage Services</vt:lpstr>
      <vt:lpstr>Block storage designed to be connected to a single EC2  instance that can scale to support petabytes of data and  supports multiple volume types based on need.</vt:lpstr>
      <vt:lpstr>Amazon Elastic Block Store (EBS)</vt:lpstr>
      <vt:lpstr>Amazon EBS Volume Types</vt:lpstr>
      <vt:lpstr>Elastic File System</vt:lpstr>
      <vt:lpstr>Amazon Elastic File System (EFS)</vt:lpstr>
      <vt:lpstr>Elastic File System Example</vt:lpstr>
      <vt:lpstr>Amazon FSx for Windows File Server</vt:lpstr>
      <vt:lpstr>Data Transfer with AWS Snowball</vt:lpstr>
      <vt:lpstr>AWS Large Scale Data Transfer Services</vt:lpstr>
      <vt:lpstr>Large-scale Data Transfer into AWS</vt:lpstr>
      <vt:lpstr>Scenario Based Review</vt:lpstr>
      <vt:lpstr>Scenario 1</vt:lpstr>
      <vt:lpstr>Scenario 2</vt:lpstr>
      <vt:lpstr>Scenario 3</vt:lpstr>
      <vt:lpstr>Summary</vt:lpstr>
      <vt:lpstr>Reviewed the storage services on AWS</vt:lpstr>
      <vt:lpstr>Scenario 1</vt:lpstr>
      <vt:lpstr>Scenario 2</vt:lpstr>
      <vt:lpstr>Scenario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Storage Services</dc:title>
  <dc:creator>S. Van Blerkom</dc:creator>
  <cp:lastModifiedBy>Steve Sam</cp:lastModifiedBy>
  <cp:revision>1</cp:revision>
  <dcterms:created xsi:type="dcterms:W3CDTF">2021-08-19T20:53:02Z</dcterms:created>
  <dcterms:modified xsi:type="dcterms:W3CDTF">2021-08-19T20:53:02Z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2020-03-03T05:30:00Z</vt:filetime>
  </property>
  <property fmtid="{D5CDD505-2E9C-101B-9397-08002B2CF9AE}" pid="3" name="Creator">
    <vt:lpwstr>Keynote</vt:lpwstr>
  </property>
  <property fmtid="{D5CDD505-2E9C-101B-9397-08002B2CF9AE}" pid="4" name="LastSaved">
    <vt:filetime>2021-08-19T05:30:00Z</vt:filetime>
  </property>
  <property fmtid="{D5CDD505-2E9C-101B-9397-08002B2CF9AE}" pid="5" name="ICV">
    <vt:lpwstr>0B01BDA5A488458E941DECB2BDA28AB1</vt:lpwstr>
  </property>
  <property fmtid="{D5CDD505-2E9C-101B-9397-08002B2CF9AE}" pid="6" name="KSOProductBuildVer">
    <vt:lpwstr>1033-11.2.0.10258</vt:lpwstr>
  </property>
</Properties>
</file>