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750822"/>
            <a:ext cx="59683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632607"/>
            <a:ext cx="5968390" cy="322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58102" y="9412715"/>
            <a:ext cx="241300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console.aws.amazon.com/console/home" TargetMode="External"/><Relationship Id="rId1" Type="http://schemas.openxmlformats.org/officeDocument/2006/relationships/hyperlink" Target="https://aws.amaz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aws.amazon.com/about-aws/global-infrastructure/regions_az/" TargetMode="External"/><Relationship Id="rId1" Type="http://schemas.openxmlformats.org/officeDocument/2006/relationships/hyperlink" Target="https://infrastructure.a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750822"/>
            <a:ext cx="5546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Fundam</a:t>
            </a:r>
            <a:r>
              <a:rPr spc="-35" dirty="0"/>
              <a:t>e</a:t>
            </a:r>
            <a:r>
              <a:rPr spc="-80" dirty="0"/>
              <a:t>ntal</a:t>
            </a:r>
            <a:r>
              <a:rPr spc="-135" dirty="0"/>
              <a:t> </a:t>
            </a:r>
            <a:r>
              <a:rPr spc="-45" dirty="0"/>
              <a:t>Cloud</a:t>
            </a:r>
            <a:r>
              <a:rPr spc="-114" dirty="0"/>
              <a:t> </a:t>
            </a:r>
            <a:r>
              <a:rPr spc="-40" dirty="0"/>
              <a:t>Conc</a:t>
            </a:r>
            <a:r>
              <a:rPr spc="-25" dirty="0"/>
              <a:t>e</a:t>
            </a:r>
            <a:r>
              <a:rPr spc="-70" dirty="0"/>
              <a:t>pts</a:t>
            </a:r>
            <a:r>
              <a:rPr spc="-120" dirty="0"/>
              <a:t> </a:t>
            </a:r>
            <a:r>
              <a:rPr spc="-75" dirty="0"/>
              <a:t>in</a:t>
            </a:r>
            <a:r>
              <a:rPr spc="-135" dirty="0"/>
              <a:t> </a:t>
            </a:r>
            <a:r>
              <a:rPr spc="-40" dirty="0"/>
              <a:t>AWS</a:t>
            </a:r>
            <a:endParaRPr spc="-4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185161"/>
            <a:ext cx="133604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i="1" spc="2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Solutions</a:t>
            </a:r>
            <a:endParaRPr lang="en-US" sz="15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810250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following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scenarios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course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 way to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explore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3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understanding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200" i="1" spc="-26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module.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1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answer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here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outline,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notes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solution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scenario.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74010"/>
            <a:ext cx="486854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3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Jane’s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transition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starting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few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workloads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requirement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store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backup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geographic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areas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best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suit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9066" y="4421234"/>
            <a:ext cx="215773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294757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184773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241285"/>
            <a:ext cx="524065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Tim’s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content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through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users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optimize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performance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users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world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leverage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Delivery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Network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(CDN)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case?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771331"/>
            <a:ext cx="16503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703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1792" y="8788079"/>
            <a:ext cx="21564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3170" y="8687523"/>
            <a:ext cx="3624579" cy="229235"/>
            <a:chOff x="2503170" y="8687523"/>
            <a:chExt cx="3624579" cy="229235"/>
          </a:xfrm>
        </p:grpSpPr>
        <p:sp>
          <p:nvSpPr>
            <p:cNvPr id="11" name="object 11"/>
            <p:cNvSpPr/>
            <p:nvPr/>
          </p:nvSpPr>
          <p:spPr>
            <a:xfrm>
              <a:off x="4668355" y="8913559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29">
                  <a:moveTo>
                    <a:pt x="0" y="0"/>
                  </a:moveTo>
                  <a:lnTo>
                    <a:pt x="1458832" y="0"/>
                  </a:lnTo>
                </a:path>
              </a:pathLst>
            </a:custGeom>
            <a:ln w="6071">
              <a:solidFill>
                <a:srgbClr val="65656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03170" y="8687523"/>
              <a:ext cx="2145665" cy="198755"/>
            </a:xfrm>
            <a:custGeom>
              <a:avLst/>
              <a:gdLst/>
              <a:ahLst/>
              <a:cxnLst/>
              <a:rect l="l" t="t" r="r" b="b"/>
              <a:pathLst>
                <a:path w="2145665" h="198754">
                  <a:moveTo>
                    <a:pt x="2145664" y="0"/>
                  </a:moveTo>
                  <a:lnTo>
                    <a:pt x="0" y="0"/>
                  </a:lnTo>
                  <a:lnTo>
                    <a:pt x="0" y="198754"/>
                  </a:lnTo>
                  <a:lnTo>
                    <a:pt x="2145664" y="198754"/>
                  </a:lnTo>
                  <a:lnTo>
                    <a:pt x="2145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2476500" y="4327905"/>
            <a:ext cx="2145665" cy="198755"/>
          </a:xfrm>
          <a:custGeom>
            <a:avLst/>
            <a:gdLst/>
            <a:ahLst/>
            <a:cxnLst/>
            <a:rect l="l" t="t" r="r" b="b"/>
            <a:pathLst>
              <a:path w="2145665" h="198754">
                <a:moveTo>
                  <a:pt x="2145665" y="0"/>
                </a:moveTo>
                <a:lnTo>
                  <a:pt x="0" y="0"/>
                </a:lnTo>
                <a:lnTo>
                  <a:pt x="0" y="198754"/>
                </a:lnTo>
                <a:lnTo>
                  <a:pt x="2145665" y="198754"/>
                </a:lnTo>
                <a:lnTo>
                  <a:pt x="21456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6604" y="4404486"/>
            <a:ext cx="2463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0147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u="sng" spc="50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00" i="1" spc="-97" baseline="33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AWS</a:t>
            </a:r>
            <a:r>
              <a:rPr sz="1500" i="1" spc="7" baseline="33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i="1" spc="142" baseline="33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Regions</a:t>
            </a:r>
            <a:endParaRPr sz="1500" baseline="3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15" name="object 15"/>
          <p:cNvSpPr txBox="1"/>
          <p:nvPr/>
        </p:nvSpPr>
        <p:spPr>
          <a:xfrm>
            <a:off x="4592928" y="4325239"/>
            <a:ext cx="1615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2105" algn="l"/>
              </a:tabLst>
            </a:pP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4914" y="8685986"/>
            <a:ext cx="136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AWS</a:t>
            </a:r>
            <a:r>
              <a:rPr sz="1000" i="1" spc="25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Edge</a:t>
            </a:r>
            <a:r>
              <a:rPr sz="1000" i="1" spc="25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Locations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60550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752089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08602"/>
            <a:ext cx="5387975" cy="113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Ellen’s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transitioning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legacy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applications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requires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uptime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least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99.5%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issues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single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cause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outage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supports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2036" y="5319124"/>
            <a:ext cx="21564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192392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082408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1295" y="5216652"/>
            <a:ext cx="2145665" cy="198755"/>
          </a:xfrm>
          <a:custGeom>
            <a:avLst/>
            <a:gdLst/>
            <a:ahLst/>
            <a:cxnLst/>
            <a:rect l="l" t="t" r="r" b="b"/>
            <a:pathLst>
              <a:path w="2145665" h="198754">
                <a:moveTo>
                  <a:pt x="2145664" y="0"/>
                </a:moveTo>
                <a:lnTo>
                  <a:pt x="0" y="0"/>
                </a:lnTo>
                <a:lnTo>
                  <a:pt x="0" y="198754"/>
                </a:lnTo>
                <a:lnTo>
                  <a:pt x="2145664" y="198754"/>
                </a:lnTo>
                <a:lnTo>
                  <a:pt x="21456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6604" y="5213985"/>
            <a:ext cx="3547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54200" algn="l"/>
              </a:tabLst>
            </a:pPr>
            <a:r>
              <a:rPr sz="1500" spc="120" baseline="-39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500" spc="-67" baseline="-39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104" baseline="-39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500" spc="-67" baseline="-39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75" baseline="-39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500" u="sng" spc="75" baseline="-39000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00" i="1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AWS</a:t>
            </a:r>
            <a:r>
              <a:rPr sz="1000" i="1" spc="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Availability</a:t>
            </a:r>
            <a:r>
              <a:rPr sz="1000" i="1" spc="25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Zones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10" name="object 10"/>
          <p:cNvSpPr txBox="1"/>
          <p:nvPr/>
        </p:nvSpPr>
        <p:spPr>
          <a:xfrm>
            <a:off x="4845899" y="5213985"/>
            <a:ext cx="136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7470" algn="l"/>
              </a:tabLst>
            </a:pP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79501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Modu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minute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write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down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areas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fully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where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still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questions: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2578"/>
            <a:ext cx="3970654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1800" b="1" spc="-114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1800" b="1" spc="-114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4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Computing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9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mes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301899"/>
            <a:ext cx="5944235" cy="64979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Setup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Account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0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lang="en-US"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helpful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throughout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t</a:t>
            </a:r>
            <a:r>
              <a:rPr lang="en-US"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raining program.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exist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marR="35560" lvl="1" indent="-228600">
              <a:lnSpc>
                <a:spcPct val="117000"/>
              </a:lnSpc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contrast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 </a:t>
            </a:r>
            <a:r>
              <a:rPr sz="1000" spc="-2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terms: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Elasticity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Reliability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19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Agility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marR="674370" lvl="1" indent="-228600">
              <a:lnSpc>
                <a:spcPct val="117000"/>
              </a:lnSpc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differences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 </a:t>
            </a:r>
            <a:r>
              <a:rPr sz="1000" spc="-2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(IaaS)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(PaaS)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19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Software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(SaaS)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ub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vat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666666"/>
              </a:buClr>
              <a:buFont typeface="Tahoma" panose="020B0604030504040204"/>
              <a:buChar char="■"/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nks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AWS</a:t>
            </a:r>
            <a:r>
              <a:rPr sz="10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Home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1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Page</a:t>
            </a:r>
            <a:r>
              <a:rPr sz="1000" spc="-45" dirty="0">
                <a:solidFill>
                  <a:srgbClr val="1154CC"/>
                </a:solid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sign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account)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14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</a:t>
            </a:r>
            <a:r>
              <a:rPr sz="1000" u="sng" spc="20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W</a:t>
            </a:r>
            <a:r>
              <a:rPr sz="1000" u="sng" spc="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S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114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C</a:t>
            </a:r>
            <a:r>
              <a:rPr sz="1000" u="sng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onso</a:t>
            </a:r>
            <a:r>
              <a:rPr sz="1000" u="sng" spc="4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l</a:t>
            </a:r>
            <a:r>
              <a:rPr sz="1000" u="sng" spc="7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1400" spc="-1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helpful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testing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US"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concepts</a:t>
            </a:r>
            <a:r>
              <a:rPr lang="en-US"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described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 sessions.</a:t>
            </a:r>
            <a:endParaRPr lang="en-US" sz="1000" spc="60" dirty="0">
              <a:solidFill>
                <a:srgbClr val="666666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1150">
              <a:latin typeface="Tahoma" panose="020B0604030504040204"/>
              <a:cs typeface="Tahoma" panose="020B0604030504040204"/>
            </a:endParaRPr>
          </a:p>
          <a:p>
            <a:pPr marL="12700" marR="155575">
              <a:lnSpc>
                <a:spcPct val="117000"/>
              </a:lnSpc>
            </a:pP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After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setting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account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video,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steps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000" spc="-2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create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billing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alarm.</a:t>
            </a:r>
            <a:r>
              <a:rPr sz="1000" spc="2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steps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detailed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below: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ahoma" panose="020B0604030504040204"/>
              <a:cs typeface="Tahoma" panose="020B0604030504040204"/>
            </a:endParaRPr>
          </a:p>
          <a:p>
            <a:pPr marL="469265" marR="15875" indent="-228600">
              <a:lnSpc>
                <a:spcPct val="117000"/>
              </a:lnSpc>
              <a:tabLst>
                <a:tab pos="469265" algn="l"/>
              </a:tabLst>
            </a:pP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	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Console,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dropdown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username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My </a:t>
            </a:r>
            <a:r>
              <a:rPr sz="1000" b="1" spc="-3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Billing</a:t>
            </a:r>
            <a:r>
              <a:rPr sz="1000" b="1" spc="-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Dashboard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300632"/>
            <a:ext cx="5104130" cy="9156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AutoNum type="arabicPeriod" startAt="2"/>
              <a:tabLst>
                <a:tab pos="240665" algn="l"/>
                <a:tab pos="2413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left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navigation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0"/>
              </a:spcBef>
              <a:buAutoNum type="arabicPeriod" startAt="2"/>
              <a:tabLst>
                <a:tab pos="240665" algn="l"/>
                <a:tab pos="241300" algn="l"/>
              </a:tabLst>
            </a:pP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1000" spc="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ect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opt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b="1" spc="-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00" b="1" spc="-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b="1" spc="-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b="1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00" b="1" spc="-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00" b="1" spc="-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b="1" spc="-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spc="-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AutoNum type="arabicPeriod" startAt="2"/>
              <a:tabLst>
                <a:tab pos="241300" algn="l"/>
              </a:tabLst>
            </a:pP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95"/>
              </a:spcBef>
              <a:buAutoNum type="arabicPeriod" startAt="2"/>
              <a:tabLst>
                <a:tab pos="240665" algn="l"/>
                <a:tab pos="2413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name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budgeted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amount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1000" b="1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Alerts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0"/>
              </a:spcBef>
              <a:buAutoNum type="arabicPeriod" startAt="2"/>
              <a:tabLst>
                <a:tab pos="2413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alert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threshold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email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address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Confirm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95118"/>
            <a:ext cx="4138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1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nte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r>
              <a:rPr sz="1000" spc="-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present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organizations: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778123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2.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853" y="3794870"/>
            <a:ext cx="24739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087495"/>
            <a:ext cx="124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3.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853" y="4104242"/>
            <a:ext cx="29813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4398391"/>
            <a:ext cx="3489325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41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Maintaining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expensive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6666"/>
              </a:buClr>
              <a:buFont typeface="Tahoma" panose="020B0604030504040204"/>
              <a:buAutoNum type="arabicPeriod" startAt="4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buAutoNum type="arabicPeriod" startAt="4"/>
              <a:tabLst>
                <a:tab pos="240665" algn="l"/>
                <a:tab pos="2413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own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compliance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burden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5430392"/>
            <a:ext cx="321945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1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lists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six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Advantages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6373" y="6321916"/>
            <a:ext cx="126873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2413" y="6321916"/>
            <a:ext cx="95250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7810" y="6631289"/>
            <a:ext cx="228409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4716" y="6940660"/>
            <a:ext cx="88836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9843" y="7250032"/>
            <a:ext cx="88836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1830" y="7869157"/>
            <a:ext cx="82613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8340090"/>
            <a:ext cx="74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“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3404" y="8482317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>
                <a:moveTo>
                  <a:pt x="0" y="0"/>
                </a:moveTo>
                <a:lnTo>
                  <a:pt x="1839320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24050" y="8340090"/>
            <a:ext cx="3566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ability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acquire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them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8650935"/>
            <a:ext cx="5275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release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longer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them.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66595" y="6212459"/>
            <a:ext cx="1263015" cy="198755"/>
          </a:xfrm>
          <a:custGeom>
            <a:avLst/>
            <a:gdLst/>
            <a:ahLst/>
            <a:cxnLst/>
            <a:rect l="l" t="t" r="r" b="b"/>
            <a:pathLst>
              <a:path w="1263014" h="198754">
                <a:moveTo>
                  <a:pt x="1263015" y="0"/>
                </a:moveTo>
                <a:lnTo>
                  <a:pt x="0" y="0"/>
                </a:lnTo>
                <a:lnTo>
                  <a:pt x="0" y="198754"/>
                </a:lnTo>
                <a:lnTo>
                  <a:pt x="1263015" y="198754"/>
                </a:lnTo>
                <a:lnTo>
                  <a:pt x="1263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11070" y="6209157"/>
            <a:ext cx="548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capital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04995" y="6213728"/>
            <a:ext cx="946150" cy="198755"/>
          </a:xfrm>
          <a:custGeom>
            <a:avLst/>
            <a:gdLst/>
            <a:ahLst/>
            <a:cxnLst/>
            <a:rect l="l" t="t" r="r" b="b"/>
            <a:pathLst>
              <a:path w="946150" h="198754">
                <a:moveTo>
                  <a:pt x="946150" y="0"/>
                </a:moveTo>
                <a:lnTo>
                  <a:pt x="0" y="0"/>
                </a:lnTo>
                <a:lnTo>
                  <a:pt x="0" y="198754"/>
                </a:lnTo>
                <a:lnTo>
                  <a:pt x="946150" y="198754"/>
                </a:lnTo>
                <a:lnTo>
                  <a:pt x="946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05204" y="6305169"/>
            <a:ext cx="4999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6065" algn="l"/>
                <a:tab pos="880110" algn="l"/>
                <a:tab pos="2120265" algn="l"/>
                <a:tab pos="2346960" algn="l"/>
                <a:tab pos="4259580" algn="l"/>
              </a:tabLst>
            </a:pP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</a:t>
            </a: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000" spc="-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ade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500" i="1" u="sng" spc="419" baseline="42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i="1" u="sng" baseline="42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 </a:t>
            </a:r>
            <a:r>
              <a:rPr sz="1000" u="sng" spc="3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spc="-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i="1" spc="179" baseline="4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variable</a:t>
            </a:r>
            <a:r>
              <a:rPr sz="1500" i="1" baseline="4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7595" y="6510528"/>
            <a:ext cx="2269490" cy="198755"/>
          </a:xfrm>
          <a:custGeom>
            <a:avLst/>
            <a:gdLst/>
            <a:ahLst/>
            <a:cxnLst/>
            <a:rect l="l" t="t" r="r" b="b"/>
            <a:pathLst>
              <a:path w="2269490" h="198754">
                <a:moveTo>
                  <a:pt x="2269489" y="0"/>
                </a:moveTo>
                <a:lnTo>
                  <a:pt x="0" y="0"/>
                </a:lnTo>
                <a:lnTo>
                  <a:pt x="0" y="198754"/>
                </a:lnTo>
                <a:lnTo>
                  <a:pt x="2269489" y="198754"/>
                </a:lnTo>
                <a:lnTo>
                  <a:pt x="2269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30604" y="6507860"/>
            <a:ext cx="439547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365">
              <a:lnSpc>
                <a:spcPts val="1020"/>
              </a:lnSpc>
              <a:spcBef>
                <a:spcPts val="95"/>
              </a:spcBef>
              <a:tabLst>
                <a:tab pos="3490595" algn="l"/>
                <a:tab pos="4382135" algn="l"/>
              </a:tabLst>
            </a:pP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massive</a:t>
            </a:r>
            <a:r>
              <a:rPr sz="1000" i="1" spc="2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economies</a:t>
            </a:r>
            <a:r>
              <a:rPr sz="1000" i="1" spc="2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i="1" spc="2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scale	</a:t>
            </a:r>
            <a:r>
              <a:rPr sz="1000" i="1" u="sng" spc="415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135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020"/>
              </a:lnSpc>
              <a:tabLst>
                <a:tab pos="240665" algn="l"/>
              </a:tabLst>
            </a:pP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000" spc="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000" spc="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2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3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45079" y="6837298"/>
            <a:ext cx="854075" cy="198755"/>
          </a:xfrm>
          <a:custGeom>
            <a:avLst/>
            <a:gdLst/>
            <a:ahLst/>
            <a:cxnLst/>
            <a:rect l="l" t="t" r="r" b="b"/>
            <a:pathLst>
              <a:path w="854075" h="198754">
                <a:moveTo>
                  <a:pt x="854074" y="0"/>
                </a:moveTo>
                <a:lnTo>
                  <a:pt x="0" y="0"/>
                </a:lnTo>
                <a:lnTo>
                  <a:pt x="0" y="198755"/>
                </a:lnTo>
                <a:lnTo>
                  <a:pt x="854074" y="198755"/>
                </a:lnTo>
                <a:lnTo>
                  <a:pt x="854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05204" y="6923913"/>
            <a:ext cx="2079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6065" algn="l"/>
                <a:tab pos="1428115" algn="l"/>
              </a:tabLst>
            </a:pP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3.	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Stop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guessing</a:t>
            </a:r>
            <a:r>
              <a:rPr sz="1000" u="sng" spc="8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500" i="1" spc="172" baseline="39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capacity</a:t>
            </a:r>
            <a:endParaRPr sz="1500" baseline="39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0749" y="6833996"/>
            <a:ext cx="409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97175" y="7135494"/>
            <a:ext cx="854075" cy="198755"/>
          </a:xfrm>
          <a:custGeom>
            <a:avLst/>
            <a:gdLst/>
            <a:ahLst/>
            <a:cxnLst/>
            <a:rect l="l" t="t" r="r" b="b"/>
            <a:pathLst>
              <a:path w="854075" h="198754">
                <a:moveTo>
                  <a:pt x="854075" y="0"/>
                </a:moveTo>
                <a:lnTo>
                  <a:pt x="0" y="0"/>
                </a:lnTo>
                <a:lnTo>
                  <a:pt x="0" y="198754"/>
                </a:lnTo>
                <a:lnTo>
                  <a:pt x="854075" y="198754"/>
                </a:lnTo>
                <a:lnTo>
                  <a:pt x="854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05204" y="7233284"/>
            <a:ext cx="2257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4. </a:t>
            </a:r>
            <a:r>
              <a:rPr sz="1000" spc="3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Increase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speed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u="sng" spc="100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 </a:t>
            </a:r>
            <a:r>
              <a:rPr sz="1000" u="sng" spc="3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500" i="1" spc="254" baseline="44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agility</a:t>
            </a:r>
            <a:endParaRPr sz="1500" baseline="44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5876" y="7132701"/>
            <a:ext cx="788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5335" algn="l"/>
              </a:tabLst>
            </a:pP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05685" y="7769352"/>
            <a:ext cx="854075" cy="198755"/>
          </a:xfrm>
          <a:custGeom>
            <a:avLst/>
            <a:gdLst/>
            <a:ahLst/>
            <a:cxnLst/>
            <a:rect l="l" t="t" r="r" b="b"/>
            <a:pathLst>
              <a:path w="854075" h="198754">
                <a:moveTo>
                  <a:pt x="854075" y="0"/>
                </a:moveTo>
                <a:lnTo>
                  <a:pt x="0" y="0"/>
                </a:lnTo>
                <a:lnTo>
                  <a:pt x="0" y="198755"/>
                </a:lnTo>
                <a:lnTo>
                  <a:pt x="854075" y="198755"/>
                </a:lnTo>
                <a:lnTo>
                  <a:pt x="854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83030" y="3693667"/>
            <a:ext cx="2503805" cy="198755"/>
          </a:xfrm>
          <a:custGeom>
            <a:avLst/>
            <a:gdLst/>
            <a:ahLst/>
            <a:cxnLst/>
            <a:rect l="l" t="t" r="r" b="b"/>
            <a:pathLst>
              <a:path w="2503804" h="198754">
                <a:moveTo>
                  <a:pt x="2503805" y="0"/>
                </a:moveTo>
                <a:lnTo>
                  <a:pt x="0" y="0"/>
                </a:lnTo>
                <a:lnTo>
                  <a:pt x="0" y="198754"/>
                </a:lnTo>
                <a:lnTo>
                  <a:pt x="2503805" y="198754"/>
                </a:lnTo>
                <a:lnTo>
                  <a:pt x="2503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30604" y="3398037"/>
            <a:ext cx="3302000" cy="47053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40665" algn="l"/>
              </a:tabLst>
            </a:pP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	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Large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up-front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investment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55905">
              <a:lnSpc>
                <a:spcPct val="100000"/>
              </a:lnSpc>
              <a:spcBef>
                <a:spcPts val="555"/>
              </a:spcBef>
              <a:tabLst>
                <a:tab pos="2715260" algn="l"/>
                <a:tab pos="3288665" algn="l"/>
              </a:tabLst>
            </a:pPr>
            <a:r>
              <a:rPr sz="1000" i="1" spc="1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Forecasting</a:t>
            </a:r>
            <a:r>
              <a:rPr sz="1000" i="1" spc="2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demand</a:t>
            </a:r>
            <a:r>
              <a:rPr sz="1000" i="1" spc="2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2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i="1" spc="2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difficult	</a:t>
            </a:r>
            <a:r>
              <a:rPr sz="1000" i="1" u="sng" spc="45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17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3030" y="4011548"/>
            <a:ext cx="3321685" cy="198755"/>
          </a:xfrm>
          <a:custGeom>
            <a:avLst/>
            <a:gdLst/>
            <a:ahLst/>
            <a:cxnLst/>
            <a:rect l="l" t="t" r="r" b="b"/>
            <a:pathLst>
              <a:path w="3321685" h="198754">
                <a:moveTo>
                  <a:pt x="3321685" y="0"/>
                </a:moveTo>
                <a:lnTo>
                  <a:pt x="0" y="0"/>
                </a:lnTo>
                <a:lnTo>
                  <a:pt x="0" y="198754"/>
                </a:lnTo>
                <a:lnTo>
                  <a:pt x="3321685" y="198754"/>
                </a:lnTo>
                <a:lnTo>
                  <a:pt x="3321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374394" y="4008247"/>
            <a:ext cx="3230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Slow</a:t>
            </a:r>
            <a:r>
              <a:rPr sz="1000" i="1" spc="2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0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deploy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i="1" spc="2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centers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17294" y="8224773"/>
            <a:ext cx="1327785" cy="198755"/>
          </a:xfrm>
          <a:custGeom>
            <a:avLst/>
            <a:gdLst/>
            <a:ahLst/>
            <a:cxnLst/>
            <a:rect l="l" t="t" r="r" b="b"/>
            <a:pathLst>
              <a:path w="1327785" h="198754">
                <a:moveTo>
                  <a:pt x="1327784" y="0"/>
                </a:moveTo>
                <a:lnTo>
                  <a:pt x="0" y="0"/>
                </a:lnTo>
                <a:lnTo>
                  <a:pt x="0" y="198755"/>
                </a:lnTo>
                <a:lnTo>
                  <a:pt x="1327784" y="198755"/>
                </a:lnTo>
                <a:lnTo>
                  <a:pt x="1327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92504" y="7543038"/>
            <a:ext cx="3386454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indent="-2286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78765" algn="l"/>
                <a:tab pos="2794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Stop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spending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money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maintaining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6666"/>
              </a:buClr>
              <a:buFont typeface="Tahoma" panose="020B0604030504040204"/>
              <a:buAutoNum type="arabicPeriod" startAt="5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78765" indent="-228600">
              <a:lnSpc>
                <a:spcPts val="600"/>
              </a:lnSpc>
              <a:buAutoNum type="arabicPeriod" startAt="5"/>
              <a:tabLst>
                <a:tab pos="279400" algn="l"/>
                <a:tab pos="1216025" algn="l"/>
                <a:tab pos="2024380" algn="l"/>
                <a:tab pos="2978785" algn="l"/>
              </a:tabLst>
            </a:pP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	</a:t>
            </a:r>
            <a:r>
              <a:rPr sz="1500" i="1" spc="104" baseline="36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minutes	</a:t>
            </a:r>
            <a:r>
              <a:rPr sz="1500" i="1" u="sng" spc="525" baseline="36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i="1" u="sng" spc="104" baseline="36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500" baseline="36000">
              <a:latin typeface="Trebuchet MS" panose="020B0603020202020204"/>
              <a:cs typeface="Trebuchet MS" panose="020B0603020202020204"/>
            </a:endParaRPr>
          </a:p>
          <a:p>
            <a:pPr marL="1071245">
              <a:lnSpc>
                <a:spcPts val="600"/>
              </a:lnSpc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3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 panose="020B0604030504040204"/>
              <a:cs typeface="Tahoma" panose="020B0604030504040204"/>
            </a:endParaRPr>
          </a:p>
          <a:p>
            <a:pPr marL="128270">
              <a:lnSpc>
                <a:spcPct val="100000"/>
              </a:lnSpc>
            </a:pPr>
            <a:r>
              <a:rPr sz="1000" i="1" spc="1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Elasticity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4567555" cy="304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au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omatic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y.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”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b="1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Well-Architected</a:t>
            </a:r>
            <a:r>
              <a:rPr sz="1000" b="1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Framework,</a:t>
            </a:r>
            <a:r>
              <a:rPr sz="1000" b="1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000" b="1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000" b="1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endParaRPr sz="1000" b="1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Typ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omput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Write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definition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33655" marR="1469390">
              <a:lnSpc>
                <a:spcPct val="126000"/>
              </a:lnSpc>
            </a:pPr>
            <a:r>
              <a:rPr sz="1000" i="1" spc="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computing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2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on-demand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delivery </a:t>
            </a:r>
            <a:r>
              <a:rPr sz="1000" i="1" spc="-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000" i="1" spc="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compute</a:t>
            </a:r>
            <a:r>
              <a:rPr sz="1000" i="1" spc="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power,</a:t>
            </a: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storage, </a:t>
            </a:r>
            <a:r>
              <a:rPr sz="1000" i="1" spc="1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applications, </a:t>
            </a:r>
            <a:r>
              <a:rPr sz="1000" i="1" spc="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i="1" spc="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1000" i="1" spc="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IT </a:t>
            </a:r>
            <a:r>
              <a:rPr sz="1000" i="1" spc="1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resources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through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i="1" spc="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9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r>
              <a:rPr sz="1000" i="1" spc="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platform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1000" i="1" spc="2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i="1" spc="-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Internet</a:t>
            </a:r>
            <a:r>
              <a:rPr sz="1000" i="1" spc="2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pay-as-you-go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pricing.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discussed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clip: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8232" y="4944478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96345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4310" y="4944478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563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50028" y="4944478"/>
            <a:ext cx="1457960" cy="0"/>
          </a:xfrm>
          <a:custGeom>
            <a:avLst/>
            <a:gdLst/>
            <a:ahLst/>
            <a:cxnLst/>
            <a:rect l="l" t="t" r="r" b="b"/>
            <a:pathLst>
              <a:path w="1457959">
                <a:moveTo>
                  <a:pt x="0" y="0"/>
                </a:moveTo>
                <a:lnTo>
                  <a:pt x="1457440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5434" y="5246263"/>
            <a:ext cx="5376235" cy="60194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1064" y="4483861"/>
            <a:ext cx="1442720" cy="391795"/>
          </a:xfrm>
          <a:custGeom>
            <a:avLst/>
            <a:gdLst/>
            <a:ahLst/>
            <a:cxnLst/>
            <a:rect l="l" t="t" r="r" b="b"/>
            <a:pathLst>
              <a:path w="1442720" h="391795">
                <a:moveTo>
                  <a:pt x="1442720" y="0"/>
                </a:moveTo>
                <a:lnTo>
                  <a:pt x="0" y="0"/>
                </a:lnTo>
                <a:lnTo>
                  <a:pt x="0" y="391795"/>
                </a:lnTo>
                <a:lnTo>
                  <a:pt x="1442720" y="391795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1336" y="4438929"/>
            <a:ext cx="144272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00"/>
              </a:spcBef>
            </a:pPr>
            <a:r>
              <a:rPr sz="1000" i="1" spc="1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Infrastructure</a:t>
            </a:r>
            <a:r>
              <a:rPr sz="1000" i="1" spc="2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000" i="1" spc="2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000" i="1" spc="-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1000" i="1" spc="2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(IaaS)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84525" y="4484496"/>
            <a:ext cx="1442720" cy="391795"/>
          </a:xfrm>
          <a:custGeom>
            <a:avLst/>
            <a:gdLst/>
            <a:ahLst/>
            <a:cxnLst/>
            <a:rect l="l" t="t" r="r" b="b"/>
            <a:pathLst>
              <a:path w="1442720" h="391795">
                <a:moveTo>
                  <a:pt x="1442720" y="0"/>
                </a:moveTo>
                <a:lnTo>
                  <a:pt x="0" y="0"/>
                </a:lnTo>
                <a:lnTo>
                  <a:pt x="0" y="391795"/>
                </a:lnTo>
                <a:lnTo>
                  <a:pt x="1442720" y="391795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76142" y="4441977"/>
            <a:ext cx="1071245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sz="1000" i="1" spc="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Platform</a:t>
            </a:r>
            <a:r>
              <a:rPr sz="1000" i="1" spc="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1000" i="1" spc="2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(PaaS)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6384" y="4484496"/>
            <a:ext cx="1442720" cy="391795"/>
          </a:xfrm>
          <a:custGeom>
            <a:avLst/>
            <a:gdLst/>
            <a:ahLst/>
            <a:cxnLst/>
            <a:rect l="l" t="t" r="r" b="b"/>
            <a:pathLst>
              <a:path w="1442720" h="391795">
                <a:moveTo>
                  <a:pt x="1442719" y="0"/>
                </a:moveTo>
                <a:lnTo>
                  <a:pt x="0" y="0"/>
                </a:lnTo>
                <a:lnTo>
                  <a:pt x="0" y="391795"/>
                </a:lnTo>
                <a:lnTo>
                  <a:pt x="1442719" y="391795"/>
                </a:lnTo>
                <a:lnTo>
                  <a:pt x="1442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7240" y="4441977"/>
            <a:ext cx="1071245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00"/>
              </a:spcBef>
            </a:pP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Software</a:t>
            </a: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1000" i="1" spc="2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(SaaS)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2814" y="6955535"/>
            <a:ext cx="1442720" cy="198755"/>
          </a:xfrm>
          <a:custGeom>
            <a:avLst/>
            <a:gdLst/>
            <a:ahLst/>
            <a:cxnLst/>
            <a:rect l="l" t="t" r="r" b="b"/>
            <a:pathLst>
              <a:path w="1442720" h="198754">
                <a:moveTo>
                  <a:pt x="1442720" y="0"/>
                </a:moveTo>
                <a:lnTo>
                  <a:pt x="0" y="0"/>
                </a:lnTo>
                <a:lnTo>
                  <a:pt x="0" y="198754"/>
                </a:lnTo>
                <a:lnTo>
                  <a:pt x="1442720" y="198754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0430" y="7704581"/>
            <a:ext cx="1442720" cy="391795"/>
          </a:xfrm>
          <a:custGeom>
            <a:avLst/>
            <a:gdLst/>
            <a:ahLst/>
            <a:cxnLst/>
            <a:rect l="l" t="t" r="r" b="b"/>
            <a:pathLst>
              <a:path w="1442720" h="391795">
                <a:moveTo>
                  <a:pt x="1442720" y="0"/>
                </a:moveTo>
                <a:lnTo>
                  <a:pt x="0" y="0"/>
                </a:lnTo>
                <a:lnTo>
                  <a:pt x="0" y="391795"/>
                </a:lnTo>
                <a:lnTo>
                  <a:pt x="1442720" y="391795"/>
                </a:lnTo>
                <a:lnTo>
                  <a:pt x="1442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1336" y="6463665"/>
            <a:ext cx="5843905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name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below: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ahoma" panose="020B0604030504040204"/>
              <a:cs typeface="Tahoma" panose="020B0604030504040204"/>
            </a:endParaRPr>
          </a:p>
          <a:p>
            <a:pPr marL="44450">
              <a:lnSpc>
                <a:spcPts val="1115"/>
              </a:lnSpc>
            </a:pPr>
            <a:r>
              <a:rPr sz="1000" i="1" spc="1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1000" i="1" spc="229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22860">
              <a:lnSpc>
                <a:spcPts val="1115"/>
              </a:lnSpc>
              <a:tabLst>
                <a:tab pos="1575435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onto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public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Microsoft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Azure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Google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 marR="4702810">
              <a:lnSpc>
                <a:spcPct val="126000"/>
              </a:lnSpc>
              <a:spcBef>
                <a:spcPts val="920"/>
              </a:spcBef>
            </a:pPr>
            <a:r>
              <a:rPr sz="1000" i="1" spc="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On-premises </a:t>
            </a: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(Private</a:t>
            </a:r>
            <a:r>
              <a:rPr sz="1000" i="1" spc="2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9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Cloud)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22860">
              <a:lnSpc>
                <a:spcPts val="925"/>
              </a:lnSpc>
              <a:tabLst>
                <a:tab pos="1511935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private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cloud-like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2860">
              <a:lnSpc>
                <a:spcPct val="100000"/>
              </a:lnSpc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vendors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VMWare.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469378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1002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6340" y="1343897"/>
            <a:ext cx="114109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104" y="1327150"/>
            <a:ext cx="4090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 </a:t>
            </a:r>
            <a:r>
              <a:rPr sz="1000" u="sng" spc="2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mix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previous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options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both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636522"/>
            <a:ext cx="5810885" cy="1659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alongside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cloud-like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private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7000"/>
              </a:lnSpc>
            </a:pP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following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scenarios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course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 way to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explore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understanding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200" i="1" spc="-254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module.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1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answer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here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outline,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notes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solution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scenario.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9066" y="5064362"/>
            <a:ext cx="114236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939409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829425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826502"/>
            <a:ext cx="527558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Eliza’s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trying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decide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whether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fund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line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business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Eliza’s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monetize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emerging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technology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line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business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require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benefit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most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relevant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2360" y="1232153"/>
            <a:ext cx="1157605" cy="198755"/>
          </a:xfrm>
          <a:custGeom>
            <a:avLst/>
            <a:gdLst/>
            <a:ahLst/>
            <a:cxnLst/>
            <a:rect l="l" t="t" r="r" b="b"/>
            <a:pathLst>
              <a:path w="1157605" h="198755">
                <a:moveTo>
                  <a:pt x="1157605" y="0"/>
                </a:moveTo>
                <a:lnTo>
                  <a:pt x="0" y="0"/>
                </a:lnTo>
                <a:lnTo>
                  <a:pt x="0" y="198754"/>
                </a:lnTo>
                <a:lnTo>
                  <a:pt x="1157605" y="198754"/>
                </a:lnTo>
                <a:lnTo>
                  <a:pt x="1157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92504" y="1228089"/>
            <a:ext cx="9220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Hybrid</a:t>
            </a:r>
            <a:r>
              <a:rPr sz="1000" i="1" spc="2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1895" y="4944109"/>
            <a:ext cx="1157605" cy="198755"/>
          </a:xfrm>
          <a:custGeom>
            <a:avLst/>
            <a:gdLst/>
            <a:ahLst/>
            <a:cxnLst/>
            <a:rect l="l" t="t" r="r" b="b"/>
            <a:pathLst>
              <a:path w="1157604" h="198754">
                <a:moveTo>
                  <a:pt x="1157605" y="0"/>
                </a:moveTo>
                <a:lnTo>
                  <a:pt x="0" y="0"/>
                </a:lnTo>
                <a:lnTo>
                  <a:pt x="0" y="198754"/>
                </a:lnTo>
                <a:lnTo>
                  <a:pt x="1157605" y="198754"/>
                </a:lnTo>
                <a:lnTo>
                  <a:pt x="1157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004" y="3695826"/>
            <a:ext cx="5547360" cy="152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3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Roger’s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runs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several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production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workloads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VMWare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manage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integrate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workloads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following?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564005">
              <a:lnSpc>
                <a:spcPts val="1020"/>
              </a:lnSpc>
              <a:spcBef>
                <a:spcPts val="1045"/>
              </a:spcBef>
              <a:tabLst>
                <a:tab pos="2689225" algn="l"/>
                <a:tab pos="5292725" algn="l"/>
              </a:tabLst>
            </a:pPr>
            <a:r>
              <a:rPr sz="1000" i="1" spc="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Hybrid</a:t>
            </a:r>
            <a:r>
              <a:rPr sz="1000" i="1" spc="229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	</a:t>
            </a:r>
            <a:r>
              <a:rPr sz="1000" i="1" u="sng" spc="35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7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020"/>
              </a:lnSpc>
              <a:tabLst>
                <a:tab pos="157607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8822" y="1682737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16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2430526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22447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95926"/>
            <a:ext cx="5126990" cy="113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Jennifer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CTO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insurance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considering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moving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instead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co-locating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maximum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control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leverage?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812917"/>
            <a:ext cx="165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83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2944" y="5829664"/>
            <a:ext cx="29819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_______________________________________________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4914" y="5720588"/>
            <a:ext cx="3634740" cy="238125"/>
            <a:chOff x="2494914" y="5720588"/>
            <a:chExt cx="3634740" cy="238125"/>
          </a:xfrm>
        </p:grpSpPr>
        <p:sp>
          <p:nvSpPr>
            <p:cNvPr id="9" name="object 9"/>
            <p:cNvSpPr/>
            <p:nvPr/>
          </p:nvSpPr>
          <p:spPr>
            <a:xfrm>
              <a:off x="5493992" y="5955145"/>
              <a:ext cx="635635" cy="0"/>
            </a:xfrm>
            <a:custGeom>
              <a:avLst/>
              <a:gdLst/>
              <a:ahLst/>
              <a:cxnLst/>
              <a:rect l="l" t="t" r="r" b="b"/>
              <a:pathLst>
                <a:path w="635635">
                  <a:moveTo>
                    <a:pt x="0" y="0"/>
                  </a:moveTo>
                  <a:lnTo>
                    <a:pt x="635369" y="0"/>
                  </a:lnTo>
                </a:path>
              </a:pathLst>
            </a:custGeom>
            <a:ln w="6071">
              <a:solidFill>
                <a:srgbClr val="65656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4914" y="5720588"/>
              <a:ext cx="3004820" cy="198755"/>
            </a:xfrm>
            <a:custGeom>
              <a:avLst/>
              <a:gdLst/>
              <a:ahLst/>
              <a:cxnLst/>
              <a:rect l="l" t="t" r="r" b="b"/>
              <a:pathLst>
                <a:path w="3004820" h="198754">
                  <a:moveTo>
                    <a:pt x="3004819" y="0"/>
                  </a:moveTo>
                  <a:lnTo>
                    <a:pt x="0" y="0"/>
                  </a:lnTo>
                  <a:lnTo>
                    <a:pt x="0" y="198754"/>
                  </a:lnTo>
                  <a:lnTo>
                    <a:pt x="3004819" y="198754"/>
                  </a:lnTo>
                  <a:lnTo>
                    <a:pt x="3004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2004" y="6702932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7593330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1895" y="1429638"/>
            <a:ext cx="1157605" cy="198755"/>
          </a:xfrm>
          <a:custGeom>
            <a:avLst/>
            <a:gdLst/>
            <a:ahLst/>
            <a:cxnLst/>
            <a:rect l="l" t="t" r="r" b="b"/>
            <a:pathLst>
              <a:path w="1157604" h="198755">
                <a:moveTo>
                  <a:pt x="1157605" y="0"/>
                </a:moveTo>
                <a:lnTo>
                  <a:pt x="0" y="0"/>
                </a:lnTo>
                <a:lnTo>
                  <a:pt x="0" y="198754"/>
                </a:lnTo>
                <a:lnTo>
                  <a:pt x="1157605" y="198754"/>
                </a:lnTo>
                <a:lnTo>
                  <a:pt x="1157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004" y="1426210"/>
            <a:ext cx="254825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4005">
              <a:lnSpc>
                <a:spcPts val="1050"/>
              </a:lnSpc>
              <a:spcBef>
                <a:spcPts val="95"/>
              </a:spcBef>
            </a:pP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Pay</a:t>
            </a:r>
            <a:r>
              <a:rPr sz="1000" i="1" spc="2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000" i="1" spc="2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000" i="1" spc="2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go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050"/>
              </a:lnSpc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15" name="object 15"/>
          <p:cNvSpPr txBox="1"/>
          <p:nvPr/>
        </p:nvSpPr>
        <p:spPr>
          <a:xfrm>
            <a:off x="2485770" y="5718429"/>
            <a:ext cx="2561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Infrastructure</a:t>
            </a:r>
            <a:r>
              <a:rPr sz="1000" i="1" spc="2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000" i="1" spc="2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i="1" spc="2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1000" i="1" spc="2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(IaaS)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79818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Modu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minute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write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down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areas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000" spc="-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fully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where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still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questions: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2578"/>
            <a:ext cx="3118485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800" b="1" spc="-13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8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1800" b="1" spc="-13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40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b="1" spc="-9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nfrastructure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9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mes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60752"/>
            <a:ext cx="5611495" cy="33839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list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0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constitutes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region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19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Availability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Zones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availability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zone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leverage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how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aspects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factor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solutions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built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Tahoma" panose="020B0604030504040204"/>
              <a:buChar char="■"/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nks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AWS</a:t>
            </a:r>
            <a:r>
              <a:rPr sz="10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Infrastructure</a:t>
            </a:r>
            <a:r>
              <a:rPr sz="10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6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Visualization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AWS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Regions</a:t>
            </a:r>
            <a:r>
              <a:rPr sz="1000" u="sng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10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and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Availability</a:t>
            </a:r>
            <a:r>
              <a:rPr sz="1000" u="sng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Zones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822061"/>
            <a:ext cx="98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6132957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2.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6442329"/>
            <a:ext cx="124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3.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951344"/>
            <a:ext cx="3274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Regions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Zones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3115" y="7663417"/>
            <a:ext cx="7594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576309"/>
            <a:ext cx="545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7866" y="8718537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4881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23379" y="8593057"/>
            <a:ext cx="152146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04339" y="8473185"/>
            <a:ext cx="2173605" cy="248920"/>
            <a:chOff x="1704339" y="8473185"/>
            <a:chExt cx="2173605" cy="248920"/>
          </a:xfrm>
        </p:grpSpPr>
        <p:sp>
          <p:nvSpPr>
            <p:cNvPr id="13" name="object 13"/>
            <p:cNvSpPr/>
            <p:nvPr/>
          </p:nvSpPr>
          <p:spPr>
            <a:xfrm>
              <a:off x="3243940" y="8718537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633977" y="0"/>
                  </a:lnTo>
                </a:path>
              </a:pathLst>
            </a:custGeom>
            <a:ln w="6071">
              <a:solidFill>
                <a:srgbClr val="65656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04339" y="8473185"/>
              <a:ext cx="1566545" cy="198755"/>
            </a:xfrm>
            <a:custGeom>
              <a:avLst/>
              <a:gdLst/>
              <a:ahLst/>
              <a:cxnLst/>
              <a:rect l="l" t="t" r="r" b="b"/>
              <a:pathLst>
                <a:path w="1566545" h="198754">
                  <a:moveTo>
                    <a:pt x="1566544" y="0"/>
                  </a:moveTo>
                  <a:lnTo>
                    <a:pt x="0" y="0"/>
                  </a:lnTo>
                  <a:lnTo>
                    <a:pt x="0" y="198755"/>
                  </a:lnTo>
                  <a:lnTo>
                    <a:pt x="1566544" y="198755"/>
                  </a:lnTo>
                  <a:lnTo>
                    <a:pt x="1566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97853" y="8576309"/>
            <a:ext cx="2359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consists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874" y="5797677"/>
            <a:ext cx="847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AWS</a:t>
            </a:r>
            <a:r>
              <a:rPr sz="1000" i="1" spc="2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9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Regions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7441" y="6120765"/>
            <a:ext cx="1665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AWS</a:t>
            </a:r>
            <a:r>
              <a:rPr sz="1000" i="1" spc="2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Availability</a:t>
            </a:r>
            <a:r>
              <a:rPr sz="1000" i="1" spc="25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Zones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8966" y="6428613"/>
            <a:ext cx="136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AWS</a:t>
            </a:r>
            <a:r>
              <a:rPr sz="1000" i="1" spc="25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Edge</a:t>
            </a:r>
            <a:r>
              <a:rPr sz="1000" i="1" spc="254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Locations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0060" y="7564373"/>
            <a:ext cx="725805" cy="198755"/>
          </a:xfrm>
          <a:custGeom>
            <a:avLst/>
            <a:gdLst/>
            <a:ahLst/>
            <a:cxnLst/>
            <a:rect l="l" t="t" r="r" b="b"/>
            <a:pathLst>
              <a:path w="725805" h="198754">
                <a:moveTo>
                  <a:pt x="725805" y="0"/>
                </a:moveTo>
                <a:lnTo>
                  <a:pt x="0" y="0"/>
                </a:lnTo>
                <a:lnTo>
                  <a:pt x="0" y="198755"/>
                </a:lnTo>
                <a:lnTo>
                  <a:pt x="725805" y="198755"/>
                </a:lnTo>
                <a:lnTo>
                  <a:pt x="725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6604" y="7561326"/>
            <a:ext cx="1362710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75030" algn="l"/>
              </a:tabLst>
            </a:pPr>
            <a:r>
              <a:rPr sz="1500" spc="172" baseline="-36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500" spc="-82" baseline="-36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187" baseline="-36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500" u="sng" spc="187" baseline="-36000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Region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381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21" name="object 21"/>
          <p:cNvSpPr txBox="1"/>
          <p:nvPr/>
        </p:nvSpPr>
        <p:spPr>
          <a:xfrm>
            <a:off x="2444599" y="7646669"/>
            <a:ext cx="4266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52755" algn="l"/>
              </a:tabLst>
            </a:pPr>
            <a:r>
              <a:rPr sz="1500" i="1" u="sng" spc="419" baseline="36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i="1" u="sng" spc="419" baseline="36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represents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cluster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geographic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4433" y="8471154"/>
            <a:ext cx="1295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Availability</a:t>
            </a:r>
            <a:r>
              <a:rPr sz="1000" i="1" spc="2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Zone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705" y="2680445"/>
            <a:ext cx="63436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63698"/>
            <a:ext cx="1385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9410" algn="l"/>
                <a:tab pos="965200" algn="l"/>
                <a:tab pos="1345565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-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3258" y="3299570"/>
            <a:ext cx="13938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584" y="3608942"/>
            <a:ext cx="139509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" y="4212463"/>
            <a:ext cx="3455035" cy="461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purpose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i="1" spc="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Serve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content</a:t>
            </a:r>
            <a:r>
              <a:rPr sz="1000" i="1" spc="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r>
              <a:rPr sz="1000" i="1" spc="2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2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000" i="1" spc="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2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000" i="1" spc="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closest</a:t>
            </a:r>
            <a:r>
              <a:rPr sz="1000" i="1" spc="28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0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i="1" spc="2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end</a:t>
            </a:r>
            <a:r>
              <a:rPr sz="1000" i="1" spc="2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users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8170" y="2229104"/>
            <a:ext cx="647700" cy="198755"/>
          </a:xfrm>
          <a:custGeom>
            <a:avLst/>
            <a:gdLst/>
            <a:ahLst/>
            <a:cxnLst/>
            <a:rect l="l" t="t" r="r" b="b"/>
            <a:pathLst>
              <a:path w="647700" h="198755">
                <a:moveTo>
                  <a:pt x="647700" y="0"/>
                </a:moveTo>
                <a:lnTo>
                  <a:pt x="0" y="0"/>
                </a:lnTo>
                <a:lnTo>
                  <a:pt x="0" y="198754"/>
                </a:lnTo>
                <a:lnTo>
                  <a:pt x="647700" y="198754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64404" y="2229104"/>
            <a:ext cx="647700" cy="198755"/>
          </a:xfrm>
          <a:custGeom>
            <a:avLst/>
            <a:gdLst/>
            <a:ahLst/>
            <a:cxnLst/>
            <a:rect l="l" t="t" r="r" b="b"/>
            <a:pathLst>
              <a:path w="647700" h="198755">
                <a:moveTo>
                  <a:pt x="647700" y="0"/>
                </a:moveTo>
                <a:lnTo>
                  <a:pt x="0" y="0"/>
                </a:lnTo>
                <a:lnTo>
                  <a:pt x="0" y="198754"/>
                </a:lnTo>
                <a:lnTo>
                  <a:pt x="647700" y="198754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5908" y="1238149"/>
            <a:ext cx="4940300" cy="12934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79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purpose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Availability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Zones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i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Enable</a:t>
            </a:r>
            <a:r>
              <a:rPr sz="1000" i="1" spc="2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1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high-availability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8415">
              <a:lnSpc>
                <a:spcPct val="100000"/>
              </a:lnSpc>
              <a:spcBef>
                <a:spcPts val="920"/>
              </a:spcBef>
            </a:pP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400" spc="-9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9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245360">
              <a:lnSpc>
                <a:spcPts val="1105"/>
              </a:lnSpc>
              <a:spcBef>
                <a:spcPts val="1385"/>
              </a:spcBef>
              <a:tabLst>
                <a:tab pos="3871595" algn="l"/>
              </a:tabLst>
            </a:pPr>
            <a:r>
              <a:rPr sz="1000" i="1" spc="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Content	</a:t>
            </a:r>
            <a:r>
              <a:rPr sz="1000" i="1" spc="1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Delivery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8415">
              <a:lnSpc>
                <a:spcPts val="1105"/>
              </a:lnSpc>
              <a:tabLst>
                <a:tab pos="4926965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acronym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CDN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stands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5075" y="2564383"/>
            <a:ext cx="647700" cy="198755"/>
          </a:xfrm>
          <a:custGeom>
            <a:avLst/>
            <a:gdLst/>
            <a:ahLst/>
            <a:cxnLst/>
            <a:rect l="l" t="t" r="r" b="b"/>
            <a:pathLst>
              <a:path w="647700" h="198755">
                <a:moveTo>
                  <a:pt x="647700" y="0"/>
                </a:moveTo>
                <a:lnTo>
                  <a:pt x="0" y="0"/>
                </a:lnTo>
                <a:lnTo>
                  <a:pt x="0" y="198754"/>
                </a:lnTo>
                <a:lnTo>
                  <a:pt x="647700" y="198754"/>
                </a:lnTo>
                <a:lnTo>
                  <a:pt x="647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6616" y="2561589"/>
            <a:ext cx="548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7195" y="3207639"/>
            <a:ext cx="1364615" cy="198755"/>
          </a:xfrm>
          <a:custGeom>
            <a:avLst/>
            <a:gdLst/>
            <a:ahLst/>
            <a:cxnLst/>
            <a:rect l="l" t="t" r="r" b="b"/>
            <a:pathLst>
              <a:path w="1364614" h="198754">
                <a:moveTo>
                  <a:pt x="1364614" y="0"/>
                </a:moveTo>
                <a:lnTo>
                  <a:pt x="0" y="0"/>
                </a:lnTo>
                <a:lnTo>
                  <a:pt x="0" y="198754"/>
                </a:lnTo>
                <a:lnTo>
                  <a:pt x="1364614" y="198754"/>
                </a:lnTo>
                <a:lnTo>
                  <a:pt x="1364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32230" y="3528821"/>
            <a:ext cx="1364615" cy="198755"/>
          </a:xfrm>
          <a:custGeom>
            <a:avLst/>
            <a:gdLst/>
            <a:ahLst/>
            <a:cxnLst/>
            <a:rect l="l" t="t" r="r" b="b"/>
            <a:pathLst>
              <a:path w="1364614" h="198754">
                <a:moveTo>
                  <a:pt x="1364615" y="0"/>
                </a:moveTo>
                <a:lnTo>
                  <a:pt x="0" y="0"/>
                </a:lnTo>
                <a:lnTo>
                  <a:pt x="0" y="198754"/>
                </a:lnTo>
                <a:lnTo>
                  <a:pt x="1364615" y="198754"/>
                </a:lnTo>
                <a:lnTo>
                  <a:pt x="1364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3904" y="3282823"/>
            <a:ext cx="54883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347720" algn="l"/>
                <a:tab pos="5191125" algn="l"/>
              </a:tabLst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utilizes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r>
              <a:rPr sz="1000" u="sng" spc="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500" i="1" spc="-7" baseline="33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Amazon</a:t>
            </a:r>
            <a:r>
              <a:rPr sz="1500" i="1" spc="457" baseline="33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i="1" spc="120" baseline="33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CloudFront</a:t>
            </a:r>
            <a:r>
              <a:rPr sz="1500" i="1" u="sng" spc="120" baseline="3300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  <a:tabLst>
                <a:tab pos="471170" algn="l"/>
                <a:tab pos="1826260" algn="l"/>
                <a:tab pos="2461260" algn="l"/>
              </a:tabLst>
            </a:pP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28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r>
              <a:rPr sz="1000" i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Amazon</a:t>
            </a:r>
            <a:r>
              <a:rPr sz="1000" i="1" spc="29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Route</a:t>
            </a:r>
            <a:r>
              <a:rPr sz="1000" i="1" spc="29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53	</a:t>
            </a:r>
            <a:r>
              <a:rPr sz="1000" i="1" u="sng" spc="34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u="sng" spc="60" dirty="0">
                <a:solidFill>
                  <a:srgbClr val="C00000"/>
                </a:solidFill>
                <a:uFill>
                  <a:solidFill>
                    <a:srgbClr val="656565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142" baseline="-28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500" baseline="-2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7882</Words>
  <Application>WPS Presentation</Application>
  <PresentationFormat>On-screen Show (4:3)</PresentationFormat>
  <Paragraphs>361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Tahoma</vt:lpstr>
      <vt:lpstr>Times New Roman</vt:lpstr>
      <vt:lpstr>Trebuchet MS</vt:lpstr>
      <vt:lpstr>Calibri</vt:lpstr>
      <vt:lpstr>Microsoft YaHei</vt:lpstr>
      <vt:lpstr>Arial Unicode MS</vt:lpstr>
      <vt:lpstr>Office Theme</vt:lpstr>
      <vt:lpstr>Fundamental Cloud Concepts in AWS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Cloud Concepts in AWS</dc:title>
  <dc:creator/>
  <cp:lastModifiedBy>steve</cp:lastModifiedBy>
  <cp:revision>6</cp:revision>
  <dcterms:created xsi:type="dcterms:W3CDTF">2021-09-12T06:33:50Z</dcterms:created>
  <dcterms:modified xsi:type="dcterms:W3CDTF">2021-09-12T06:41:05Z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2021-02-02T05:30:00Z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2021-09-12T05:30:00Z</vt:filetime>
  </property>
  <property fmtid="{D5CDD505-2E9C-101B-9397-08002B2CF9AE}" pid="5" name="ICV">
    <vt:lpwstr>8C2BB170ADA64135AFEF34500346DD00</vt:lpwstr>
  </property>
  <property fmtid="{D5CDD505-2E9C-101B-9397-08002B2CF9AE}" pid="6" name="KSOProductBuildVer">
    <vt:lpwstr>1033-11.2.0.10296</vt:lpwstr>
  </property>
</Properties>
</file>