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7772400" cy="1005840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66666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80" dirty="0"/>
            </a:fld>
            <a:endParaRPr spc="-8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666666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66666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80" dirty="0"/>
            </a:fld>
            <a:endParaRPr spc="-8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666666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66666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80" dirty="0"/>
            </a:fld>
            <a:endParaRPr spc="-8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666666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66666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80" dirty="0"/>
            </a:fld>
            <a:endParaRPr spc="-8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66666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80" dirty="0"/>
            </a:fld>
            <a:endParaRPr spc="-8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1750822"/>
            <a:ext cx="596839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666666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004" y="2632607"/>
            <a:ext cx="5968390" cy="3229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658102" y="9412715"/>
            <a:ext cx="241300" cy="179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666666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80" dirty="0"/>
            </a:fld>
            <a:endParaRPr spc="-8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hyperlink" Target="https://console.aws.amazon.com/console/home" TargetMode="External"/><Relationship Id="rId1" Type="http://schemas.openxmlformats.org/officeDocument/2006/relationships/hyperlink" Target="https://aws.amazon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hyperlink" Target="https://aws.amazon.com/about-aws/global-infrastructure/regions_az/" TargetMode="External"/><Relationship Id="rId1" Type="http://schemas.openxmlformats.org/officeDocument/2006/relationships/hyperlink" Target="https://infrastructure.aw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1750822"/>
            <a:ext cx="55460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Fundam</a:t>
            </a:r>
            <a:r>
              <a:rPr spc="-35" dirty="0"/>
              <a:t>e</a:t>
            </a:r>
            <a:r>
              <a:rPr spc="-80" dirty="0"/>
              <a:t>ntal</a:t>
            </a:r>
            <a:r>
              <a:rPr spc="-135" dirty="0"/>
              <a:t> </a:t>
            </a:r>
            <a:r>
              <a:rPr spc="-45" dirty="0"/>
              <a:t>Cloud</a:t>
            </a:r>
            <a:r>
              <a:rPr spc="-114" dirty="0"/>
              <a:t> </a:t>
            </a:r>
            <a:r>
              <a:rPr spc="-40" dirty="0"/>
              <a:t>Conc</a:t>
            </a:r>
            <a:r>
              <a:rPr spc="-25" dirty="0"/>
              <a:t>e</a:t>
            </a:r>
            <a:r>
              <a:rPr spc="-70" dirty="0"/>
              <a:t>pts</a:t>
            </a:r>
            <a:r>
              <a:rPr spc="-120" dirty="0"/>
              <a:t> </a:t>
            </a:r>
            <a:r>
              <a:rPr spc="-75" dirty="0"/>
              <a:t>in</a:t>
            </a:r>
            <a:r>
              <a:rPr spc="-135" dirty="0"/>
              <a:t> </a:t>
            </a:r>
            <a:r>
              <a:rPr spc="-40" dirty="0"/>
              <a:t>AWS</a:t>
            </a:r>
            <a:endParaRPr spc="-4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80" dirty="0"/>
            </a:fld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902004" y="2185161"/>
            <a:ext cx="1336040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i="1" spc="20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Assignment</a:t>
            </a:r>
            <a:endParaRPr lang="en-US" sz="15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324101"/>
            <a:ext cx="5810250" cy="1141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Scenarios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17000"/>
              </a:lnSpc>
              <a:spcBef>
                <a:spcPts val="5"/>
              </a:spcBef>
            </a:pP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following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scenarios</a:t>
            </a:r>
            <a:r>
              <a:rPr sz="1200" i="1" spc="10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presented</a:t>
            </a:r>
            <a:r>
              <a:rPr sz="1200" i="1" spc="10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1200" i="1" spc="10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lang="en-US"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session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1200" i="1" spc="10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a way to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explore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10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your</a:t>
            </a:r>
            <a:r>
              <a:rPr sz="1200" i="1" spc="30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understanding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1200" i="1" spc="-260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module.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Include</a:t>
            </a:r>
            <a:r>
              <a:rPr sz="1200" i="1" spc="10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your</a:t>
            </a:r>
            <a:r>
              <a:rPr sz="1200" i="1" spc="1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answer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here</a:t>
            </a:r>
            <a:r>
              <a:rPr sz="1200" i="1" spc="10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this</a:t>
            </a:r>
            <a:r>
              <a:rPr sz="1200" i="1" spc="10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outline,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well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as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your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notes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200" i="1" spc="10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solution 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each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scenario.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80" dirty="0"/>
            </a:fld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902004" y="2874010"/>
            <a:ext cx="4868545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80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100" b="1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100" b="1" spc="-2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100" b="1" spc="-4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100" b="1" spc="-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100" b="1" spc="-50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100" b="1" spc="-254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100" b="1" spc="-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100" b="1" spc="-6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b="1" spc="-350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1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Verdana" panose="020B0604030504040204"/>
              <a:cs typeface="Verdana" panose="020B0604030504040204"/>
            </a:endParaRPr>
          </a:p>
          <a:p>
            <a:pPr marL="469265" indent="-228600">
              <a:lnSpc>
                <a:spcPct val="100000"/>
              </a:lnSpc>
              <a:buChar char="■"/>
              <a:tabLst>
                <a:tab pos="469265" algn="l"/>
                <a:tab pos="469900" algn="l"/>
              </a:tabLst>
            </a:pP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Jane’s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company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looking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transition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AWS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205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They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are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starting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few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workloads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205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-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requirement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store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backup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1000" spc="-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multiple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geographic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areas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200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Which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element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AWS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global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infrastructure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will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best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suit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need?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404486"/>
            <a:ext cx="5267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54625" algn="l"/>
              </a:tabLst>
            </a:pP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What’s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Your</a:t>
            </a:r>
            <a:r>
              <a:rPr sz="1000" spc="-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Answer: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u="sng" spc="-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u="sng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imes New Roman" panose="02020603050405020304"/>
                <a:cs typeface="Times New Roman" panose="02020603050405020304"/>
              </a:rPr>
              <a:t>	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294757"/>
            <a:ext cx="19164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Why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did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pick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answer: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6184773"/>
            <a:ext cx="4989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If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didn’t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get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one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right,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what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insight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did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gain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from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explanation: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7241285"/>
            <a:ext cx="5240655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80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100" b="1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100" b="1" spc="-2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100" b="1" spc="-4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100" b="1" spc="-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100" b="1" spc="-50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100" b="1" spc="-254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100" b="1" spc="-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100" b="1" spc="-6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b="1" spc="-13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1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Verdana" panose="020B0604030504040204"/>
              <a:cs typeface="Verdana" panose="020B0604030504040204"/>
            </a:endParaRPr>
          </a:p>
          <a:p>
            <a:pPr marL="469265" indent="-228600">
              <a:lnSpc>
                <a:spcPct val="100000"/>
              </a:lnSpc>
              <a:buChar char="■"/>
              <a:tabLst>
                <a:tab pos="469265" algn="l"/>
                <a:tab pos="469900" algn="l"/>
              </a:tabLst>
            </a:pP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Tim’s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company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serves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content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through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their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site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users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around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globe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205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They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are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looking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optimize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performance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users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around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world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205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They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want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leverage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-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Content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Delivery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Network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(CDN)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205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Which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element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AWS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global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infrastructure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will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used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case?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8771331"/>
            <a:ext cx="52666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53355" algn="l"/>
              </a:tabLst>
            </a:pP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What’s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Your</a:t>
            </a:r>
            <a:r>
              <a:rPr sz="1000" spc="-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Answer: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u="sng" spc="-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u="sng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imes New Roman" panose="02020603050405020304"/>
                <a:cs typeface="Times New Roman" panose="02020603050405020304"/>
              </a:rPr>
              <a:t>	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860550"/>
            <a:ext cx="19164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Why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did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pick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answer: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80" dirty="0"/>
            </a:fld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902004" y="2752089"/>
            <a:ext cx="4989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If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didn’t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get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one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right,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what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insight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did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gain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from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explanation: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808602"/>
            <a:ext cx="5387975" cy="1137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80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100" b="1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100" b="1" spc="-2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100" b="1" spc="-4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100" b="1" spc="-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100" b="1" spc="-50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100" b="1" spc="-254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100" b="1" spc="-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100" b="1" spc="-6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b="1" spc="-130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11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Verdana" panose="020B0604030504040204"/>
              <a:cs typeface="Verdana" panose="020B0604030504040204"/>
            </a:endParaRPr>
          </a:p>
          <a:p>
            <a:pPr marL="469265" indent="-228600">
              <a:lnSpc>
                <a:spcPct val="100000"/>
              </a:lnSpc>
              <a:buChar char="■"/>
              <a:tabLst>
                <a:tab pos="469265" algn="l"/>
                <a:tab pos="469900" algn="l"/>
              </a:tabLst>
            </a:pP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Ellen’s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company</a:t>
            </a:r>
            <a:r>
              <a:rPr sz="1000" spc="-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1000" spc="-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transitioning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one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their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legacy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applications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AWS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205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application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requires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uptime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least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-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99.5%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205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They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want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sure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any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issues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single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center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don’t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cause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outage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205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Which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element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AWS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global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infrastructure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supports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need?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302377"/>
            <a:ext cx="52666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53355" algn="l"/>
              </a:tabLst>
            </a:pP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What’s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Your</a:t>
            </a:r>
            <a:r>
              <a:rPr sz="1000" spc="-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Answer: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u="sng" spc="-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u="sng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imes New Roman" panose="02020603050405020304"/>
                <a:cs typeface="Times New Roman" panose="02020603050405020304"/>
              </a:rPr>
              <a:t>	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6192392"/>
            <a:ext cx="19164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Why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did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pick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answer: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7082408"/>
            <a:ext cx="4989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If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didn’t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get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one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right,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what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insight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did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gain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from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explanation: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324101"/>
            <a:ext cx="5795010" cy="81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Modu</a:t>
            </a:r>
            <a:r>
              <a:rPr sz="1400" spc="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2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-1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400" spc="4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spc="4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ap</a:t>
            </a:r>
            <a:r>
              <a:rPr sz="1400" spc="-1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7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400" spc="8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p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Take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minute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write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down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any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areas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from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module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that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don’t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fully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understand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or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where</a:t>
            </a:r>
            <a:r>
              <a:rPr sz="1000" spc="-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still</a:t>
            </a:r>
            <a:r>
              <a:rPr sz="1000" spc="-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have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questions: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80" dirty="0"/>
            </a:fld>
            <a:endParaRPr spc="-8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322578"/>
            <a:ext cx="3970654" cy="76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Understanding</a:t>
            </a:r>
            <a:r>
              <a:rPr sz="1800" b="1" spc="-114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55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1800" b="1" spc="-114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45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Computing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970"/>
              </a:spcBef>
            </a:pPr>
            <a:r>
              <a:rPr sz="1400" spc="5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1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1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ar</a:t>
            </a:r>
            <a:r>
              <a:rPr sz="1400" spc="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400" spc="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400" spc="6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400" spc="9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400" spc="-11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7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5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400" spc="1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5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4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4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mes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80" dirty="0"/>
            </a:fld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902004" y="2301899"/>
            <a:ext cx="5944235" cy="623062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469265" indent="-228600">
              <a:lnSpc>
                <a:spcPct val="100000"/>
              </a:lnSpc>
              <a:spcBef>
                <a:spcPts val="305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Setup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AWS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Test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Account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926465" lvl="1" indent="-229235">
              <a:lnSpc>
                <a:spcPct val="100000"/>
              </a:lnSpc>
              <a:spcBef>
                <a:spcPts val="200"/>
              </a:spcBef>
              <a:buFont typeface="Times New Roman" panose="02020603050405020304"/>
              <a:buChar char="○"/>
              <a:tabLst>
                <a:tab pos="926465" algn="l"/>
                <a:tab pos="927100" algn="l"/>
              </a:tabLst>
            </a:pPr>
            <a:r>
              <a:rPr lang="en-US"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will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prove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helpful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throughout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US"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training program.</a:t>
            </a:r>
            <a:endParaRPr lang="en-US" sz="1000" spc="90" dirty="0">
              <a:solidFill>
                <a:srgbClr val="666666"/>
              </a:solidFill>
              <a:latin typeface="Tahoma" panose="020B0604030504040204"/>
              <a:cs typeface="Tahoma" panose="020B0604030504040204"/>
            </a:endParaRPr>
          </a:p>
          <a:p>
            <a:pPr marL="926465" lvl="1" indent="-229235">
              <a:lnSpc>
                <a:spcPct val="100000"/>
              </a:lnSpc>
              <a:spcBef>
                <a:spcPts val="200"/>
              </a:spcBef>
              <a:buFont typeface="Times New Roman" panose="02020603050405020304"/>
              <a:buChar char="○"/>
              <a:tabLst>
                <a:tab pos="926465" algn="l"/>
                <a:tab pos="927100" algn="l"/>
              </a:tabLst>
            </a:pP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Understand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Traditional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Centers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926465" lvl="1" indent="-229235">
              <a:lnSpc>
                <a:spcPct val="100000"/>
              </a:lnSpc>
              <a:spcBef>
                <a:spcPts val="205"/>
              </a:spcBef>
              <a:buFont typeface="Times New Roman" panose="02020603050405020304"/>
              <a:buChar char="○"/>
              <a:tabLst>
                <a:tab pos="926465" algn="l"/>
                <a:tab pos="927100" algn="l"/>
              </a:tabLst>
            </a:pP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Know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challenges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that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exist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when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working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traditional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centers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195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Understand</a:t>
            </a:r>
            <a:r>
              <a:rPr sz="1000" spc="-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Cloud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Computing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926465" marR="35560" lvl="1" indent="-228600">
              <a:lnSpc>
                <a:spcPct val="117000"/>
              </a:lnSpc>
              <a:buFont typeface="Times New Roman" panose="02020603050405020304"/>
              <a:buChar char="○"/>
              <a:tabLst>
                <a:tab pos="926465" algn="l"/>
                <a:tab pos="927100" algn="l"/>
              </a:tabLst>
            </a:pP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should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able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compare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contrast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cloud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computing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traditional </a:t>
            </a:r>
            <a:r>
              <a:rPr sz="1000" spc="-2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centers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926465" lvl="1" indent="-229235">
              <a:lnSpc>
                <a:spcPct val="100000"/>
              </a:lnSpc>
              <a:spcBef>
                <a:spcPts val="205"/>
              </a:spcBef>
              <a:buFont typeface="Times New Roman" panose="02020603050405020304"/>
              <a:buChar char="○"/>
              <a:tabLst>
                <a:tab pos="926465" algn="l"/>
                <a:tab pos="927100" algn="l"/>
              </a:tabLst>
            </a:pP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should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understand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following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terms: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1383665" lvl="2" indent="-229235">
              <a:lnSpc>
                <a:spcPct val="100000"/>
              </a:lnSpc>
              <a:spcBef>
                <a:spcPts val="200"/>
              </a:spcBef>
              <a:buChar char="■"/>
              <a:tabLst>
                <a:tab pos="1383665" algn="l"/>
                <a:tab pos="1384300" algn="l"/>
              </a:tabLst>
            </a:pP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Elasticity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1383665" lvl="2" indent="-229235">
              <a:lnSpc>
                <a:spcPct val="100000"/>
              </a:lnSpc>
              <a:spcBef>
                <a:spcPts val="205"/>
              </a:spcBef>
              <a:buChar char="■"/>
              <a:tabLst>
                <a:tab pos="1383665" algn="l"/>
                <a:tab pos="1384300" algn="l"/>
              </a:tabLst>
            </a:pP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Reliability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1383665" lvl="2" indent="-229235">
              <a:lnSpc>
                <a:spcPct val="100000"/>
              </a:lnSpc>
              <a:spcBef>
                <a:spcPts val="195"/>
              </a:spcBef>
              <a:buChar char="■"/>
              <a:tabLst>
                <a:tab pos="1383665" algn="l"/>
                <a:tab pos="1384300" algn="l"/>
              </a:tabLst>
            </a:pP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Agility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926465" marR="674370" lvl="1" indent="-228600">
              <a:lnSpc>
                <a:spcPct val="117000"/>
              </a:lnSpc>
              <a:buFont typeface="Times New Roman" panose="02020603050405020304"/>
              <a:buChar char="○"/>
              <a:tabLst>
                <a:tab pos="926465" algn="l"/>
                <a:tab pos="927100" algn="l"/>
              </a:tabLst>
            </a:pP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should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understand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differences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between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following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cloud </a:t>
            </a:r>
            <a:r>
              <a:rPr sz="1000" spc="-2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computing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models: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1383665" lvl="2" indent="-229235">
              <a:lnSpc>
                <a:spcPct val="100000"/>
              </a:lnSpc>
              <a:spcBef>
                <a:spcPts val="200"/>
              </a:spcBef>
              <a:buChar char="■"/>
              <a:tabLst>
                <a:tab pos="1383665" algn="l"/>
                <a:tab pos="1384300" algn="l"/>
              </a:tabLst>
            </a:pP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Infrastructure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Service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(IaaS)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1383665" lvl="2" indent="-229235">
              <a:lnSpc>
                <a:spcPct val="100000"/>
              </a:lnSpc>
              <a:spcBef>
                <a:spcPts val="205"/>
              </a:spcBef>
              <a:buChar char="■"/>
              <a:tabLst>
                <a:tab pos="1383665" algn="l"/>
                <a:tab pos="1384300" algn="l"/>
              </a:tabLst>
            </a:pP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Platform</a:t>
            </a:r>
            <a:r>
              <a:rPr sz="1000" spc="-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as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-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Service</a:t>
            </a:r>
            <a:r>
              <a:rPr sz="1000" spc="-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(PaaS)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1383665" lvl="2" indent="-229235">
              <a:lnSpc>
                <a:spcPct val="100000"/>
              </a:lnSpc>
              <a:spcBef>
                <a:spcPts val="195"/>
              </a:spcBef>
              <a:buChar char="■"/>
              <a:tabLst>
                <a:tab pos="1383665" algn="l"/>
                <a:tab pos="1384300" algn="l"/>
              </a:tabLst>
            </a:pP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Software</a:t>
            </a:r>
            <a:r>
              <a:rPr sz="1000" spc="-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Service</a:t>
            </a:r>
            <a:r>
              <a:rPr sz="1000" spc="-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2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(SaaS)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926465" lvl="1" indent="-229235">
              <a:lnSpc>
                <a:spcPct val="100000"/>
              </a:lnSpc>
              <a:spcBef>
                <a:spcPts val="205"/>
              </a:spcBef>
              <a:buFont typeface="Times New Roman" panose="02020603050405020304"/>
              <a:buChar char="○"/>
              <a:tabLst>
                <a:tab pos="926465" algn="l"/>
                <a:tab pos="927100" algn="l"/>
              </a:tabLst>
            </a:pP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Know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different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cloud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deployment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models: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1383665" lvl="2" indent="-229235">
              <a:lnSpc>
                <a:spcPct val="100000"/>
              </a:lnSpc>
              <a:spcBef>
                <a:spcPts val="205"/>
              </a:spcBef>
              <a:buChar char="■"/>
              <a:tabLst>
                <a:tab pos="1383665" algn="l"/>
                <a:tab pos="1384300" algn="l"/>
              </a:tabLst>
            </a:pPr>
            <a:r>
              <a:rPr sz="1000" spc="1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ub</a:t>
            </a:r>
            <a:r>
              <a:rPr sz="1000" spc="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1000" spc="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1000" spc="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oud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1383665" lvl="2" indent="-229235">
              <a:lnSpc>
                <a:spcPct val="100000"/>
              </a:lnSpc>
              <a:spcBef>
                <a:spcPts val="200"/>
              </a:spcBef>
              <a:buChar char="■"/>
              <a:tabLst>
                <a:tab pos="1383665" algn="l"/>
                <a:tab pos="1384300" algn="l"/>
              </a:tabLst>
            </a:pPr>
            <a:r>
              <a:rPr sz="1000" spc="1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1000" spc="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1000" spc="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vat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1000" spc="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oud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1383665" lvl="2" indent="-229235">
              <a:lnSpc>
                <a:spcPct val="100000"/>
              </a:lnSpc>
              <a:spcBef>
                <a:spcPts val="205"/>
              </a:spcBef>
              <a:buChar char="■"/>
              <a:tabLst>
                <a:tab pos="1383665" algn="l"/>
                <a:tab pos="1384300" algn="l"/>
              </a:tabLst>
            </a:pPr>
            <a:r>
              <a:rPr sz="1000" spc="1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1000" spc="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1000" spc="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000" spc="12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1000" spc="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1000" spc="12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666666"/>
              </a:buClr>
              <a:buFont typeface="Tahoma" panose="020B0604030504040204"/>
              <a:buChar char="■"/>
            </a:pPr>
            <a:endParaRPr sz="145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400" spc="5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-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400" spc="2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nks</a:t>
            </a:r>
            <a:r>
              <a:rPr sz="1400" spc="-114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5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Yo</a:t>
            </a:r>
            <a:r>
              <a:rPr sz="1400" spc="3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400" spc="-6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’</a:t>
            </a:r>
            <a:r>
              <a:rPr sz="1400" spc="-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-1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6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400" spc="4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2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8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Verdana" panose="020B0604030504040204"/>
              <a:cs typeface="Verdan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5"/>
              </a:spcBef>
              <a:buClr>
                <a:srgbClr val="666666"/>
              </a:buClr>
              <a:buChar char="■"/>
              <a:tabLst>
                <a:tab pos="469265" algn="l"/>
                <a:tab pos="469900" algn="l"/>
              </a:tabLst>
            </a:pPr>
            <a:r>
              <a:rPr sz="1000" u="sng" spc="12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1"/>
              </a:rPr>
              <a:t>AWS</a:t>
            </a:r>
            <a:r>
              <a:rPr sz="1000" u="sng" spc="-6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1"/>
              </a:rPr>
              <a:t> </a:t>
            </a:r>
            <a:r>
              <a:rPr sz="1000" u="sng" spc="12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1"/>
              </a:rPr>
              <a:t>Home</a:t>
            </a:r>
            <a:r>
              <a:rPr sz="1000" u="sng" spc="-5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1"/>
              </a:rPr>
              <a:t> </a:t>
            </a:r>
            <a:r>
              <a:rPr sz="1000" u="sng" spc="11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1"/>
              </a:rPr>
              <a:t>Page</a:t>
            </a:r>
            <a:r>
              <a:rPr sz="1000" spc="-45" dirty="0">
                <a:solidFill>
                  <a:srgbClr val="1154CC"/>
                </a:solidFill>
                <a:latin typeface="Tahoma" panose="020B0604030504040204"/>
                <a:cs typeface="Tahoma" panose="020B0604030504040204"/>
                <a:hlinkClick r:id="rId1"/>
              </a:rPr>
              <a:t> </a:t>
            </a:r>
            <a:r>
              <a:rPr sz="1000" spc="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(to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sign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up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account)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190"/>
              </a:spcBef>
              <a:buClr>
                <a:srgbClr val="666666"/>
              </a:buClr>
              <a:buChar char="■"/>
              <a:tabLst>
                <a:tab pos="469265" algn="l"/>
                <a:tab pos="469900" algn="l"/>
              </a:tabLst>
            </a:pPr>
            <a:r>
              <a:rPr sz="1000" u="sng" spc="114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A</a:t>
            </a:r>
            <a:r>
              <a:rPr sz="1000" u="sng" spc="20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W</a:t>
            </a:r>
            <a:r>
              <a:rPr sz="1000" u="sng" spc="5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S</a:t>
            </a:r>
            <a:r>
              <a:rPr sz="1000" u="sng" spc="-5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 </a:t>
            </a:r>
            <a:r>
              <a:rPr sz="1000" u="sng" spc="114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C</a:t>
            </a:r>
            <a:r>
              <a:rPr sz="1000" u="sng" spc="8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onso</a:t>
            </a:r>
            <a:r>
              <a:rPr sz="1000" u="sng" spc="4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l</a:t>
            </a:r>
            <a:r>
              <a:rPr sz="1000" u="sng" spc="7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e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400" spc="-3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-2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1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1400" spc="-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400" spc="8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ng</a:t>
            </a:r>
            <a:r>
              <a:rPr sz="1400" spc="-114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7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1400" spc="-12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3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1400" spc="-13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6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5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WS</a:t>
            </a:r>
            <a:r>
              <a:rPr sz="1400" spc="-114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6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7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cc</a:t>
            </a:r>
            <a:r>
              <a:rPr sz="1400" spc="5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3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400" spc="4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nt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lang="en-US"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can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helpful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testing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out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services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lang="en-US"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concepts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forthcoming sessions.</a:t>
            </a:r>
            <a:endParaRPr sz="1150">
              <a:latin typeface="Tahoma" panose="020B0604030504040204"/>
              <a:cs typeface="Tahoma" panose="020B0604030504040204"/>
            </a:endParaRPr>
          </a:p>
          <a:p>
            <a:pPr marL="12700" marR="155575">
              <a:lnSpc>
                <a:spcPct val="117000"/>
              </a:lnSpc>
            </a:pP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After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setting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2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up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your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account</a:t>
            </a:r>
            <a:r>
              <a:rPr sz="1000" spc="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,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make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sure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follow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all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steps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end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sz="1000" spc="-2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create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billing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alarm.</a:t>
            </a:r>
            <a:r>
              <a:rPr sz="1000" spc="2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These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steps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are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detailed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below: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ahoma" panose="020B0604030504040204"/>
              <a:cs typeface="Tahoma" panose="020B0604030504040204"/>
            </a:endParaRPr>
          </a:p>
          <a:p>
            <a:pPr marL="469265" marR="15875" indent="-228600">
              <a:lnSpc>
                <a:spcPct val="117000"/>
              </a:lnSpc>
              <a:tabLst>
                <a:tab pos="469265" algn="l"/>
              </a:tabLst>
            </a:pPr>
            <a:r>
              <a:rPr sz="1000" spc="-1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1.	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From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AWS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Console,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select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dropdown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from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your</a:t>
            </a:r>
            <a:r>
              <a:rPr sz="1000" spc="-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username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then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select</a:t>
            </a:r>
            <a:r>
              <a:rPr sz="1000" spc="-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b="1" spc="-3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My </a:t>
            </a:r>
            <a:r>
              <a:rPr sz="1000" b="1" spc="-33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b="1" spc="-3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Billing</a:t>
            </a:r>
            <a:r>
              <a:rPr sz="1000" b="1" spc="-6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b="1" spc="-4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Dashboard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.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300632"/>
            <a:ext cx="5104130" cy="915669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305"/>
              </a:spcBef>
              <a:buAutoNum type="arabicPeriod" startAt="2"/>
              <a:tabLst>
                <a:tab pos="240665" algn="l"/>
                <a:tab pos="241300" algn="l"/>
              </a:tabLst>
            </a:pP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From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left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navigation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select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b="1" spc="-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AWS</a:t>
            </a:r>
            <a:r>
              <a:rPr sz="1000" b="1" spc="-5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b="1" spc="-3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Budgets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.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240665" indent="-228600">
              <a:lnSpc>
                <a:spcPct val="100000"/>
              </a:lnSpc>
              <a:spcBef>
                <a:spcPts val="200"/>
              </a:spcBef>
              <a:buAutoNum type="arabicPeriod" startAt="2"/>
              <a:tabLst>
                <a:tab pos="240665" algn="l"/>
                <a:tab pos="241300" algn="l"/>
              </a:tabLst>
            </a:pP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Se</a:t>
            </a:r>
            <a:r>
              <a:rPr sz="1000" spc="1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ect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000" spc="12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opt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on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b="1" spc="-3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Cr</a:t>
            </a:r>
            <a:r>
              <a:rPr sz="1000" b="1" spc="-3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00" b="1" spc="-4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00" b="1" spc="-4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00" b="1" spc="-4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00" b="1" spc="-6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b="1" spc="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000" b="1" spc="-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000" b="1" spc="-1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000" b="1" spc="-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000" b="1" spc="-1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00" b="1" spc="-2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00" spc="-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.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240665" indent="-228600">
              <a:lnSpc>
                <a:spcPct val="100000"/>
              </a:lnSpc>
              <a:spcBef>
                <a:spcPts val="205"/>
              </a:spcBef>
              <a:buAutoNum type="arabicPeriod" startAt="2"/>
              <a:tabLst>
                <a:tab pos="241300" algn="l"/>
              </a:tabLst>
            </a:pP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Make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sure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b="1" spc="-3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Cost</a:t>
            </a:r>
            <a:r>
              <a:rPr sz="1000" b="1" spc="-5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b="1" spc="-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Budget</a:t>
            </a:r>
            <a:r>
              <a:rPr sz="1000" b="1" spc="-5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selected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then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select</a:t>
            </a:r>
            <a:r>
              <a:rPr sz="1000" spc="-2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b="1" spc="-5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Set</a:t>
            </a:r>
            <a:r>
              <a:rPr sz="1000" b="1" spc="-5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b="1" spc="-5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Your </a:t>
            </a:r>
            <a:r>
              <a:rPr sz="1000" b="1" spc="-3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Budget</a:t>
            </a:r>
            <a:r>
              <a:rPr sz="1000" spc="-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.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240665" indent="-228600">
              <a:lnSpc>
                <a:spcPct val="100000"/>
              </a:lnSpc>
              <a:spcBef>
                <a:spcPts val="195"/>
              </a:spcBef>
              <a:buAutoNum type="arabicPeriod" startAt="2"/>
              <a:tabLst>
                <a:tab pos="240665" algn="l"/>
                <a:tab pos="241300" algn="l"/>
              </a:tabLst>
            </a:pP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Enter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name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budgeted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amount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then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select</a:t>
            </a:r>
            <a:r>
              <a:rPr sz="1000" spc="-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b="1" spc="-3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Configure</a:t>
            </a:r>
            <a:r>
              <a:rPr sz="1000" b="1" spc="-6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b="1" spc="-5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Alerts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.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240665" indent="-228600">
              <a:lnSpc>
                <a:spcPct val="100000"/>
              </a:lnSpc>
              <a:spcBef>
                <a:spcPts val="200"/>
              </a:spcBef>
              <a:buAutoNum type="arabicPeriod" startAt="2"/>
              <a:tabLst>
                <a:tab pos="241300" algn="l"/>
              </a:tabLst>
            </a:pP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Enter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alert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threshold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your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email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address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000" spc="-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select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b="1" spc="-3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Confirm</a:t>
            </a:r>
            <a:r>
              <a:rPr sz="1000" b="1" spc="-5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00" b="1" spc="-2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Budget</a:t>
            </a:r>
            <a:r>
              <a:rPr sz="1000" spc="-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.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595118"/>
            <a:ext cx="4138295" cy="2290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Tr</a:t>
            </a:r>
            <a:r>
              <a:rPr sz="1400" spc="4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3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400" spc="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400" spc="1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400" spc="5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4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40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al</a:t>
            </a:r>
            <a:r>
              <a:rPr sz="1400" spc="-1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7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400" spc="1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-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-12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3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1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2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nte</a:t>
            </a:r>
            <a:r>
              <a:rPr sz="1400" spc="1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spc="-3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Verdana" panose="020B0604030504040204"/>
              <a:cs typeface="Verdana" panose="020B0604030504040204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Traditional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centers</a:t>
            </a:r>
            <a:r>
              <a:rPr sz="1000" spc="-2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present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challenges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organizations: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ahoma" panose="020B0604030504040204"/>
              <a:cs typeface="Tahoma" panose="020B0604030504040204"/>
            </a:endParaRPr>
          </a:p>
          <a:p>
            <a:pPr marL="241300">
              <a:lnSpc>
                <a:spcPct val="100000"/>
              </a:lnSpc>
              <a:tabLst>
                <a:tab pos="469265" algn="l"/>
              </a:tabLst>
            </a:pPr>
            <a:r>
              <a:rPr sz="1000" spc="-1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1.	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Large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up-front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investment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ahoma" panose="020B0604030504040204"/>
              <a:cs typeface="Tahoma" panose="020B0604030504040204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  <a:tabLst>
                <a:tab pos="469265" algn="l"/>
                <a:tab pos="3479800" algn="l"/>
              </a:tabLst>
            </a:pP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2.	</a:t>
            </a:r>
            <a:r>
              <a:rPr sz="1000" u="sng" spc="-9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sz="1000" u="sng" spc="-40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	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ahoma" panose="020B0604030504040204"/>
              <a:cs typeface="Tahoma" panose="020B0604030504040204"/>
            </a:endParaRPr>
          </a:p>
          <a:p>
            <a:pPr marL="241300">
              <a:lnSpc>
                <a:spcPct val="100000"/>
              </a:lnSpc>
              <a:tabLst>
                <a:tab pos="469265" algn="l"/>
                <a:tab pos="3479800" algn="l"/>
              </a:tabLst>
            </a:pP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3.	</a:t>
            </a:r>
            <a:r>
              <a:rPr sz="1000" u="sng" spc="-9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sz="1000" u="sng" spc="-40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	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469900" algn="l"/>
              </a:tabLst>
            </a:pP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Maintaining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centers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expensive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666666"/>
              </a:buClr>
              <a:buFont typeface="Tahoma" panose="020B0604030504040204"/>
              <a:buAutoNum type="arabicPeriod" startAt="4"/>
            </a:pP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buAutoNum type="arabicPeriod" startAt="4"/>
              <a:tabLst>
                <a:tab pos="469265" algn="l"/>
                <a:tab pos="469900" algn="l"/>
              </a:tabLst>
            </a:pP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own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all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security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compliance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burden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6373" y="6321916"/>
            <a:ext cx="126873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___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_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430392"/>
            <a:ext cx="5488940" cy="3397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0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400" spc="1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4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400" spc="5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-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400" spc="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400" spc="1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-3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-1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400" spc="-13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3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5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4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400" spc="8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400" spc="-1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3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12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400" spc="8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400" spc="5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400" spc="2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-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400" spc="8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ng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000" spc="1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AWS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lists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six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key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Advantages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Cloud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Computing: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1083310" algn="l"/>
                <a:tab pos="2323465" algn="l"/>
                <a:tab pos="2542540" algn="l"/>
                <a:tab pos="4555490" algn="l"/>
              </a:tabLst>
            </a:pP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Trade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u="sng" spc="-5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sz="1000" u="sng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	</a:t>
            </a:r>
            <a:r>
              <a:rPr sz="10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1000" u="sng" spc="-5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sz="1000" u="sng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	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expenses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sz="1000" u="sng" spc="4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	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expenses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666666"/>
              </a:buClr>
              <a:buFont typeface="Tahoma" panose="020B0604030504040204"/>
              <a:buAutoNum type="arabicPeriod"/>
            </a:pP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4573905" algn="l"/>
              </a:tabLst>
            </a:pPr>
            <a:r>
              <a:rPr sz="1000" spc="1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000" spc="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1000" spc="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1000" spc="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1000" spc="21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u="sng" spc="-5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sz="1000" u="sng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	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666666"/>
              </a:buClr>
              <a:buFont typeface="Tahoma" panose="020B0604030504040204"/>
              <a:buAutoNum type="arabicPeriod"/>
            </a:pP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2838450" algn="l"/>
              </a:tabLst>
            </a:pP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St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op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gue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000" spc="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000" spc="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000" spc="12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ng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u="sng" spc="-5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sz="1000" u="sng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	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666666"/>
              </a:buClr>
              <a:buFont typeface="Tahoma" panose="020B0604030504040204"/>
              <a:buAutoNum type="arabicPeriod"/>
            </a:pP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buAutoNum type="arabicPeriod"/>
              <a:tabLst>
                <a:tab pos="469900" algn="l"/>
                <a:tab pos="3482340" algn="l"/>
              </a:tabLst>
            </a:pP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Increase</a:t>
            </a:r>
            <a:r>
              <a:rPr sz="1000" spc="-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speed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u="sng" spc="-5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sz="1000" u="sng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	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666666"/>
              </a:buClr>
              <a:buFont typeface="Tahoma" panose="020B0604030504040204"/>
              <a:buAutoNum type="arabicPeriod"/>
            </a:pP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Stop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spending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money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maintaining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centers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666666"/>
              </a:buClr>
              <a:buFont typeface="Tahoma" panose="020B0604030504040204"/>
              <a:buAutoNum type="arabicPeriod"/>
            </a:pP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buAutoNum type="arabicPeriod"/>
              <a:tabLst>
                <a:tab pos="469900" algn="l"/>
                <a:tab pos="3132455" algn="l"/>
              </a:tabLst>
            </a:pP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Go</a:t>
            </a:r>
            <a:r>
              <a:rPr sz="1000" spc="-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global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u="sng" spc="-5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sz="1000" u="sng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	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</a:pPr>
            <a:endParaRPr sz="12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tabLst>
                <a:tab pos="1928495" algn="l"/>
              </a:tabLst>
            </a:pPr>
            <a:r>
              <a:rPr sz="1000" spc="-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“</a:t>
            </a:r>
            <a:r>
              <a:rPr sz="1000" u="sng" spc="-2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000" spc="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ability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acquire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resources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need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2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them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and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release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resources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when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no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longer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need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them.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2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cloud,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want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do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this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66595" y="6212459"/>
            <a:ext cx="1263015" cy="198755"/>
          </a:xfrm>
          <a:custGeom>
            <a:avLst/>
            <a:gdLst/>
            <a:ahLst/>
            <a:cxnLst/>
            <a:rect l="l" t="t" r="r" b="b"/>
            <a:pathLst>
              <a:path w="1263014" h="198754">
                <a:moveTo>
                  <a:pt x="1263015" y="0"/>
                </a:moveTo>
                <a:lnTo>
                  <a:pt x="0" y="0"/>
                </a:lnTo>
                <a:lnTo>
                  <a:pt x="0" y="198754"/>
                </a:lnTo>
                <a:lnTo>
                  <a:pt x="1263015" y="198754"/>
                </a:lnTo>
                <a:lnTo>
                  <a:pt x="12630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80" dirty="0"/>
            </a:fld>
            <a:endParaRPr spc="-8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327150"/>
            <a:ext cx="3764279" cy="1478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au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omatic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ll</a:t>
            </a:r>
            <a:r>
              <a:rPr sz="1000" spc="-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y.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-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”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000" b="1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Well-Architected</a:t>
            </a:r>
            <a:r>
              <a:rPr sz="1000" b="1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b="1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Framework,</a:t>
            </a:r>
            <a:r>
              <a:rPr sz="1000" b="1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b="1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Amazon</a:t>
            </a:r>
            <a:r>
              <a:rPr sz="1000" b="1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b="1" spc="1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Web</a:t>
            </a:r>
            <a:r>
              <a:rPr sz="1000" b="1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b="1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Services</a:t>
            </a:r>
            <a:endParaRPr sz="1000" b="1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</a:pPr>
            <a:endParaRPr sz="12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Typ</a:t>
            </a:r>
            <a:r>
              <a:rPr sz="1400" spc="-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-3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-11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400" spc="-13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2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5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4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400" spc="8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400" spc="-13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2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6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omput</a:t>
            </a:r>
            <a:r>
              <a:rPr sz="1400" spc="-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400" spc="8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ng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Write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definition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Cloud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Computing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provided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by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AWS: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4182110"/>
            <a:ext cx="645985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Enter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three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different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cloud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computing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models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discussed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sz="1000" spc="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session</a:t>
            </a:r>
            <a:r>
              <a:rPr sz="1000" spc="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: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8232" y="4944478"/>
            <a:ext cx="1396365" cy="0"/>
          </a:xfrm>
          <a:custGeom>
            <a:avLst/>
            <a:gdLst/>
            <a:ahLst/>
            <a:cxnLst/>
            <a:rect l="l" t="t" r="r" b="b"/>
            <a:pathLst>
              <a:path w="1396364">
                <a:moveTo>
                  <a:pt x="0" y="0"/>
                </a:moveTo>
                <a:lnTo>
                  <a:pt x="1396345" y="0"/>
                </a:lnTo>
              </a:path>
            </a:pathLst>
          </a:custGeom>
          <a:ln w="6071">
            <a:solidFill>
              <a:srgbClr val="65656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74310" y="4944478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563" y="0"/>
                </a:lnTo>
              </a:path>
            </a:pathLst>
          </a:custGeom>
          <a:ln w="6071">
            <a:solidFill>
              <a:srgbClr val="65656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50028" y="4944478"/>
            <a:ext cx="1457960" cy="0"/>
          </a:xfrm>
          <a:custGeom>
            <a:avLst/>
            <a:gdLst/>
            <a:ahLst/>
            <a:cxnLst/>
            <a:rect l="l" t="t" r="r" b="b"/>
            <a:pathLst>
              <a:path w="1457959">
                <a:moveTo>
                  <a:pt x="0" y="0"/>
                </a:moveTo>
                <a:lnTo>
                  <a:pt x="1457440" y="0"/>
                </a:lnTo>
              </a:path>
            </a:pathLst>
          </a:custGeom>
          <a:ln w="6071">
            <a:solidFill>
              <a:srgbClr val="65656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2004" y="6463665"/>
            <a:ext cx="43700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Enter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name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each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cloud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computing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deployment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model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below: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7083932"/>
            <a:ext cx="5833110" cy="487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64640" algn="l"/>
              </a:tabLst>
            </a:pPr>
            <a:r>
              <a:rPr sz="1000" u="sng" spc="-5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sz="1000" u="sng" spc="-5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	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Deployed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onto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public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cloud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provider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like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AWS,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Microsoft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Azure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or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Google</a:t>
            </a:r>
            <a:r>
              <a:rPr sz="1000" spc="-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Cloud</a:t>
            </a:r>
            <a:r>
              <a:rPr sz="1000" spc="-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Platform.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8012430"/>
            <a:ext cx="5380990" cy="487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01140" algn="l"/>
              </a:tabLst>
            </a:pPr>
            <a:r>
              <a:rPr sz="1000" u="sng" spc="-5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sz="1000" u="sng" spc="-5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	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Deployed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private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center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using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cloud-like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platform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provided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by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vendors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like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VMWare.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35434" y="5246263"/>
            <a:ext cx="5376235" cy="601941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80" dirty="0"/>
            </a:fld>
            <a:endParaRPr spc="-8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327150"/>
            <a:ext cx="5810885" cy="1969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01140" algn="l"/>
              </a:tabLst>
            </a:pPr>
            <a:r>
              <a:rPr sz="1000" u="sng" spc="-5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sz="1000" u="sng" spc="-5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	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Deployed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mix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previous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two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options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using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both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provided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like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AWS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alongside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cloud-like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platform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private</a:t>
            </a:r>
            <a:r>
              <a:rPr sz="1000" spc="-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center.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</a:pPr>
            <a:endParaRPr sz="12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Scenarios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17000"/>
              </a:lnSpc>
            </a:pP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following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scenarios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presented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course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a way to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explore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10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your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understanding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1200" i="1" spc="-254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module.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Include</a:t>
            </a:r>
            <a:r>
              <a:rPr sz="1200" i="1" spc="10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your</a:t>
            </a:r>
            <a:r>
              <a:rPr sz="1200" i="1" spc="1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answer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here</a:t>
            </a:r>
            <a:r>
              <a:rPr sz="1200" i="1" spc="10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this</a:t>
            </a:r>
            <a:r>
              <a:rPr sz="1200" i="1" spc="10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outline,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well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as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your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notes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200" i="1" spc="10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solution 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1200" i="1" spc="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i="1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each</a:t>
            </a:r>
            <a:r>
              <a:rPr sz="1200" i="1" spc="-5" dirty="0">
                <a:solidFill>
                  <a:srgbClr val="999999"/>
                </a:solidFill>
                <a:latin typeface="Calibri" panose="020F0502020204030204"/>
                <a:cs typeface="Calibri" panose="020F0502020204030204"/>
              </a:rPr>
              <a:t> scenario.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80" dirty="0"/>
            </a:fld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902004" y="3695826"/>
            <a:ext cx="5547360" cy="1529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80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100" b="1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100" b="1" spc="-2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100" b="1" spc="-4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100" b="1" spc="-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100" b="1" spc="-50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100" b="1" spc="-254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100" b="1" spc="-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100" b="1" spc="-6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b="1" spc="-350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1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Verdana" panose="020B0604030504040204"/>
              <a:cs typeface="Verdana" panose="020B0604030504040204"/>
            </a:endParaRPr>
          </a:p>
          <a:p>
            <a:pPr marL="469265" indent="-228600">
              <a:lnSpc>
                <a:spcPct val="100000"/>
              </a:lnSpc>
              <a:buChar char="■"/>
              <a:tabLst>
                <a:tab pos="469265" algn="l"/>
                <a:tab pos="469900" algn="l"/>
              </a:tabLst>
            </a:pP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Roger’s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company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runs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several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production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workloads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its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center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205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They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are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using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VMWare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manage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infrastructure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their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center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190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They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want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use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AWS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integrate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their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center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new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workloads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205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Which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cloud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deployment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model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would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his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company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following?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tabLst>
                <a:tab pos="5254625" algn="l"/>
              </a:tabLst>
            </a:pP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What’s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Your</a:t>
            </a:r>
            <a:r>
              <a:rPr sz="1000" spc="-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Answer: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u="sng" spc="-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u="sng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imes New Roman" panose="02020603050405020304"/>
                <a:cs typeface="Times New Roman" panose="02020603050405020304"/>
              </a:rPr>
              <a:t>	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5939409"/>
            <a:ext cx="19164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Why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did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pick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answer: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829425"/>
            <a:ext cx="4989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If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didn’t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get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one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right,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what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insight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did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gain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from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explanation: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7826502"/>
            <a:ext cx="5275580" cy="1136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80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100" b="1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100" b="1" spc="-2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100" b="1" spc="-4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100" b="1" spc="-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100" b="1" spc="-50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100" b="1" spc="-254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100" b="1" spc="-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100" b="1" spc="-6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b="1" spc="-13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1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Verdana" panose="020B0604030504040204"/>
              <a:cs typeface="Verdana" panose="020B0604030504040204"/>
            </a:endParaRPr>
          </a:p>
          <a:p>
            <a:pPr marL="469265" indent="-228600">
              <a:lnSpc>
                <a:spcPct val="100000"/>
              </a:lnSpc>
              <a:buChar char="■"/>
              <a:tabLst>
                <a:tab pos="469265" algn="l"/>
                <a:tab pos="469900" algn="l"/>
              </a:tabLst>
            </a:pP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Eliza’s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company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trying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decide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whether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fund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new</a:t>
            </a:r>
            <a:r>
              <a:rPr sz="1000" spc="-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line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business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205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Eliza’s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looking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monetize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new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emerging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technology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205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new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line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business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will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require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new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infrastructure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190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What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benefit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cloud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computing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would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most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relevant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her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company?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540510"/>
            <a:ext cx="5267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54625" algn="l"/>
              </a:tabLst>
            </a:pP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What’s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Your</a:t>
            </a:r>
            <a:r>
              <a:rPr sz="1000" spc="-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Answer: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u="sng" spc="-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u="sng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imes New Roman" panose="02020603050405020304"/>
                <a:cs typeface="Times New Roman" panose="02020603050405020304"/>
              </a:rPr>
              <a:t>	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80" dirty="0"/>
            </a:fld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902004" y="2430526"/>
            <a:ext cx="19164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Why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did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pick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answer: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322447"/>
            <a:ext cx="4989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If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didn’t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get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one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right,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what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insight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did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gain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from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explanation: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495926"/>
            <a:ext cx="5268595" cy="149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80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100" b="1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100" b="1" spc="-2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100" b="1" spc="-4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100" b="1" spc="-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100" b="1" spc="-50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100" b="1" spc="-254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100" b="1" spc="-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100" b="1" spc="-65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100" b="1" spc="-130" dirty="0">
                <a:solidFill>
                  <a:srgbClr val="2C9EBB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11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Verdana" panose="020B0604030504040204"/>
              <a:cs typeface="Verdana" panose="020B0604030504040204"/>
            </a:endParaRPr>
          </a:p>
          <a:p>
            <a:pPr marL="469265" indent="-228600">
              <a:lnSpc>
                <a:spcPct val="100000"/>
              </a:lnSpc>
              <a:buChar char="■"/>
              <a:tabLst>
                <a:tab pos="469265" algn="l"/>
                <a:tab pos="469900" algn="l"/>
              </a:tabLst>
            </a:pP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Jennifer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CTO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insurance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company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205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They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are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considering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moving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cloud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instead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co-locating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servers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190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They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want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make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sure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they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have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maximum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control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cloud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servers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205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Which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cloud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computing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model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would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they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need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leverage?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tabLst>
                <a:tab pos="5255260" algn="l"/>
              </a:tabLst>
            </a:pP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What’s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Your</a:t>
            </a:r>
            <a:r>
              <a:rPr sz="1000" spc="-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Answer: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u="sng" spc="-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u="sng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imes New Roman" panose="02020603050405020304"/>
                <a:cs typeface="Times New Roman" panose="02020603050405020304"/>
              </a:rPr>
              <a:t>	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6702932"/>
            <a:ext cx="19164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Why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did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pick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answer: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7593330"/>
            <a:ext cx="4989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If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didn’t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get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one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right,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what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insight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did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gain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from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explanation: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324101"/>
            <a:ext cx="5798185" cy="81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Modu</a:t>
            </a:r>
            <a:r>
              <a:rPr sz="1400" spc="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2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-1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400" spc="4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spc="4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ap</a:t>
            </a:r>
            <a:r>
              <a:rPr sz="1400" spc="-1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7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400" spc="8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p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Take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minute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write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down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any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areas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from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module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that</a:t>
            </a:r>
            <a:r>
              <a:rPr sz="1000" spc="-1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don’t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fully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understand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or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where</a:t>
            </a:r>
            <a:r>
              <a:rPr sz="1000" spc="-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still</a:t>
            </a:r>
            <a:r>
              <a:rPr sz="1000" spc="-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have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questions: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80" dirty="0"/>
            </a:fld>
            <a:endParaRPr spc="-8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322578"/>
            <a:ext cx="3118485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AWS</a:t>
            </a:r>
            <a:r>
              <a:rPr sz="1800" b="1" spc="-130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80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Global</a:t>
            </a:r>
            <a:r>
              <a:rPr sz="1800" b="1" spc="-130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400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b="1" spc="-90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nfrastructure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1400" spc="5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1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1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ar</a:t>
            </a:r>
            <a:r>
              <a:rPr sz="1400" spc="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400" spc="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400" spc="6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400" spc="9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400" spc="-11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7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5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400" spc="1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5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4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4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mes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80" dirty="0"/>
            </a:fld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902004" y="2260752"/>
            <a:ext cx="5611495" cy="49301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469265" indent="-228600">
              <a:lnSpc>
                <a:spcPct val="100000"/>
              </a:lnSpc>
              <a:spcBef>
                <a:spcPts val="305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able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list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three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key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elements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AWS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Global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Infrastructure: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926465" lvl="1" indent="-229235">
              <a:lnSpc>
                <a:spcPct val="100000"/>
              </a:lnSpc>
              <a:spcBef>
                <a:spcPts val="200"/>
              </a:spcBef>
              <a:buFont typeface="Times New Roman" panose="02020603050405020304"/>
              <a:buChar char="○"/>
              <a:tabLst>
                <a:tab pos="926465" algn="l"/>
                <a:tab pos="927100" algn="l"/>
              </a:tabLst>
            </a:pP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1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Re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1000" spc="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ons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1383665" lvl="2" indent="-229235">
              <a:lnSpc>
                <a:spcPct val="100000"/>
              </a:lnSpc>
              <a:spcBef>
                <a:spcPts val="205"/>
              </a:spcBef>
              <a:buChar char="■"/>
              <a:tabLst>
                <a:tab pos="1383665" algn="l"/>
                <a:tab pos="1384300" algn="l"/>
              </a:tabLst>
            </a:pP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Understand</a:t>
            </a:r>
            <a:r>
              <a:rPr sz="1000" spc="-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what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constitutes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region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926465" lvl="1" indent="-229235">
              <a:lnSpc>
                <a:spcPct val="100000"/>
              </a:lnSpc>
              <a:spcBef>
                <a:spcPts val="195"/>
              </a:spcBef>
              <a:buFont typeface="Times New Roman" panose="02020603050405020304"/>
              <a:buChar char="○"/>
              <a:tabLst>
                <a:tab pos="926465" algn="l"/>
                <a:tab pos="927100" algn="l"/>
              </a:tabLst>
            </a:pPr>
            <a:r>
              <a:rPr sz="1000" spc="1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AWS</a:t>
            </a:r>
            <a:r>
              <a:rPr sz="1000" spc="-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Availability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Zones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1383665" lvl="2" indent="-229235">
              <a:lnSpc>
                <a:spcPct val="100000"/>
              </a:lnSpc>
              <a:spcBef>
                <a:spcPts val="205"/>
              </a:spcBef>
              <a:buChar char="■"/>
              <a:tabLst>
                <a:tab pos="1383665" algn="l"/>
                <a:tab pos="1384300" algn="l"/>
              </a:tabLst>
            </a:pP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Understand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what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makes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up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availability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zone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926465" lvl="1" indent="-229235">
              <a:lnSpc>
                <a:spcPct val="100000"/>
              </a:lnSpc>
              <a:spcBef>
                <a:spcPts val="205"/>
              </a:spcBef>
              <a:buFont typeface="Times New Roman" panose="02020603050405020304"/>
              <a:buChar char="○"/>
              <a:tabLst>
                <a:tab pos="926465" algn="l"/>
                <a:tab pos="927100" algn="l"/>
              </a:tabLst>
            </a:pPr>
            <a:r>
              <a:rPr sz="1000" spc="1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AWS</a:t>
            </a:r>
            <a:r>
              <a:rPr sz="1000" spc="-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Edge</a:t>
            </a:r>
            <a:r>
              <a:rPr sz="1000" spc="-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Locations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1383665" lvl="2" indent="-229235">
              <a:lnSpc>
                <a:spcPct val="100000"/>
              </a:lnSpc>
              <a:spcBef>
                <a:spcPts val="205"/>
              </a:spcBef>
              <a:buChar char="■"/>
              <a:tabLst>
                <a:tab pos="1383665" algn="l"/>
                <a:tab pos="1384300" algn="l"/>
              </a:tabLst>
            </a:pP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Know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which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services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leverage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edge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locations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200"/>
              </a:spcBef>
              <a:buChar char="■"/>
              <a:tabLst>
                <a:tab pos="469265" algn="l"/>
                <a:tab pos="469900" algn="l"/>
              </a:tabLst>
            </a:pP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Understand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how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each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these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aspects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factor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into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solutions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built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on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platform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666666"/>
              </a:buClr>
              <a:buFont typeface="Tahoma" panose="020B0604030504040204"/>
              <a:buChar char="■"/>
            </a:pPr>
            <a:endParaRPr sz="145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400" spc="5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-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400" spc="2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nks</a:t>
            </a:r>
            <a:r>
              <a:rPr sz="1400" spc="-114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5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Yo</a:t>
            </a:r>
            <a:r>
              <a:rPr sz="1400" spc="3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400" spc="-6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’</a:t>
            </a:r>
            <a:r>
              <a:rPr sz="1400" spc="-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-1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6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400" spc="4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2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8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Verdana" panose="020B0604030504040204"/>
              <a:cs typeface="Verdana" panose="020B0604030504040204"/>
            </a:endParaRPr>
          </a:p>
          <a:p>
            <a:pPr marL="469265" indent="-228600">
              <a:lnSpc>
                <a:spcPct val="100000"/>
              </a:lnSpc>
              <a:buClr>
                <a:srgbClr val="666666"/>
              </a:buClr>
              <a:buChar char="■"/>
              <a:tabLst>
                <a:tab pos="469265" algn="l"/>
                <a:tab pos="469900" algn="l"/>
              </a:tabLst>
            </a:pPr>
            <a:r>
              <a:rPr sz="1000" u="sng" spc="12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1"/>
              </a:rPr>
              <a:t>AWS</a:t>
            </a:r>
            <a:r>
              <a:rPr sz="1000" u="sng" spc="-6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1"/>
              </a:rPr>
              <a:t> </a:t>
            </a:r>
            <a:r>
              <a:rPr sz="1000" u="sng" spc="5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1"/>
              </a:rPr>
              <a:t>Infrastructure</a:t>
            </a:r>
            <a:r>
              <a:rPr sz="1000" u="sng" spc="-6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1"/>
              </a:rPr>
              <a:t> </a:t>
            </a:r>
            <a:r>
              <a:rPr sz="1000" u="sng" spc="6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1"/>
              </a:rPr>
              <a:t>Visualization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 marL="469265" indent="-228600">
              <a:lnSpc>
                <a:spcPct val="100000"/>
              </a:lnSpc>
              <a:spcBef>
                <a:spcPts val="205"/>
              </a:spcBef>
              <a:buClr>
                <a:srgbClr val="666666"/>
              </a:buClr>
              <a:buChar char="■"/>
              <a:tabLst>
                <a:tab pos="469265" algn="l"/>
                <a:tab pos="469900" algn="l"/>
              </a:tabLst>
            </a:pPr>
            <a:r>
              <a:rPr sz="1000" u="sng" spc="12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AWS</a:t>
            </a:r>
            <a:r>
              <a:rPr sz="1000" u="sng" spc="-5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 </a:t>
            </a:r>
            <a:r>
              <a:rPr sz="1000" u="sng" spc="8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Regions</a:t>
            </a:r>
            <a:r>
              <a:rPr sz="1000" u="sng" spc="-5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 </a:t>
            </a:r>
            <a:r>
              <a:rPr sz="1000" u="sng" spc="10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and</a:t>
            </a:r>
            <a:r>
              <a:rPr sz="1000" u="sng" spc="-5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 </a:t>
            </a:r>
            <a:r>
              <a:rPr sz="1000" u="sng" spc="5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Availability</a:t>
            </a:r>
            <a:r>
              <a:rPr sz="1000" u="sng" spc="-4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 </a:t>
            </a:r>
            <a:r>
              <a:rPr sz="1000" u="sng" spc="8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Zones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241300" marR="1704975" indent="-228600">
              <a:lnSpc>
                <a:spcPct val="233000"/>
              </a:lnSpc>
              <a:spcBef>
                <a:spcPts val="800"/>
              </a:spcBef>
            </a:pP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three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primary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elements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AWS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Global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Infrastructure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are: </a:t>
            </a:r>
            <a:r>
              <a:rPr sz="1000" spc="-3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-1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1.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ahoma" panose="020B0604030504040204"/>
              <a:cs typeface="Tahoma" panose="020B0604030504040204"/>
            </a:endParaRPr>
          </a:p>
          <a:p>
            <a:pPr marL="241300">
              <a:lnSpc>
                <a:spcPct val="100000"/>
              </a:lnSpc>
            </a:pP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2.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ahoma" panose="020B0604030504040204"/>
              <a:cs typeface="Tahoma" panose="020B0604030504040204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3.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</a:pPr>
            <a:endParaRPr sz="12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5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AWS</a:t>
            </a:r>
            <a:r>
              <a:rPr sz="1400" spc="-1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3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Regions</a:t>
            </a:r>
            <a:r>
              <a:rPr sz="1400" spc="-114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4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-1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Availability</a:t>
            </a:r>
            <a:r>
              <a:rPr sz="1400" spc="-114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Zones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646669"/>
            <a:ext cx="5783580" cy="487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91360" algn="l"/>
              </a:tabLst>
            </a:pP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AWS</a:t>
            </a:r>
            <a:r>
              <a:rPr sz="1000" u="sng" spc="12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	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represents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cluster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centers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specific</a:t>
            </a:r>
            <a:r>
              <a:rPr sz="1000" spc="-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geographic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location.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8576309"/>
            <a:ext cx="5355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05455" algn="l"/>
              </a:tabLst>
            </a:pP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AWS</a:t>
            </a:r>
            <a:r>
              <a:rPr sz="1000" u="sng" spc="12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	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consists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one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or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more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centers.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327150"/>
            <a:ext cx="4934585" cy="1513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primary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purpose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AWS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Availability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Zones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to: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</a:pPr>
            <a:endParaRPr sz="12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400" spc="7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18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400" spc="-9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-11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3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9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400" spc="8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400" spc="2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-12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5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60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3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1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-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400" spc="25" dirty="0">
                <a:solidFill>
                  <a:srgbClr val="666666"/>
                </a:solidFill>
                <a:latin typeface="Verdana" panose="020B0604030504040204"/>
                <a:cs typeface="Verdana" panose="020B0604030504040204"/>
              </a:rPr>
              <a:t>ons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tabLst>
                <a:tab pos="4921250" algn="l"/>
              </a:tabLst>
            </a:pP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acronym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CDN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stands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u="sng" spc="-5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sz="1000" u="sng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	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tabLst>
                <a:tab pos="1345565" algn="l"/>
              </a:tabLst>
            </a:pPr>
            <a:r>
              <a:rPr sz="1000" u="sng" spc="-5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sz="1000" u="sng" spc="-5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	</a:t>
            </a:r>
            <a:r>
              <a:rPr sz="1000" spc="-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.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80" dirty="0"/>
            </a:fld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902004" y="3282823"/>
            <a:ext cx="5412105" cy="487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48580" algn="l"/>
              </a:tabLst>
            </a:pP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00" spc="1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WS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ut</a:t>
            </a:r>
            <a:r>
              <a:rPr sz="1000" spc="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000" spc="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1000" spc="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z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000" spc="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ge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oca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000" spc="3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ons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1000" spc="3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he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000" spc="6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1000" spc="2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000" spc="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es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u="sng" spc="-5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sz="1000" u="sng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	</a:t>
            </a:r>
            <a:r>
              <a:rPr sz="1000" spc="1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and</a:t>
            </a:r>
            <a:endParaRPr sz="1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tabLst>
                <a:tab pos="2423160" algn="l"/>
              </a:tabLst>
            </a:pPr>
            <a:r>
              <a:rPr sz="1000" u="sng" spc="-5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sz="1000" u="sng" spc="-55" dirty="0">
                <a:solidFill>
                  <a:srgbClr val="666666"/>
                </a:solidFill>
                <a:uFill>
                  <a:solidFill>
                    <a:srgbClr val="656565"/>
                  </a:solidFill>
                </a:uFill>
                <a:latin typeface="Tahoma" panose="020B0604030504040204"/>
                <a:cs typeface="Tahoma" panose="020B0604030504040204"/>
              </a:rPr>
              <a:t>	</a:t>
            </a:r>
            <a:r>
              <a:rPr sz="1000" spc="-9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.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212463"/>
            <a:ext cx="33731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primary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purpose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000" spc="-4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8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an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AWS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11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Edge</a:t>
            </a:r>
            <a:r>
              <a:rPr sz="1000" spc="-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Locations</a:t>
            </a:r>
            <a:r>
              <a:rPr sz="1000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spc="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it</a:t>
            </a:r>
            <a:r>
              <a:rPr sz="1000" spc="-5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0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</a:rPr>
              <a:t>to: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6590</Words>
  <Application>WPS Presentation</Application>
  <PresentationFormat>On-screen Show (4:3)</PresentationFormat>
  <Paragraphs>274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Verdana</vt:lpstr>
      <vt:lpstr>Tahoma</vt:lpstr>
      <vt:lpstr>Times New Roman</vt:lpstr>
      <vt:lpstr>Calibri</vt:lpstr>
      <vt:lpstr>Microsoft YaHei</vt:lpstr>
      <vt:lpstr>Arial Unicode MS</vt:lpstr>
      <vt:lpstr>Office Theme</vt:lpstr>
      <vt:lpstr>Fundamental Cloud Concepts in AWS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Cloud Concepts in AWS</dc:title>
  <dc:creator/>
  <cp:lastModifiedBy>steve</cp:lastModifiedBy>
  <cp:revision>7</cp:revision>
  <dcterms:created xsi:type="dcterms:W3CDTF">2021-09-12T06:19:00Z</dcterms:created>
  <dcterms:modified xsi:type="dcterms:W3CDTF">2021-09-12T06:31:04Z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2021-02-02T11:00:00Z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2021-09-12T11:00:00Z</vt:filetime>
  </property>
  <property fmtid="{D5CDD505-2E9C-101B-9397-08002B2CF9AE}" pid="5" name="ICV">
    <vt:lpwstr>7C3CF0802CA349B7A9CE109ED6DF3150</vt:lpwstr>
  </property>
  <property fmtid="{D5CDD505-2E9C-101B-9397-08002B2CF9AE}" pid="6" name="KSOProductBuildVer">
    <vt:lpwstr>1033-11.2.0.10296</vt:lpwstr>
  </property>
</Properties>
</file>