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3"/>
    <p:sldId id="258" r:id="rId4"/>
    <p:sldId id="259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72105" y="2670910"/>
            <a:ext cx="11911789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8503" y="3668605"/>
            <a:ext cx="14358993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79117" y="2125980"/>
            <a:ext cx="13297764" cy="559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54025" y="4356945"/>
            <a:ext cx="8748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UNDER</a:t>
            </a:r>
            <a:r>
              <a:rPr sz="3600" spc="-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ANDIN</a:t>
            </a:r>
            <a:r>
              <a:rPr sz="3600" spc="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3600" spc="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OMPUTING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33704" y="1870914"/>
            <a:ext cx="10779760" cy="17399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11430">
              <a:lnSpc>
                <a:spcPts val="6300"/>
              </a:lnSpc>
              <a:spcBef>
                <a:spcPts val="1060"/>
              </a:spcBef>
            </a:pPr>
            <a:r>
              <a:rPr sz="6000" spc="-155" dirty="0">
                <a:solidFill>
                  <a:srgbClr val="171717"/>
                </a:solidFill>
              </a:rPr>
              <a:t>Fundamenta</a:t>
            </a:r>
            <a:r>
              <a:rPr sz="6000" dirty="0">
                <a:solidFill>
                  <a:srgbClr val="171717"/>
                </a:solidFill>
              </a:rPr>
              <a:t>l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50" dirty="0">
                <a:solidFill>
                  <a:srgbClr val="171717"/>
                </a:solidFill>
              </a:rPr>
              <a:t>Clou</a:t>
            </a:r>
            <a:r>
              <a:rPr sz="6000" spc="120" dirty="0">
                <a:solidFill>
                  <a:srgbClr val="171717"/>
                </a:solidFill>
              </a:rPr>
              <a:t>d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20" dirty="0">
                <a:solidFill>
                  <a:srgbClr val="171717"/>
                </a:solidFill>
              </a:rPr>
              <a:t>C</a:t>
            </a:r>
            <a:r>
              <a:rPr sz="6000" spc="-5" dirty="0">
                <a:solidFill>
                  <a:srgbClr val="171717"/>
                </a:solidFill>
              </a:rPr>
              <a:t>on</a:t>
            </a:r>
            <a:r>
              <a:rPr sz="6000" spc="-120" dirty="0">
                <a:solidFill>
                  <a:srgbClr val="171717"/>
                </a:solidFill>
              </a:rPr>
              <a:t>c</a:t>
            </a:r>
            <a:r>
              <a:rPr sz="6000" spc="-125" dirty="0">
                <a:solidFill>
                  <a:srgbClr val="171717"/>
                </a:solidFill>
              </a:rPr>
              <a:t>epts  </a:t>
            </a:r>
            <a:r>
              <a:rPr sz="6000" spc="-100" dirty="0">
                <a:solidFill>
                  <a:srgbClr val="171717"/>
                </a:solidFill>
              </a:rPr>
              <a:t>f</a:t>
            </a:r>
            <a:r>
              <a:rPr sz="6000" spc="50" dirty="0">
                <a:solidFill>
                  <a:srgbClr val="171717"/>
                </a:solidFill>
              </a:rPr>
              <a:t>o</a:t>
            </a:r>
            <a:r>
              <a:rPr sz="6000" spc="-135" dirty="0">
                <a:solidFill>
                  <a:srgbClr val="171717"/>
                </a:solidFill>
              </a:rPr>
              <a:t>r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60" dirty="0">
                <a:solidFill>
                  <a:srgbClr val="171717"/>
                </a:solidFill>
              </a:rPr>
              <a:t>A</a:t>
            </a:r>
            <a:r>
              <a:rPr sz="6000" spc="430" dirty="0">
                <a:solidFill>
                  <a:srgbClr val="171717"/>
                </a:solidFill>
              </a:rPr>
              <a:t>W</a:t>
            </a:r>
            <a:r>
              <a:rPr sz="6000" spc="-265" dirty="0">
                <a:solidFill>
                  <a:srgbClr val="171717"/>
                </a:solidFill>
              </a:rPr>
              <a:t>S</a:t>
            </a:r>
            <a:endParaRPr sz="6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08200" y="990600"/>
            <a:ext cx="12727305" cy="65970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12800" y="1219200"/>
            <a:ext cx="14050645" cy="6492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803400" y="1305560"/>
            <a:ext cx="12654280" cy="6832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23" name="Picture 2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98600" y="1447800"/>
            <a:ext cx="12767945" cy="6085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1526" y="3668605"/>
            <a:ext cx="73253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Traditional</a:t>
            </a:r>
            <a:r>
              <a:rPr spc="-270" dirty="0"/>
              <a:t> </a:t>
            </a:r>
            <a:r>
              <a:rPr spc="-35" dirty="0"/>
              <a:t>Data</a:t>
            </a:r>
            <a:r>
              <a:rPr spc="-265" dirty="0"/>
              <a:t> </a:t>
            </a:r>
            <a:r>
              <a:rPr spc="-35" dirty="0"/>
              <a:t>Centers</a:t>
            </a:r>
            <a:endParaRPr spc="-3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6482" y="2662966"/>
            <a:ext cx="8254365" cy="43230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997585">
              <a:lnSpc>
                <a:spcPts val="3800"/>
              </a:lnSpc>
              <a:spcBef>
                <a:spcPts val="260"/>
              </a:spcBef>
            </a:pPr>
            <a:r>
              <a:rPr sz="3200" spc="35" dirty="0">
                <a:latin typeface="Verdana" panose="020B0604030504040204"/>
                <a:cs typeface="Verdana" panose="020B0604030504040204"/>
              </a:rPr>
              <a:t>Launching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new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social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network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for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professionals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3200" spc="70" dirty="0">
                <a:latin typeface="Verdana" panose="020B0604030504040204"/>
                <a:cs typeface="Verdana" panose="020B0604030504040204"/>
              </a:rPr>
              <a:t>Focusing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United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States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at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launch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3800"/>
              </a:lnSpc>
              <a:spcBef>
                <a:spcPts val="2520"/>
              </a:spcBef>
            </a:pPr>
            <a:r>
              <a:rPr sz="3200" spc="85" dirty="0">
                <a:latin typeface="Verdana" panose="020B0604030504040204"/>
                <a:cs typeface="Verdana" panose="020B0604030504040204"/>
              </a:rPr>
              <a:t>Looking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expand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into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Europe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Asia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if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launch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successful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2008505">
              <a:lnSpc>
                <a:spcPts val="3800"/>
              </a:lnSpc>
              <a:spcBef>
                <a:spcPts val="238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Securing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funding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for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initial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infrastructure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707" y="649392"/>
            <a:ext cx="8902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404040"/>
                </a:solidFill>
              </a:rPr>
              <a:t>Globomantics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Social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spc="15" dirty="0">
                <a:solidFill>
                  <a:srgbClr val="404040"/>
                </a:solidFill>
              </a:rPr>
              <a:t>Network</a:t>
            </a:r>
            <a:endParaRPr spc="15" dirty="0">
              <a:solidFill>
                <a:srgbClr val="404040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0244" y="2258599"/>
            <a:ext cx="5218173" cy="52181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2377" y="646852"/>
            <a:ext cx="829183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30" dirty="0">
                <a:solidFill>
                  <a:srgbClr val="232323"/>
                </a:solidFill>
              </a:rPr>
              <a:t>Social</a:t>
            </a:r>
            <a:r>
              <a:rPr sz="4600" spc="-260" dirty="0">
                <a:solidFill>
                  <a:srgbClr val="232323"/>
                </a:solidFill>
              </a:rPr>
              <a:t> </a:t>
            </a:r>
            <a:r>
              <a:rPr sz="4600" spc="15" dirty="0">
                <a:solidFill>
                  <a:srgbClr val="232323"/>
                </a:solidFill>
              </a:rPr>
              <a:t>Network</a:t>
            </a:r>
            <a:r>
              <a:rPr sz="4600" spc="-254" dirty="0">
                <a:solidFill>
                  <a:srgbClr val="232323"/>
                </a:solidFill>
              </a:rPr>
              <a:t> </a:t>
            </a:r>
            <a:r>
              <a:rPr sz="4600" spc="-50" dirty="0">
                <a:solidFill>
                  <a:srgbClr val="232323"/>
                </a:solidFill>
              </a:rPr>
              <a:t>Data</a:t>
            </a:r>
            <a:r>
              <a:rPr sz="4600" spc="-254" dirty="0">
                <a:solidFill>
                  <a:srgbClr val="232323"/>
                </a:solidFill>
              </a:rPr>
              <a:t> </a:t>
            </a:r>
            <a:r>
              <a:rPr sz="4600" spc="-50" dirty="0">
                <a:solidFill>
                  <a:srgbClr val="232323"/>
                </a:solidFill>
              </a:rPr>
              <a:t>Centers</a:t>
            </a:r>
            <a:endParaRPr sz="4600"/>
          </a:p>
        </p:txBody>
      </p:sp>
      <p:grpSp>
        <p:nvGrpSpPr>
          <p:cNvPr id="3" name="object 3"/>
          <p:cNvGrpSpPr/>
          <p:nvPr/>
        </p:nvGrpSpPr>
        <p:grpSpPr>
          <a:xfrm>
            <a:off x="5678689" y="3223014"/>
            <a:ext cx="4899025" cy="3712210"/>
            <a:chOff x="5678689" y="3223014"/>
            <a:chExt cx="4899025" cy="3712210"/>
          </a:xfrm>
        </p:grpSpPr>
        <p:sp>
          <p:nvSpPr>
            <p:cNvPr id="4" name="object 4"/>
            <p:cNvSpPr/>
            <p:nvPr/>
          </p:nvSpPr>
          <p:spPr>
            <a:xfrm>
              <a:off x="5697739" y="3242064"/>
              <a:ext cx="4860925" cy="3376295"/>
            </a:xfrm>
            <a:custGeom>
              <a:avLst/>
              <a:gdLst/>
              <a:ahLst/>
              <a:cxnLst/>
              <a:rect l="l" t="t" r="r" b="b"/>
              <a:pathLst>
                <a:path w="4860925" h="3376295">
                  <a:moveTo>
                    <a:pt x="0" y="0"/>
                  </a:moveTo>
                  <a:lnTo>
                    <a:pt x="4860521" y="0"/>
                  </a:lnTo>
                  <a:lnTo>
                    <a:pt x="4860521" y="3376232"/>
                  </a:lnTo>
                  <a:lnTo>
                    <a:pt x="0" y="337623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323465" y="6330990"/>
              <a:ext cx="1609090" cy="603885"/>
            </a:xfrm>
            <a:custGeom>
              <a:avLst/>
              <a:gdLst/>
              <a:ahLst/>
              <a:cxnLst/>
              <a:rect l="l" t="t" r="r" b="b"/>
              <a:pathLst>
                <a:path w="1609090" h="603884">
                  <a:moveTo>
                    <a:pt x="1609068" y="0"/>
                  </a:moveTo>
                  <a:lnTo>
                    <a:pt x="0" y="0"/>
                  </a:lnTo>
                  <a:lnTo>
                    <a:pt x="0" y="603673"/>
                  </a:lnTo>
                  <a:lnTo>
                    <a:pt x="1609068" y="603673"/>
                  </a:lnTo>
                  <a:lnTo>
                    <a:pt x="16090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697739" y="3242064"/>
            <a:ext cx="4860925" cy="3376295"/>
          </a:xfrm>
          <a:prstGeom prst="rect">
            <a:avLst/>
          </a:prstGeom>
          <a:ln w="38100">
            <a:solidFill>
              <a:srgbClr val="2A9FB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2150"/>
              </a:spcBef>
            </a:pPr>
            <a:r>
              <a:rPr sz="19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9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Center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50982" y="6903336"/>
            <a:ext cx="155448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Nas</a:t>
            </a:r>
            <a:r>
              <a:rPr sz="1900" i="1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900" i="1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vill</a:t>
            </a:r>
            <a:r>
              <a:rPr sz="1900" i="1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900" i="1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900" i="1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i="1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TN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5303" y="3223014"/>
            <a:ext cx="9744710" cy="3712210"/>
            <a:chOff x="435303" y="3223014"/>
            <a:chExt cx="9744710" cy="3712210"/>
          </a:xfrm>
        </p:grpSpPr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094941" y="3536307"/>
              <a:ext cx="1084750" cy="1066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7108" y="3536307"/>
              <a:ext cx="1084751" cy="1066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1024" y="3536307"/>
              <a:ext cx="1084751" cy="1066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4353" y="3242064"/>
              <a:ext cx="4860925" cy="3376295"/>
            </a:xfrm>
            <a:custGeom>
              <a:avLst/>
              <a:gdLst/>
              <a:ahLst/>
              <a:cxnLst/>
              <a:rect l="l" t="t" r="r" b="b"/>
              <a:pathLst>
                <a:path w="4860925" h="3376295">
                  <a:moveTo>
                    <a:pt x="0" y="0"/>
                  </a:moveTo>
                  <a:lnTo>
                    <a:pt x="4860521" y="0"/>
                  </a:lnTo>
                  <a:lnTo>
                    <a:pt x="4860521" y="3376232"/>
                  </a:lnTo>
                  <a:lnTo>
                    <a:pt x="0" y="337623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984162" y="6330989"/>
              <a:ext cx="1801495" cy="603885"/>
            </a:xfrm>
            <a:custGeom>
              <a:avLst/>
              <a:gdLst/>
              <a:ahLst/>
              <a:cxnLst/>
              <a:rect l="l" t="t" r="r" b="b"/>
              <a:pathLst>
                <a:path w="1801495" h="603884">
                  <a:moveTo>
                    <a:pt x="1800901" y="0"/>
                  </a:moveTo>
                  <a:lnTo>
                    <a:pt x="0" y="0"/>
                  </a:lnTo>
                  <a:lnTo>
                    <a:pt x="0" y="603673"/>
                  </a:lnTo>
                  <a:lnTo>
                    <a:pt x="1800901" y="603673"/>
                  </a:lnTo>
                  <a:lnTo>
                    <a:pt x="18009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54353" y="3242064"/>
            <a:ext cx="4860925" cy="3376295"/>
          </a:xfrm>
          <a:prstGeom prst="rect">
            <a:avLst/>
          </a:prstGeom>
          <a:ln w="38100">
            <a:solidFill>
              <a:srgbClr val="2A9FB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2150"/>
              </a:spcBef>
            </a:pPr>
            <a:r>
              <a:rPr sz="19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9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Center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11678" y="6903335"/>
            <a:ext cx="174625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Dublin,</a:t>
            </a:r>
            <a:r>
              <a:rPr sz="1900" i="1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i="1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900" i="1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900" i="1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eland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83721" y="3223014"/>
            <a:ext cx="14987905" cy="3712210"/>
            <a:chOff x="883721" y="3223014"/>
            <a:chExt cx="14987905" cy="3712210"/>
          </a:xfrm>
        </p:grpSpPr>
        <p:pic>
          <p:nvPicPr>
            <p:cNvPr id="17" name="object 1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851554" y="3536307"/>
              <a:ext cx="1084750" cy="1066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721" y="3536307"/>
              <a:ext cx="1084751" cy="1066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7638" y="3536307"/>
              <a:ext cx="1084751" cy="10668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991925" y="3242064"/>
              <a:ext cx="4860925" cy="3376295"/>
            </a:xfrm>
            <a:custGeom>
              <a:avLst/>
              <a:gdLst/>
              <a:ahLst/>
              <a:cxnLst/>
              <a:rect l="l" t="t" r="r" b="b"/>
              <a:pathLst>
                <a:path w="4860925" h="3376295">
                  <a:moveTo>
                    <a:pt x="0" y="0"/>
                  </a:moveTo>
                  <a:lnTo>
                    <a:pt x="4860521" y="0"/>
                  </a:lnTo>
                  <a:lnTo>
                    <a:pt x="4860521" y="3376232"/>
                  </a:lnTo>
                  <a:lnTo>
                    <a:pt x="0" y="337623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2655053" y="6330989"/>
              <a:ext cx="1534795" cy="603885"/>
            </a:xfrm>
            <a:custGeom>
              <a:avLst/>
              <a:gdLst/>
              <a:ahLst/>
              <a:cxnLst/>
              <a:rect l="l" t="t" r="r" b="b"/>
              <a:pathLst>
                <a:path w="1534794" h="603884">
                  <a:moveTo>
                    <a:pt x="1534265" y="0"/>
                  </a:moveTo>
                  <a:lnTo>
                    <a:pt x="0" y="0"/>
                  </a:lnTo>
                  <a:lnTo>
                    <a:pt x="0" y="603673"/>
                  </a:lnTo>
                  <a:lnTo>
                    <a:pt x="1534265" y="603673"/>
                  </a:lnTo>
                  <a:lnTo>
                    <a:pt x="15342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0991925" y="3242064"/>
            <a:ext cx="4860925" cy="3376295"/>
          </a:xfrm>
          <a:prstGeom prst="rect">
            <a:avLst/>
          </a:prstGeom>
          <a:ln w="38100">
            <a:solidFill>
              <a:srgbClr val="2A9FB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2150"/>
              </a:spcBef>
            </a:pPr>
            <a:r>
              <a:rPr sz="19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9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Center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802374" y="6903335"/>
            <a:ext cx="124015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Singapo</a:t>
            </a:r>
            <a:r>
              <a:rPr sz="1900" i="1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900" i="1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285221" y="3536307"/>
            <a:ext cx="10189210" cy="2464435"/>
            <a:chOff x="5285221" y="3536307"/>
            <a:chExt cx="10189210" cy="2464435"/>
          </a:xfrm>
        </p:grpSpPr>
        <p:pic>
          <p:nvPicPr>
            <p:cNvPr id="25" name="object 2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094941" y="4933649"/>
              <a:ext cx="1084750" cy="10667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7108" y="4933649"/>
              <a:ext cx="1084751" cy="106679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1024" y="4933649"/>
              <a:ext cx="1084751" cy="106679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85221" y="5088364"/>
              <a:ext cx="418465" cy="0"/>
            </a:xfrm>
            <a:custGeom>
              <a:avLst/>
              <a:gdLst/>
              <a:ahLst/>
              <a:cxnLst/>
              <a:rect l="l" t="t" r="r" b="b"/>
              <a:pathLst>
                <a:path w="418464">
                  <a:moveTo>
                    <a:pt x="0" y="0"/>
                  </a:moveTo>
                  <a:lnTo>
                    <a:pt x="417978" y="0"/>
                  </a:lnTo>
                </a:path>
              </a:pathLst>
            </a:custGeom>
            <a:ln w="50800">
              <a:solidFill>
                <a:srgbClr val="60606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389125" y="3536307"/>
              <a:ext cx="1084750" cy="10668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21295" y="3536307"/>
              <a:ext cx="1084751" cy="10668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05206" y="3536307"/>
              <a:ext cx="1084751" cy="10668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0578199" y="5101064"/>
              <a:ext cx="418465" cy="0"/>
            </a:xfrm>
            <a:custGeom>
              <a:avLst/>
              <a:gdLst/>
              <a:ahLst/>
              <a:cxnLst/>
              <a:rect l="l" t="t" r="r" b="b"/>
              <a:pathLst>
                <a:path w="418465">
                  <a:moveTo>
                    <a:pt x="0" y="0"/>
                  </a:moveTo>
                  <a:lnTo>
                    <a:pt x="417978" y="0"/>
                  </a:lnTo>
                </a:path>
              </a:pathLst>
            </a:custGeom>
            <a:ln w="50800">
              <a:solidFill>
                <a:srgbClr val="60606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34" name="object 7"/>
          <p:cNvSpPr txBox="1"/>
          <p:nvPr/>
        </p:nvSpPr>
        <p:spPr>
          <a:xfrm>
            <a:off x="7366222" y="6903971"/>
            <a:ext cx="155448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Nas</a:t>
            </a:r>
            <a:r>
              <a:rPr sz="1900" i="1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900" i="1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vill</a:t>
            </a:r>
            <a:r>
              <a:rPr sz="1900" i="1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900" i="1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900" i="1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i="1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TN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5" name="object 15"/>
          <p:cNvSpPr txBox="1"/>
          <p:nvPr/>
        </p:nvSpPr>
        <p:spPr>
          <a:xfrm>
            <a:off x="2026918" y="6903970"/>
            <a:ext cx="174625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Dublin,</a:t>
            </a:r>
            <a:r>
              <a:rPr sz="1900" i="1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i="1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900" i="1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900" i="1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eland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51013" y="4139644"/>
            <a:ext cx="694690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8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Traditional</a:t>
            </a:r>
            <a:r>
              <a:rPr sz="4600" spc="-26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600" spc="-5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4600" spc="-254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600" spc="-5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Centers</a:t>
            </a:r>
            <a:endParaRPr sz="4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6392" y="1778000"/>
            <a:ext cx="504444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1355" marR="5080" indent="-668655">
              <a:lnSpc>
                <a:spcPct val="150000"/>
              </a:lnSpc>
              <a:spcBef>
                <a:spcPts val="100"/>
              </a:spcBef>
            </a:pPr>
            <a:r>
              <a:rPr sz="3000" spc="45" dirty="0">
                <a:solidFill>
                  <a:srgbClr val="000000"/>
                </a:solidFill>
              </a:rPr>
              <a:t>Large</a:t>
            </a:r>
            <a:r>
              <a:rPr sz="3000" spc="-195" dirty="0">
                <a:solidFill>
                  <a:srgbClr val="000000"/>
                </a:solidFill>
              </a:rPr>
              <a:t> </a:t>
            </a:r>
            <a:r>
              <a:rPr sz="3000" spc="10" dirty="0">
                <a:solidFill>
                  <a:srgbClr val="000000"/>
                </a:solidFill>
              </a:rPr>
              <a:t>up-front</a:t>
            </a:r>
            <a:r>
              <a:rPr sz="3000" spc="-195" dirty="0">
                <a:solidFill>
                  <a:srgbClr val="000000"/>
                </a:solidFill>
              </a:rPr>
              <a:t> </a:t>
            </a:r>
            <a:r>
              <a:rPr sz="3000" spc="-20" dirty="0">
                <a:solidFill>
                  <a:srgbClr val="000000"/>
                </a:solidFill>
              </a:rPr>
              <a:t>investment </a:t>
            </a:r>
            <a:r>
              <a:rPr sz="3000" spc="-1045" dirty="0">
                <a:solidFill>
                  <a:srgbClr val="000000"/>
                </a:solidFill>
              </a:rPr>
              <a:t> </a:t>
            </a:r>
            <a:r>
              <a:rPr sz="3000" spc="40" dirty="0">
                <a:solidFill>
                  <a:srgbClr val="000000"/>
                </a:solidFill>
              </a:rPr>
              <a:t>Forecasting</a:t>
            </a:r>
            <a:r>
              <a:rPr sz="3000" spc="-180" dirty="0">
                <a:solidFill>
                  <a:srgbClr val="000000"/>
                </a:solidFill>
              </a:rPr>
              <a:t> </a:t>
            </a:r>
            <a:r>
              <a:rPr sz="3000" spc="25" dirty="0">
                <a:solidFill>
                  <a:srgbClr val="000000"/>
                </a:solidFill>
              </a:rPr>
              <a:t>demand</a:t>
            </a:r>
            <a:r>
              <a:rPr sz="3000" spc="-180" dirty="0">
                <a:solidFill>
                  <a:srgbClr val="000000"/>
                </a:solidFill>
              </a:rPr>
              <a:t> </a:t>
            </a:r>
            <a:r>
              <a:rPr sz="3000" spc="-15" dirty="0">
                <a:solidFill>
                  <a:srgbClr val="000000"/>
                </a:solidFill>
              </a:rPr>
              <a:t>is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659623" y="2921000"/>
            <a:ext cx="5101590" cy="41402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0"/>
              </a:spcBef>
            </a:pPr>
            <a:r>
              <a:rPr sz="3000" spc="60" dirty="0">
                <a:latin typeface="Verdana" panose="020B0604030504040204"/>
                <a:cs typeface="Verdana" panose="020B0604030504040204"/>
              </a:rPr>
              <a:t>difficult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366520" marR="5080" indent="-1015365" algn="r">
              <a:lnSpc>
                <a:spcPct val="100000"/>
              </a:lnSpc>
              <a:spcBef>
                <a:spcPts val="1800"/>
              </a:spcBef>
            </a:pPr>
            <a:r>
              <a:rPr sz="3000" spc="25" dirty="0">
                <a:latin typeface="Verdana" panose="020B0604030504040204"/>
                <a:cs typeface="Verdana" panose="020B0604030504040204"/>
              </a:rPr>
              <a:t>Slow</a:t>
            </a:r>
            <a:r>
              <a:rPr sz="30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65" dirty="0">
                <a:latin typeface="Verdana" panose="020B0604030504040204"/>
                <a:cs typeface="Verdana" panose="020B0604030504040204"/>
              </a:rPr>
              <a:t>deploy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new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data </a:t>
            </a:r>
            <a:r>
              <a:rPr sz="3000" spc="-10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centers</a:t>
            </a:r>
            <a:r>
              <a:rPr sz="30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0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35" dirty="0">
                <a:latin typeface="Verdana" panose="020B0604030504040204"/>
                <a:cs typeface="Verdana" panose="020B0604030504040204"/>
              </a:rPr>
              <a:t>servers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3000" spc="15" dirty="0">
                <a:latin typeface="Verdana" panose="020B0604030504040204"/>
                <a:cs typeface="Verdana" panose="020B0604030504040204"/>
              </a:rPr>
              <a:t>Maintaining</a:t>
            </a:r>
            <a:r>
              <a:rPr sz="30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data</a:t>
            </a:r>
            <a:r>
              <a:rPr sz="30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centers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</a:pPr>
            <a:r>
              <a:rPr sz="30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300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expensive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580390" marR="5080" indent="-568325" algn="r">
              <a:lnSpc>
                <a:spcPct val="100000"/>
              </a:lnSpc>
              <a:spcBef>
                <a:spcPts val="1800"/>
              </a:spcBef>
            </a:pPr>
            <a:r>
              <a:rPr sz="3000" spc="25" dirty="0">
                <a:latin typeface="Verdana" panose="020B0604030504040204"/>
                <a:cs typeface="Verdana" panose="020B0604030504040204"/>
              </a:rPr>
              <a:t>You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own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all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10" dirty="0">
                <a:latin typeface="Verdana" panose="020B0604030504040204"/>
                <a:cs typeface="Verdana" panose="020B0604030504040204"/>
              </a:rPr>
              <a:t>of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5" dirty="0">
                <a:latin typeface="Verdana" panose="020B0604030504040204"/>
                <a:cs typeface="Verdana" panose="020B0604030504040204"/>
              </a:rPr>
              <a:t>security </a:t>
            </a:r>
            <a:r>
              <a:rPr sz="3000" spc="-10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0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0" dirty="0">
                <a:latin typeface="Verdana" panose="020B0604030504040204"/>
                <a:cs typeface="Verdana" panose="020B0604030504040204"/>
              </a:rPr>
              <a:t>compliance</a:t>
            </a:r>
            <a:r>
              <a:rPr sz="30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burden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39105">
              <a:lnSpc>
                <a:spcPct val="100000"/>
              </a:lnSpc>
              <a:spcBef>
                <a:spcPts val="100"/>
              </a:spcBef>
            </a:pPr>
            <a:r>
              <a:rPr dirty="0"/>
              <a:t>Benefits</a:t>
            </a:r>
            <a:r>
              <a:rPr spc="-260" dirty="0"/>
              <a:t> </a:t>
            </a:r>
            <a:r>
              <a:rPr spc="130" dirty="0"/>
              <a:t>of</a:t>
            </a:r>
            <a:r>
              <a:rPr spc="-260" dirty="0"/>
              <a:t> </a:t>
            </a:r>
            <a:r>
              <a:rPr spc="85" dirty="0"/>
              <a:t>Cloud</a:t>
            </a:r>
            <a:r>
              <a:rPr spc="-254" dirty="0"/>
              <a:t> </a:t>
            </a:r>
            <a:r>
              <a:rPr spc="45" dirty="0"/>
              <a:t>Computing</a:t>
            </a:r>
            <a:endParaRPr spc="4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51013" y="3790394"/>
            <a:ext cx="6093460" cy="14249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5500"/>
              </a:lnSpc>
              <a:spcBef>
                <a:spcPts val="220"/>
              </a:spcBef>
            </a:pPr>
            <a:r>
              <a:rPr sz="4600" spc="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Advantages</a:t>
            </a:r>
            <a:r>
              <a:rPr sz="4600" spc="-26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600" spc="10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4600" spc="-26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600" spc="5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4600" spc="-160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600" spc="2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Computing</a:t>
            </a:r>
            <a:endParaRPr sz="4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92795" y="1892300"/>
            <a:ext cx="48679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3355" marR="5080" indent="-1430655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solidFill>
                  <a:srgbClr val="000000"/>
                </a:solidFill>
              </a:rPr>
              <a:t>Trade</a:t>
            </a:r>
            <a:r>
              <a:rPr sz="3000" spc="-175" dirty="0">
                <a:solidFill>
                  <a:srgbClr val="000000"/>
                </a:solidFill>
              </a:rPr>
              <a:t> </a:t>
            </a:r>
            <a:r>
              <a:rPr sz="3000" spc="45" dirty="0">
                <a:solidFill>
                  <a:srgbClr val="000000"/>
                </a:solidFill>
              </a:rPr>
              <a:t>capital</a:t>
            </a:r>
            <a:r>
              <a:rPr sz="3000" spc="-17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expense</a:t>
            </a:r>
            <a:r>
              <a:rPr sz="3000" spc="-170" dirty="0">
                <a:solidFill>
                  <a:srgbClr val="000000"/>
                </a:solidFill>
              </a:rPr>
              <a:t> </a:t>
            </a:r>
            <a:r>
              <a:rPr sz="3000" spc="50" dirty="0">
                <a:solidFill>
                  <a:srgbClr val="000000"/>
                </a:solidFill>
              </a:rPr>
              <a:t>for </a:t>
            </a:r>
            <a:r>
              <a:rPr sz="3000" spc="-1045" dirty="0">
                <a:solidFill>
                  <a:srgbClr val="000000"/>
                </a:solidFill>
              </a:rPr>
              <a:t> </a:t>
            </a:r>
            <a:r>
              <a:rPr sz="3000" spc="5" dirty="0">
                <a:solidFill>
                  <a:srgbClr val="000000"/>
                </a:solidFill>
              </a:rPr>
              <a:t>variable</a:t>
            </a:r>
            <a:r>
              <a:rPr sz="3000" spc="-24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expenses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727441" y="3035300"/>
            <a:ext cx="5033645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6995" marR="5080" indent="-368935" algn="r">
              <a:lnSpc>
                <a:spcPct val="100000"/>
              </a:lnSpc>
              <a:spcBef>
                <a:spcPts val="100"/>
              </a:spcBef>
            </a:pPr>
            <a:r>
              <a:rPr sz="3000" spc="35" dirty="0">
                <a:latin typeface="Verdana" panose="020B0604030504040204"/>
                <a:cs typeface="Verdana" panose="020B0604030504040204"/>
              </a:rPr>
              <a:t>Benefit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from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massive </a:t>
            </a:r>
            <a:r>
              <a:rPr sz="3000" spc="-10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5" dirty="0">
                <a:latin typeface="Verdana" panose="020B0604030504040204"/>
                <a:cs typeface="Verdana" panose="020B0604030504040204"/>
              </a:rPr>
              <a:t>economies</a:t>
            </a:r>
            <a:r>
              <a:rPr sz="30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10" dirty="0">
                <a:latin typeface="Verdana" panose="020B0604030504040204"/>
                <a:cs typeface="Verdana" panose="020B0604030504040204"/>
              </a:rPr>
              <a:t>of</a:t>
            </a:r>
            <a:r>
              <a:rPr sz="30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scale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5080" indent="551815" algn="r">
              <a:lnSpc>
                <a:spcPct val="150000"/>
              </a:lnSpc>
            </a:pPr>
            <a:r>
              <a:rPr sz="3000" spc="35" dirty="0">
                <a:latin typeface="Verdana" panose="020B0604030504040204"/>
                <a:cs typeface="Verdana" panose="020B0604030504040204"/>
              </a:rPr>
              <a:t>Stop</a:t>
            </a:r>
            <a:r>
              <a:rPr sz="30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guessing</a:t>
            </a:r>
            <a:r>
              <a:rPr sz="30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latin typeface="Verdana" panose="020B0604030504040204"/>
                <a:cs typeface="Verdana" panose="020B0604030504040204"/>
              </a:rPr>
              <a:t>capacity </a:t>
            </a:r>
            <a:r>
              <a:rPr sz="3000" spc="-10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Increase</a:t>
            </a:r>
            <a:r>
              <a:rPr sz="30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speed</a:t>
            </a:r>
            <a:r>
              <a:rPr sz="30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0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5" dirty="0">
                <a:latin typeface="Verdana" panose="020B0604030504040204"/>
                <a:cs typeface="Verdana" panose="020B0604030504040204"/>
              </a:rPr>
              <a:t>agility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271780" marR="5080" indent="557530" algn="r">
              <a:lnSpc>
                <a:spcPct val="100000"/>
              </a:lnSpc>
              <a:spcBef>
                <a:spcPts val="1800"/>
              </a:spcBef>
            </a:pPr>
            <a:r>
              <a:rPr sz="3000" spc="35" dirty="0">
                <a:latin typeface="Verdana" panose="020B0604030504040204"/>
                <a:cs typeface="Verdana" panose="020B0604030504040204"/>
              </a:rPr>
              <a:t>Stop</a:t>
            </a:r>
            <a:r>
              <a:rPr sz="30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0" dirty="0">
                <a:latin typeface="Verdana" panose="020B0604030504040204"/>
                <a:cs typeface="Verdana" panose="020B0604030504040204"/>
              </a:rPr>
              <a:t>spending</a:t>
            </a:r>
            <a:r>
              <a:rPr sz="30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money </a:t>
            </a:r>
            <a:r>
              <a:rPr sz="3000" spc="-10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maintaining</a:t>
            </a:r>
            <a:r>
              <a:rPr sz="30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data</a:t>
            </a:r>
            <a:r>
              <a:rPr sz="30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centers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3000" spc="85" dirty="0">
                <a:latin typeface="Verdana" panose="020B0604030504040204"/>
                <a:cs typeface="Verdana" panose="020B0604030504040204"/>
              </a:rPr>
              <a:t>Go</a:t>
            </a:r>
            <a:r>
              <a:rPr sz="30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global</a:t>
            </a:r>
            <a:r>
              <a:rPr sz="30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30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25" dirty="0">
                <a:latin typeface="Verdana" panose="020B0604030504040204"/>
                <a:cs typeface="Verdana" panose="020B0604030504040204"/>
              </a:rPr>
              <a:t>minutes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5011" y="3668605"/>
            <a:ext cx="8552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Setting</a:t>
            </a:r>
            <a:r>
              <a:rPr spc="-265" dirty="0"/>
              <a:t> </a:t>
            </a:r>
            <a:r>
              <a:rPr spc="160" dirty="0"/>
              <a:t>Up</a:t>
            </a:r>
            <a:r>
              <a:rPr spc="-265" dirty="0"/>
              <a:t> </a:t>
            </a:r>
            <a:r>
              <a:rPr spc="-95" dirty="0"/>
              <a:t>an</a:t>
            </a:r>
            <a:r>
              <a:rPr spc="-265" dirty="0"/>
              <a:t> </a:t>
            </a:r>
            <a:r>
              <a:rPr spc="110" dirty="0"/>
              <a:t>AWS</a:t>
            </a:r>
            <a:r>
              <a:rPr spc="-265" dirty="0"/>
              <a:t> </a:t>
            </a:r>
            <a:r>
              <a:rPr spc="110" dirty="0"/>
              <a:t>Account</a:t>
            </a:r>
            <a:endParaRPr spc="11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5346" y="1867344"/>
            <a:ext cx="13345160" cy="458660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 marR="16510">
              <a:lnSpc>
                <a:spcPts val="7060"/>
              </a:lnSpc>
              <a:spcBef>
                <a:spcPts val="810"/>
              </a:spcBef>
            </a:pPr>
            <a:r>
              <a:rPr sz="6400" spc="-31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“Ela</a:t>
            </a:r>
            <a:r>
              <a:rPr sz="6400" spc="-38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-19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ticit</a:t>
            </a:r>
            <a:r>
              <a:rPr sz="6400" spc="1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30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21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5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6400" spc="-6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5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abilit</a:t>
            </a:r>
            <a:r>
              <a:rPr sz="6400" spc="-8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54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21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114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19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6400" spc="-2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qui</a:t>
            </a:r>
            <a:r>
              <a:rPr sz="6400" spc="-53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5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6400" spc="-459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3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35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400" spc="-3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6400" spc="-29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21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6400" spc="-2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15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3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15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409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6400" spc="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400" spc="-13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3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-2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ee</a:t>
            </a:r>
            <a:r>
              <a:rPr sz="6400" spc="23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16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-3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6400" spc="-2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1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3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3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16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6400" spc="-459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3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36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6400" spc="-2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3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35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-7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459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3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35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400" spc="-3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6400" spc="-29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21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6400" spc="-2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15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7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6400" spc="-3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6400" spc="-2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13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409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6400" spc="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400" spc="-13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3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15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  </a:t>
            </a:r>
            <a:r>
              <a:rPr sz="6400" spc="-2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longe</a:t>
            </a:r>
            <a:r>
              <a:rPr sz="6400" spc="-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04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nee</a:t>
            </a:r>
            <a:r>
              <a:rPr sz="6400" spc="-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45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them</a:t>
            </a:r>
            <a:r>
              <a:rPr sz="6400" spc="-14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6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64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5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6400" spc="-6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6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6400" spc="-5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409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6400" spc="-16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ou  </a:t>
            </a:r>
            <a:r>
              <a:rPr sz="6400" spc="-26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6400" spc="-15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3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3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54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21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400" spc="21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16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-3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6400" spc="-36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15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3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3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6400" spc="-254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400" spc="-33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6400" spc="-40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16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-36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1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6400" spc="-3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36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6400" spc="-76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6400" spc="-86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3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”</a:t>
            </a:r>
            <a:endParaRPr sz="6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9352" y="6770454"/>
            <a:ext cx="10039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5" dirty="0">
                <a:latin typeface="Verdana" panose="020B0604030504040204"/>
                <a:cs typeface="Verdana" panose="020B0604030504040204"/>
              </a:rPr>
              <a:t>Well-Architected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20" dirty="0">
                <a:latin typeface="Verdana" panose="020B0604030504040204"/>
                <a:cs typeface="Verdana" panose="020B0604030504040204"/>
              </a:rPr>
              <a:t>Framework,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60" dirty="0">
                <a:latin typeface="Verdana" panose="020B0604030504040204"/>
                <a:cs typeface="Verdana" panose="020B0604030504040204"/>
              </a:rPr>
              <a:t>Amazon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14" dirty="0">
                <a:latin typeface="Verdana" panose="020B0604030504040204"/>
                <a:cs typeface="Verdana" panose="020B0604030504040204"/>
              </a:rPr>
              <a:t>Web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Services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346" y="3139486"/>
            <a:ext cx="12924790" cy="27533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6400" spc="-245" dirty="0">
                <a:solidFill>
                  <a:srgbClr val="9BC84D"/>
                </a:solidFill>
              </a:rPr>
              <a:t>Reliability</a:t>
            </a:r>
            <a:endParaRPr sz="6400"/>
          </a:p>
          <a:p>
            <a:pPr marL="86360" marR="5080">
              <a:lnSpc>
                <a:spcPts val="4300"/>
              </a:lnSpc>
              <a:spcBef>
                <a:spcPts val="440"/>
              </a:spcBef>
            </a:pPr>
            <a:r>
              <a:rPr sz="3600" spc="380" dirty="0">
                <a:solidFill>
                  <a:srgbClr val="000000"/>
                </a:solidFill>
              </a:rPr>
              <a:t>A </a:t>
            </a:r>
            <a:r>
              <a:rPr sz="3600" spc="-25" dirty="0">
                <a:solidFill>
                  <a:srgbClr val="000000"/>
                </a:solidFill>
              </a:rPr>
              <a:t>solution’s </a:t>
            </a:r>
            <a:r>
              <a:rPr sz="3600" spc="-5" dirty="0">
                <a:solidFill>
                  <a:srgbClr val="000000"/>
                </a:solidFill>
              </a:rPr>
              <a:t>ability </a:t>
            </a:r>
            <a:r>
              <a:rPr sz="3600" spc="60" dirty="0">
                <a:solidFill>
                  <a:srgbClr val="000000"/>
                </a:solidFill>
              </a:rPr>
              <a:t>to </a:t>
            </a:r>
            <a:r>
              <a:rPr sz="3600" spc="10" dirty="0">
                <a:solidFill>
                  <a:srgbClr val="000000"/>
                </a:solidFill>
              </a:rPr>
              <a:t>provide </a:t>
            </a:r>
            <a:r>
              <a:rPr sz="3600" dirty="0">
                <a:solidFill>
                  <a:srgbClr val="000000"/>
                </a:solidFill>
              </a:rPr>
              <a:t>functionality </a:t>
            </a:r>
            <a:r>
              <a:rPr sz="3600" spc="25" dirty="0">
                <a:solidFill>
                  <a:srgbClr val="000000"/>
                </a:solidFill>
              </a:rPr>
              <a:t>for </a:t>
            </a:r>
            <a:r>
              <a:rPr sz="3600" spc="-30" dirty="0">
                <a:solidFill>
                  <a:srgbClr val="000000"/>
                </a:solidFill>
              </a:rPr>
              <a:t>its </a:t>
            </a:r>
            <a:r>
              <a:rPr sz="3600" spc="-65" dirty="0">
                <a:solidFill>
                  <a:srgbClr val="000000"/>
                </a:solidFill>
              </a:rPr>
              <a:t>users </a:t>
            </a:r>
            <a:r>
              <a:rPr sz="3600" spc="-6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when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it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65" dirty="0">
                <a:solidFill>
                  <a:srgbClr val="000000"/>
                </a:solidFill>
              </a:rPr>
              <a:t>is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35" dirty="0">
                <a:solidFill>
                  <a:srgbClr val="000000"/>
                </a:solidFill>
              </a:rPr>
              <a:t>needed.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10" dirty="0">
                <a:solidFill>
                  <a:srgbClr val="000000"/>
                </a:solidFill>
              </a:rPr>
              <a:t>Amazon’s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45" dirty="0">
                <a:solidFill>
                  <a:srgbClr val="000000"/>
                </a:solidFill>
              </a:rPr>
              <a:t>global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40" dirty="0">
                <a:solidFill>
                  <a:srgbClr val="000000"/>
                </a:solidFill>
              </a:rPr>
              <a:t>infrastructure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65" dirty="0">
                <a:solidFill>
                  <a:srgbClr val="000000"/>
                </a:solidFill>
              </a:rPr>
              <a:t>is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5" dirty="0">
                <a:solidFill>
                  <a:srgbClr val="000000"/>
                </a:solidFill>
              </a:rPr>
              <a:t>built </a:t>
            </a:r>
            <a:r>
              <a:rPr sz="3600" spc="-1250" dirty="0">
                <a:solidFill>
                  <a:srgbClr val="000000"/>
                </a:solidFill>
              </a:rPr>
              <a:t> </a:t>
            </a:r>
            <a:r>
              <a:rPr sz="3600" spc="60" dirty="0">
                <a:solidFill>
                  <a:srgbClr val="000000"/>
                </a:solidFill>
              </a:rPr>
              <a:t>to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-45" dirty="0">
                <a:solidFill>
                  <a:srgbClr val="000000"/>
                </a:solidFill>
              </a:rPr>
              <a:t>maximize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25" dirty="0">
                <a:solidFill>
                  <a:srgbClr val="000000"/>
                </a:solidFill>
              </a:rPr>
              <a:t>reliability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25" dirty="0">
                <a:solidFill>
                  <a:srgbClr val="000000"/>
                </a:solidFill>
              </a:rPr>
              <a:t>for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30" dirty="0">
                <a:solidFill>
                  <a:srgbClr val="000000"/>
                </a:solidFill>
              </a:rPr>
              <a:t>your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70" dirty="0">
                <a:solidFill>
                  <a:srgbClr val="000000"/>
                </a:solidFill>
              </a:rPr>
              <a:t>cloud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30" dirty="0">
                <a:solidFill>
                  <a:srgbClr val="000000"/>
                </a:solidFill>
              </a:rPr>
              <a:t>workloads.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47912" y="4139644"/>
            <a:ext cx="187198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37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600" spc="-3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gility</a:t>
            </a:r>
            <a:endParaRPr sz="4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6482" y="2578100"/>
            <a:ext cx="75971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15" dirty="0">
                <a:solidFill>
                  <a:srgbClr val="000000"/>
                </a:solidFill>
              </a:rPr>
              <a:t>The</a:t>
            </a:r>
            <a:r>
              <a:rPr sz="3000" spc="-160" dirty="0">
                <a:solidFill>
                  <a:srgbClr val="000000"/>
                </a:solidFill>
              </a:rPr>
              <a:t> </a:t>
            </a:r>
            <a:r>
              <a:rPr sz="3000" spc="85" dirty="0">
                <a:solidFill>
                  <a:srgbClr val="000000"/>
                </a:solidFill>
              </a:rPr>
              <a:t>cloud</a:t>
            </a:r>
            <a:r>
              <a:rPr sz="3000" spc="-160" dirty="0">
                <a:solidFill>
                  <a:srgbClr val="000000"/>
                </a:solidFill>
              </a:rPr>
              <a:t> </a:t>
            </a:r>
            <a:r>
              <a:rPr sz="3000" spc="10" dirty="0">
                <a:solidFill>
                  <a:srgbClr val="000000"/>
                </a:solidFill>
              </a:rPr>
              <a:t>lowers</a:t>
            </a:r>
            <a:r>
              <a:rPr sz="3000" spc="-160" dirty="0">
                <a:solidFill>
                  <a:srgbClr val="000000"/>
                </a:solidFill>
              </a:rPr>
              <a:t> </a:t>
            </a:r>
            <a:r>
              <a:rPr sz="3000" spc="10" dirty="0">
                <a:solidFill>
                  <a:srgbClr val="000000"/>
                </a:solidFill>
              </a:rPr>
              <a:t>the</a:t>
            </a:r>
            <a:r>
              <a:rPr sz="3000" spc="-155" dirty="0">
                <a:solidFill>
                  <a:srgbClr val="000000"/>
                </a:solidFill>
              </a:rPr>
              <a:t> </a:t>
            </a:r>
            <a:r>
              <a:rPr sz="3000" spc="50" dirty="0">
                <a:solidFill>
                  <a:srgbClr val="000000"/>
                </a:solidFill>
              </a:rPr>
              <a:t>cost</a:t>
            </a:r>
            <a:r>
              <a:rPr sz="3000" spc="-160" dirty="0">
                <a:solidFill>
                  <a:srgbClr val="000000"/>
                </a:solidFill>
              </a:rPr>
              <a:t> </a:t>
            </a:r>
            <a:r>
              <a:rPr sz="3000" spc="110" dirty="0">
                <a:solidFill>
                  <a:srgbClr val="000000"/>
                </a:solidFill>
              </a:rPr>
              <a:t>of</a:t>
            </a:r>
            <a:r>
              <a:rPr sz="3000" spc="-160" dirty="0">
                <a:solidFill>
                  <a:srgbClr val="000000"/>
                </a:solidFill>
              </a:rPr>
              <a:t> </a:t>
            </a:r>
            <a:r>
              <a:rPr sz="3000" spc="25" dirty="0">
                <a:solidFill>
                  <a:srgbClr val="000000"/>
                </a:solidFill>
              </a:rPr>
              <a:t>trying</a:t>
            </a:r>
            <a:r>
              <a:rPr sz="3000" spc="-155" dirty="0">
                <a:solidFill>
                  <a:srgbClr val="000000"/>
                </a:solidFill>
              </a:rPr>
              <a:t> </a:t>
            </a:r>
            <a:r>
              <a:rPr sz="3000" spc="10" dirty="0">
                <a:solidFill>
                  <a:srgbClr val="000000"/>
                </a:solidFill>
              </a:rPr>
              <a:t>new </a:t>
            </a:r>
            <a:r>
              <a:rPr sz="3000" spc="-1040" dirty="0">
                <a:solidFill>
                  <a:srgbClr val="000000"/>
                </a:solidFill>
              </a:rPr>
              <a:t> </a:t>
            </a:r>
            <a:r>
              <a:rPr sz="3000" spc="15" dirty="0">
                <a:solidFill>
                  <a:srgbClr val="000000"/>
                </a:solidFill>
              </a:rPr>
              <a:t>ideas</a:t>
            </a:r>
            <a:r>
              <a:rPr sz="3000" spc="-160" dirty="0">
                <a:solidFill>
                  <a:srgbClr val="000000"/>
                </a:solidFill>
              </a:rPr>
              <a:t> </a:t>
            </a:r>
            <a:r>
              <a:rPr sz="3000" spc="50" dirty="0">
                <a:solidFill>
                  <a:srgbClr val="000000"/>
                </a:solidFill>
              </a:rPr>
              <a:t>or</a:t>
            </a:r>
            <a:r>
              <a:rPr sz="3000" spc="-155" dirty="0">
                <a:solidFill>
                  <a:srgbClr val="000000"/>
                </a:solidFill>
              </a:rPr>
              <a:t> </a:t>
            </a:r>
            <a:r>
              <a:rPr sz="3000" spc="-15" dirty="0">
                <a:solidFill>
                  <a:srgbClr val="000000"/>
                </a:solidFill>
              </a:rPr>
              <a:t>business</a:t>
            </a:r>
            <a:r>
              <a:rPr sz="3000" spc="-155" dirty="0">
                <a:solidFill>
                  <a:srgbClr val="000000"/>
                </a:solidFill>
              </a:rPr>
              <a:t> </a:t>
            </a:r>
            <a:r>
              <a:rPr sz="3000" spc="10" dirty="0">
                <a:solidFill>
                  <a:srgbClr val="000000"/>
                </a:solidFill>
              </a:rPr>
              <a:t>processes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6906482" y="3721100"/>
            <a:ext cx="808863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6915">
              <a:lnSpc>
                <a:spcPct val="100000"/>
              </a:lnSpc>
              <a:spcBef>
                <a:spcPts val="100"/>
              </a:spcBef>
            </a:pPr>
            <a:r>
              <a:rPr sz="3000" spc="35" dirty="0">
                <a:latin typeface="Verdana" panose="020B0604030504040204"/>
                <a:cs typeface="Verdana" panose="020B0604030504040204"/>
              </a:rPr>
              <a:t>Reduces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time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5" dirty="0">
                <a:latin typeface="Verdana" panose="020B0604030504040204"/>
                <a:cs typeface="Verdana" panose="020B0604030504040204"/>
              </a:rPr>
              <a:t>required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latin typeface="Verdana" panose="020B0604030504040204"/>
                <a:cs typeface="Verdana" panose="020B0604030504040204"/>
              </a:rPr>
              <a:t>maintain </a:t>
            </a:r>
            <a:r>
              <a:rPr sz="3000" spc="-10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infrastructure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257175">
              <a:lnSpc>
                <a:spcPct val="100000"/>
              </a:lnSpc>
              <a:spcBef>
                <a:spcPts val="1800"/>
              </a:spcBef>
            </a:pPr>
            <a:r>
              <a:rPr sz="3000" spc="35" dirty="0">
                <a:latin typeface="Verdana" panose="020B0604030504040204"/>
                <a:cs typeface="Verdana" panose="020B0604030504040204"/>
              </a:rPr>
              <a:t>Reduces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25" dirty="0">
                <a:latin typeface="Verdana" panose="020B0604030504040204"/>
                <a:cs typeface="Verdana" panose="020B0604030504040204"/>
              </a:rPr>
              <a:t>risk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for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organization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around </a:t>
            </a:r>
            <a:r>
              <a:rPr sz="3000" spc="-10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5" dirty="0">
                <a:latin typeface="Verdana" panose="020B0604030504040204"/>
                <a:cs typeface="Verdana" panose="020B0604030504040204"/>
              </a:rPr>
              <a:t>security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0" dirty="0">
                <a:latin typeface="Verdana" panose="020B0604030504040204"/>
                <a:cs typeface="Verdana" panose="020B0604030504040204"/>
              </a:rPr>
              <a:t>compliance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spc="35" dirty="0">
                <a:latin typeface="Verdana" panose="020B0604030504040204"/>
                <a:cs typeface="Verdana" panose="020B0604030504040204"/>
              </a:rPr>
              <a:t>Provides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access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emerging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5" dirty="0">
                <a:latin typeface="Verdana" panose="020B0604030504040204"/>
                <a:cs typeface="Verdana" panose="020B0604030504040204"/>
              </a:rPr>
              <a:t>technologies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824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Types</a:t>
            </a:r>
            <a:r>
              <a:rPr spc="-265" dirty="0"/>
              <a:t> </a:t>
            </a:r>
            <a:r>
              <a:rPr spc="130" dirty="0"/>
              <a:t>of</a:t>
            </a:r>
            <a:r>
              <a:rPr spc="-260" dirty="0"/>
              <a:t> </a:t>
            </a:r>
            <a:r>
              <a:rPr spc="85" dirty="0"/>
              <a:t>Cloud</a:t>
            </a:r>
            <a:r>
              <a:rPr spc="-265" dirty="0"/>
              <a:t> </a:t>
            </a:r>
            <a:r>
              <a:rPr spc="45" dirty="0"/>
              <a:t>Computing</a:t>
            </a:r>
            <a:endParaRPr spc="4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5346" y="1598865"/>
            <a:ext cx="13167360" cy="51308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15875">
              <a:lnSpc>
                <a:spcPts val="6600"/>
              </a:lnSpc>
              <a:spcBef>
                <a:spcPts val="800"/>
              </a:spcBef>
            </a:pPr>
            <a:r>
              <a:rPr sz="6000" spc="-16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“Clou</a:t>
            </a:r>
            <a:r>
              <a:rPr sz="6000" spc="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3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6000" spc="-16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omputin</a:t>
            </a:r>
            <a:r>
              <a:rPr sz="6000" spc="2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28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000" spc="-19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229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6000" spc="-6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204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on-demand  </a:t>
            </a:r>
            <a:r>
              <a:rPr sz="6000" spc="-22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deli</a:t>
            </a:r>
            <a:r>
              <a:rPr sz="6000" spc="-42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6000" spc="-26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6000" spc="-9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000" spc="9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3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6000" spc="-13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ompu</a:t>
            </a:r>
            <a:r>
              <a:rPr sz="6000" spc="-24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000" spc="-7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6000" spc="-13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000" spc="-7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6000" spc="-254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000" spc="-88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000" spc="-80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15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000" spc="-18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000" spc="-2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tabase  </a:t>
            </a:r>
            <a:r>
              <a:rPr sz="6000" spc="-30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000" spc="-32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000" spc="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000" spc="-49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000" spc="-3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000" spc="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6000" spc="-78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000" spc="-33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3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000" spc="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pp</a:t>
            </a:r>
            <a:r>
              <a:rPr sz="6000" spc="-33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6000" spc="12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6000" spc="-3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000" spc="-14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000" spc="-33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000" spc="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000" spc="-30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000" spc="-3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000" spc="-80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3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000" spc="-30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000" spc="22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000" spc="-14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000" spc="-30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6000" spc="-254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000" spc="-16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106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000" spc="13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6000" spc="-43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000" spc="-3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000" spc="-3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000" spc="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000" spc="-30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6000" spc="-2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000" spc="-19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6000" spc="-254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000" spc="-14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14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000" spc="-30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6000" spc="-3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000" spc="-16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000" spc="-30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6000" spc="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6000" spc="-12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16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12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6000" spc="-33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6000" spc="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000" spc="-30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6000" spc="22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3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000" spc="-254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000" spc="-34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000" spc="-2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6000" spc="-33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000" spc="3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6000" spc="-254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000" spc="-114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6000" spc="-21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pl</a:t>
            </a:r>
            <a:r>
              <a:rPr sz="6000" spc="-25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000" spc="-13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000" spc="-19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6000" spc="-204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6000" spc="-4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29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vi</a:t>
            </a:r>
            <a:r>
              <a:rPr sz="6000" spc="-15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229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6000" spc="-6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53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6000" spc="-53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000" spc="-26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erne</a:t>
            </a:r>
            <a:r>
              <a:rPr sz="6000" spc="-6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18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wit</a:t>
            </a:r>
            <a:r>
              <a:rPr sz="6000" spc="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6000" spc="-459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000" spc="-29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6000" spc="-37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-as-  </a:t>
            </a:r>
            <a:r>
              <a:rPr sz="6000" spc="-27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6000" spc="-9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000" spc="-30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6000" spc="-459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6000" spc="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6000" spc="19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000" spc="-67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6000" spc="-34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000" spc="-33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000" spc="12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6000" spc="-33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000" spc="-30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000" spc="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6000" spc="-12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6000" spc="-29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”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6062" y="7100983"/>
            <a:ext cx="43205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latin typeface="Verdana" panose="020B0604030504040204"/>
                <a:cs typeface="Verdana" panose="020B0604030504040204"/>
              </a:rPr>
              <a:t>Amazon</a:t>
            </a:r>
            <a:r>
              <a:rPr sz="30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14" dirty="0">
                <a:latin typeface="Verdana" panose="020B0604030504040204"/>
                <a:cs typeface="Verdana" panose="020B0604030504040204"/>
              </a:rPr>
              <a:t>Web</a:t>
            </a:r>
            <a:r>
              <a:rPr sz="30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Services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0544" y="646852"/>
            <a:ext cx="733552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55" dirty="0">
                <a:solidFill>
                  <a:srgbClr val="232323"/>
                </a:solidFill>
              </a:rPr>
              <a:t>Cloud</a:t>
            </a:r>
            <a:r>
              <a:rPr sz="4600" spc="-265" dirty="0">
                <a:solidFill>
                  <a:srgbClr val="232323"/>
                </a:solidFill>
              </a:rPr>
              <a:t> </a:t>
            </a:r>
            <a:r>
              <a:rPr sz="4600" spc="25" dirty="0">
                <a:solidFill>
                  <a:srgbClr val="232323"/>
                </a:solidFill>
              </a:rPr>
              <a:t>Computing</a:t>
            </a:r>
            <a:r>
              <a:rPr sz="4600" spc="-260" dirty="0">
                <a:solidFill>
                  <a:srgbClr val="232323"/>
                </a:solidFill>
              </a:rPr>
              <a:t> </a:t>
            </a:r>
            <a:r>
              <a:rPr sz="4600" spc="25" dirty="0">
                <a:solidFill>
                  <a:srgbClr val="232323"/>
                </a:solidFill>
              </a:rPr>
              <a:t>Models</a:t>
            </a:r>
            <a:endParaRPr sz="4600"/>
          </a:p>
        </p:txBody>
      </p:sp>
      <p:grpSp>
        <p:nvGrpSpPr>
          <p:cNvPr id="3" name="object 3"/>
          <p:cNvGrpSpPr/>
          <p:nvPr/>
        </p:nvGrpSpPr>
        <p:grpSpPr>
          <a:xfrm>
            <a:off x="2184111" y="5051969"/>
            <a:ext cx="12174855" cy="471170"/>
            <a:chOff x="2184111" y="5051969"/>
            <a:chExt cx="12174855" cy="47117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59326" y="5199546"/>
              <a:ext cx="11919220" cy="17594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15861" y="5083720"/>
              <a:ext cx="407670" cy="407670"/>
            </a:xfrm>
            <a:custGeom>
              <a:avLst/>
              <a:gdLst/>
              <a:ahLst/>
              <a:cxnLst/>
              <a:rect l="l" t="t" r="r" b="b"/>
              <a:pathLst>
                <a:path w="407669" h="407670">
                  <a:moveTo>
                    <a:pt x="226250" y="0"/>
                  </a:moveTo>
                  <a:lnTo>
                    <a:pt x="181348" y="0"/>
                  </a:lnTo>
                  <a:lnTo>
                    <a:pt x="137316" y="9804"/>
                  </a:lnTo>
                  <a:lnTo>
                    <a:pt x="95895" y="29412"/>
                  </a:lnTo>
                  <a:lnTo>
                    <a:pt x="58824" y="58824"/>
                  </a:lnTo>
                  <a:lnTo>
                    <a:pt x="29412" y="95895"/>
                  </a:lnTo>
                  <a:lnTo>
                    <a:pt x="9804" y="137316"/>
                  </a:lnTo>
                  <a:lnTo>
                    <a:pt x="0" y="181348"/>
                  </a:lnTo>
                  <a:lnTo>
                    <a:pt x="0" y="226250"/>
                  </a:lnTo>
                  <a:lnTo>
                    <a:pt x="9804" y="270282"/>
                  </a:lnTo>
                  <a:lnTo>
                    <a:pt x="29412" y="311703"/>
                  </a:lnTo>
                  <a:lnTo>
                    <a:pt x="58824" y="348773"/>
                  </a:lnTo>
                  <a:lnTo>
                    <a:pt x="95895" y="378185"/>
                  </a:lnTo>
                  <a:lnTo>
                    <a:pt x="137316" y="397794"/>
                  </a:lnTo>
                  <a:lnTo>
                    <a:pt x="181348" y="407598"/>
                  </a:lnTo>
                  <a:lnTo>
                    <a:pt x="226250" y="407598"/>
                  </a:lnTo>
                  <a:lnTo>
                    <a:pt x="270282" y="397794"/>
                  </a:lnTo>
                  <a:lnTo>
                    <a:pt x="311703" y="378185"/>
                  </a:lnTo>
                  <a:lnTo>
                    <a:pt x="348773" y="348773"/>
                  </a:lnTo>
                  <a:lnTo>
                    <a:pt x="378185" y="311703"/>
                  </a:lnTo>
                  <a:lnTo>
                    <a:pt x="397794" y="270282"/>
                  </a:lnTo>
                  <a:lnTo>
                    <a:pt x="407598" y="226250"/>
                  </a:lnTo>
                  <a:lnTo>
                    <a:pt x="407598" y="181348"/>
                  </a:lnTo>
                  <a:lnTo>
                    <a:pt x="397794" y="137316"/>
                  </a:lnTo>
                  <a:lnTo>
                    <a:pt x="378185" y="95895"/>
                  </a:lnTo>
                  <a:lnTo>
                    <a:pt x="348773" y="58824"/>
                  </a:lnTo>
                  <a:lnTo>
                    <a:pt x="311703" y="29412"/>
                  </a:lnTo>
                  <a:lnTo>
                    <a:pt x="270282" y="9804"/>
                  </a:lnTo>
                  <a:lnTo>
                    <a:pt x="226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5861" y="5083719"/>
              <a:ext cx="407670" cy="407670"/>
            </a:xfrm>
            <a:custGeom>
              <a:avLst/>
              <a:gdLst/>
              <a:ahLst/>
              <a:cxnLst/>
              <a:rect l="l" t="t" r="r" b="b"/>
              <a:pathLst>
                <a:path w="407669" h="407670">
                  <a:moveTo>
                    <a:pt x="348774" y="58824"/>
                  </a:moveTo>
                  <a:lnTo>
                    <a:pt x="378186" y="95895"/>
                  </a:lnTo>
                  <a:lnTo>
                    <a:pt x="397795" y="137316"/>
                  </a:lnTo>
                  <a:lnTo>
                    <a:pt x="407599" y="181348"/>
                  </a:lnTo>
                  <a:lnTo>
                    <a:pt x="407599" y="226250"/>
                  </a:lnTo>
                  <a:lnTo>
                    <a:pt x="397795" y="270282"/>
                  </a:lnTo>
                  <a:lnTo>
                    <a:pt x="378186" y="311704"/>
                  </a:lnTo>
                  <a:lnTo>
                    <a:pt x="348774" y="348774"/>
                  </a:lnTo>
                  <a:lnTo>
                    <a:pt x="311704" y="378186"/>
                  </a:lnTo>
                  <a:lnTo>
                    <a:pt x="270282" y="397795"/>
                  </a:lnTo>
                  <a:lnTo>
                    <a:pt x="226250" y="407599"/>
                  </a:lnTo>
                  <a:lnTo>
                    <a:pt x="181348" y="407599"/>
                  </a:lnTo>
                  <a:lnTo>
                    <a:pt x="137316" y="397795"/>
                  </a:lnTo>
                  <a:lnTo>
                    <a:pt x="95895" y="378186"/>
                  </a:lnTo>
                  <a:lnTo>
                    <a:pt x="58824" y="348774"/>
                  </a:lnTo>
                  <a:lnTo>
                    <a:pt x="29412" y="311704"/>
                  </a:lnTo>
                  <a:lnTo>
                    <a:pt x="9804" y="270282"/>
                  </a:lnTo>
                  <a:lnTo>
                    <a:pt x="0" y="226250"/>
                  </a:lnTo>
                  <a:lnTo>
                    <a:pt x="0" y="181348"/>
                  </a:lnTo>
                  <a:lnTo>
                    <a:pt x="9804" y="137316"/>
                  </a:lnTo>
                  <a:lnTo>
                    <a:pt x="29412" y="95895"/>
                  </a:lnTo>
                  <a:lnTo>
                    <a:pt x="58824" y="58824"/>
                  </a:lnTo>
                  <a:lnTo>
                    <a:pt x="95895" y="29412"/>
                  </a:lnTo>
                  <a:lnTo>
                    <a:pt x="137316" y="9804"/>
                  </a:lnTo>
                  <a:lnTo>
                    <a:pt x="181348" y="0"/>
                  </a:lnTo>
                  <a:lnTo>
                    <a:pt x="226250" y="0"/>
                  </a:lnTo>
                  <a:lnTo>
                    <a:pt x="270282" y="9804"/>
                  </a:lnTo>
                  <a:lnTo>
                    <a:pt x="311704" y="29412"/>
                  </a:lnTo>
                  <a:lnTo>
                    <a:pt x="348774" y="58824"/>
                  </a:lnTo>
                  <a:close/>
                </a:path>
              </a:pathLst>
            </a:custGeom>
            <a:ln w="63500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015136" y="5083720"/>
              <a:ext cx="407670" cy="407670"/>
            </a:xfrm>
            <a:custGeom>
              <a:avLst/>
              <a:gdLst/>
              <a:ahLst/>
              <a:cxnLst/>
              <a:rect l="l" t="t" r="r" b="b"/>
              <a:pathLst>
                <a:path w="407670" h="407670">
                  <a:moveTo>
                    <a:pt x="226251" y="0"/>
                  </a:moveTo>
                  <a:lnTo>
                    <a:pt x="181349" y="0"/>
                  </a:lnTo>
                  <a:lnTo>
                    <a:pt x="137317" y="9804"/>
                  </a:lnTo>
                  <a:lnTo>
                    <a:pt x="95895" y="29412"/>
                  </a:lnTo>
                  <a:lnTo>
                    <a:pt x="58824" y="58824"/>
                  </a:lnTo>
                  <a:lnTo>
                    <a:pt x="29412" y="95895"/>
                  </a:lnTo>
                  <a:lnTo>
                    <a:pt x="9804" y="137316"/>
                  </a:lnTo>
                  <a:lnTo>
                    <a:pt x="0" y="181348"/>
                  </a:lnTo>
                  <a:lnTo>
                    <a:pt x="0" y="226250"/>
                  </a:lnTo>
                  <a:lnTo>
                    <a:pt x="9804" y="270282"/>
                  </a:lnTo>
                  <a:lnTo>
                    <a:pt x="29412" y="311704"/>
                  </a:lnTo>
                  <a:lnTo>
                    <a:pt x="58824" y="348774"/>
                  </a:lnTo>
                  <a:lnTo>
                    <a:pt x="95895" y="378187"/>
                  </a:lnTo>
                  <a:lnTo>
                    <a:pt x="137317" y="397795"/>
                  </a:lnTo>
                  <a:lnTo>
                    <a:pt x="181349" y="407599"/>
                  </a:lnTo>
                  <a:lnTo>
                    <a:pt x="226251" y="407599"/>
                  </a:lnTo>
                  <a:lnTo>
                    <a:pt x="270283" y="397795"/>
                  </a:lnTo>
                  <a:lnTo>
                    <a:pt x="311704" y="378187"/>
                  </a:lnTo>
                  <a:lnTo>
                    <a:pt x="348774" y="348774"/>
                  </a:lnTo>
                  <a:lnTo>
                    <a:pt x="378187" y="311704"/>
                  </a:lnTo>
                  <a:lnTo>
                    <a:pt x="397795" y="270282"/>
                  </a:lnTo>
                  <a:lnTo>
                    <a:pt x="407599" y="226250"/>
                  </a:lnTo>
                  <a:lnTo>
                    <a:pt x="407599" y="181348"/>
                  </a:lnTo>
                  <a:lnTo>
                    <a:pt x="397795" y="137316"/>
                  </a:lnTo>
                  <a:lnTo>
                    <a:pt x="378187" y="95895"/>
                  </a:lnTo>
                  <a:lnTo>
                    <a:pt x="348774" y="58824"/>
                  </a:lnTo>
                  <a:lnTo>
                    <a:pt x="311704" y="29412"/>
                  </a:lnTo>
                  <a:lnTo>
                    <a:pt x="270283" y="9804"/>
                  </a:lnTo>
                  <a:lnTo>
                    <a:pt x="2262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015137" y="5083719"/>
              <a:ext cx="407670" cy="407670"/>
            </a:xfrm>
            <a:custGeom>
              <a:avLst/>
              <a:gdLst/>
              <a:ahLst/>
              <a:cxnLst/>
              <a:rect l="l" t="t" r="r" b="b"/>
              <a:pathLst>
                <a:path w="407670" h="407670">
                  <a:moveTo>
                    <a:pt x="348774" y="58824"/>
                  </a:moveTo>
                  <a:lnTo>
                    <a:pt x="378186" y="95895"/>
                  </a:lnTo>
                  <a:lnTo>
                    <a:pt x="397795" y="137316"/>
                  </a:lnTo>
                  <a:lnTo>
                    <a:pt x="407599" y="181348"/>
                  </a:lnTo>
                  <a:lnTo>
                    <a:pt x="407599" y="226250"/>
                  </a:lnTo>
                  <a:lnTo>
                    <a:pt x="397795" y="270282"/>
                  </a:lnTo>
                  <a:lnTo>
                    <a:pt x="378186" y="311704"/>
                  </a:lnTo>
                  <a:lnTo>
                    <a:pt x="348774" y="348774"/>
                  </a:lnTo>
                  <a:lnTo>
                    <a:pt x="311704" y="378186"/>
                  </a:lnTo>
                  <a:lnTo>
                    <a:pt x="270282" y="397795"/>
                  </a:lnTo>
                  <a:lnTo>
                    <a:pt x="226250" y="407599"/>
                  </a:lnTo>
                  <a:lnTo>
                    <a:pt x="181348" y="407599"/>
                  </a:lnTo>
                  <a:lnTo>
                    <a:pt x="137316" y="397795"/>
                  </a:lnTo>
                  <a:lnTo>
                    <a:pt x="95895" y="378186"/>
                  </a:lnTo>
                  <a:lnTo>
                    <a:pt x="58824" y="348774"/>
                  </a:lnTo>
                  <a:lnTo>
                    <a:pt x="29412" y="311704"/>
                  </a:lnTo>
                  <a:lnTo>
                    <a:pt x="9804" y="270282"/>
                  </a:lnTo>
                  <a:lnTo>
                    <a:pt x="0" y="226250"/>
                  </a:lnTo>
                  <a:lnTo>
                    <a:pt x="0" y="181348"/>
                  </a:lnTo>
                  <a:lnTo>
                    <a:pt x="9804" y="137316"/>
                  </a:lnTo>
                  <a:lnTo>
                    <a:pt x="29412" y="95895"/>
                  </a:lnTo>
                  <a:lnTo>
                    <a:pt x="58824" y="58824"/>
                  </a:lnTo>
                  <a:lnTo>
                    <a:pt x="95895" y="29412"/>
                  </a:lnTo>
                  <a:lnTo>
                    <a:pt x="137316" y="9804"/>
                  </a:lnTo>
                  <a:lnTo>
                    <a:pt x="181348" y="0"/>
                  </a:lnTo>
                  <a:lnTo>
                    <a:pt x="226250" y="0"/>
                  </a:lnTo>
                  <a:lnTo>
                    <a:pt x="270282" y="9804"/>
                  </a:lnTo>
                  <a:lnTo>
                    <a:pt x="311704" y="29412"/>
                  </a:lnTo>
                  <a:lnTo>
                    <a:pt x="348774" y="58824"/>
                  </a:lnTo>
                  <a:close/>
                </a:path>
              </a:pathLst>
            </a:custGeom>
            <a:ln w="63500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919577" y="5083720"/>
              <a:ext cx="407670" cy="407670"/>
            </a:xfrm>
            <a:custGeom>
              <a:avLst/>
              <a:gdLst/>
              <a:ahLst/>
              <a:cxnLst/>
              <a:rect l="l" t="t" r="r" b="b"/>
              <a:pathLst>
                <a:path w="407669" h="407670">
                  <a:moveTo>
                    <a:pt x="226253" y="0"/>
                  </a:moveTo>
                  <a:lnTo>
                    <a:pt x="181350" y="0"/>
                  </a:lnTo>
                  <a:lnTo>
                    <a:pt x="137318" y="9804"/>
                  </a:lnTo>
                  <a:lnTo>
                    <a:pt x="95897" y="29412"/>
                  </a:lnTo>
                  <a:lnTo>
                    <a:pt x="58829" y="58824"/>
                  </a:lnTo>
                  <a:lnTo>
                    <a:pt x="29414" y="95895"/>
                  </a:lnTo>
                  <a:lnTo>
                    <a:pt x="9804" y="137316"/>
                  </a:lnTo>
                  <a:lnTo>
                    <a:pt x="0" y="181348"/>
                  </a:lnTo>
                  <a:lnTo>
                    <a:pt x="0" y="226250"/>
                  </a:lnTo>
                  <a:lnTo>
                    <a:pt x="9804" y="270282"/>
                  </a:lnTo>
                  <a:lnTo>
                    <a:pt x="29414" y="311703"/>
                  </a:lnTo>
                  <a:lnTo>
                    <a:pt x="58829" y="348773"/>
                  </a:lnTo>
                  <a:lnTo>
                    <a:pt x="95897" y="378185"/>
                  </a:lnTo>
                  <a:lnTo>
                    <a:pt x="137318" y="397794"/>
                  </a:lnTo>
                  <a:lnTo>
                    <a:pt x="181350" y="407598"/>
                  </a:lnTo>
                  <a:lnTo>
                    <a:pt x="226253" y="407598"/>
                  </a:lnTo>
                  <a:lnTo>
                    <a:pt x="270286" y="397794"/>
                  </a:lnTo>
                  <a:lnTo>
                    <a:pt x="311710" y="378185"/>
                  </a:lnTo>
                  <a:lnTo>
                    <a:pt x="348783" y="348773"/>
                  </a:lnTo>
                  <a:lnTo>
                    <a:pt x="378193" y="311703"/>
                  </a:lnTo>
                  <a:lnTo>
                    <a:pt x="397800" y="270282"/>
                  </a:lnTo>
                  <a:lnTo>
                    <a:pt x="407603" y="226250"/>
                  </a:lnTo>
                  <a:lnTo>
                    <a:pt x="407603" y="181348"/>
                  </a:lnTo>
                  <a:lnTo>
                    <a:pt x="397800" y="137316"/>
                  </a:lnTo>
                  <a:lnTo>
                    <a:pt x="378193" y="95895"/>
                  </a:lnTo>
                  <a:lnTo>
                    <a:pt x="348783" y="58824"/>
                  </a:lnTo>
                  <a:lnTo>
                    <a:pt x="311710" y="29412"/>
                  </a:lnTo>
                  <a:lnTo>
                    <a:pt x="270286" y="9804"/>
                  </a:lnTo>
                  <a:lnTo>
                    <a:pt x="2262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919574" y="5083719"/>
              <a:ext cx="407670" cy="407670"/>
            </a:xfrm>
            <a:custGeom>
              <a:avLst/>
              <a:gdLst/>
              <a:ahLst/>
              <a:cxnLst/>
              <a:rect l="l" t="t" r="r" b="b"/>
              <a:pathLst>
                <a:path w="407669" h="407670">
                  <a:moveTo>
                    <a:pt x="348774" y="58824"/>
                  </a:moveTo>
                  <a:lnTo>
                    <a:pt x="378186" y="95895"/>
                  </a:lnTo>
                  <a:lnTo>
                    <a:pt x="397795" y="137316"/>
                  </a:lnTo>
                  <a:lnTo>
                    <a:pt x="407599" y="181348"/>
                  </a:lnTo>
                  <a:lnTo>
                    <a:pt x="407599" y="226250"/>
                  </a:lnTo>
                  <a:lnTo>
                    <a:pt x="397795" y="270282"/>
                  </a:lnTo>
                  <a:lnTo>
                    <a:pt x="378186" y="311704"/>
                  </a:lnTo>
                  <a:lnTo>
                    <a:pt x="348774" y="348774"/>
                  </a:lnTo>
                  <a:lnTo>
                    <a:pt x="311704" y="378186"/>
                  </a:lnTo>
                  <a:lnTo>
                    <a:pt x="270282" y="397795"/>
                  </a:lnTo>
                  <a:lnTo>
                    <a:pt x="226250" y="407599"/>
                  </a:lnTo>
                  <a:lnTo>
                    <a:pt x="181348" y="407599"/>
                  </a:lnTo>
                  <a:lnTo>
                    <a:pt x="137316" y="397795"/>
                  </a:lnTo>
                  <a:lnTo>
                    <a:pt x="95895" y="378186"/>
                  </a:lnTo>
                  <a:lnTo>
                    <a:pt x="58824" y="348774"/>
                  </a:lnTo>
                  <a:lnTo>
                    <a:pt x="29412" y="311704"/>
                  </a:lnTo>
                  <a:lnTo>
                    <a:pt x="9804" y="270282"/>
                  </a:lnTo>
                  <a:lnTo>
                    <a:pt x="0" y="226250"/>
                  </a:lnTo>
                  <a:lnTo>
                    <a:pt x="0" y="181348"/>
                  </a:lnTo>
                  <a:lnTo>
                    <a:pt x="9804" y="137316"/>
                  </a:lnTo>
                  <a:lnTo>
                    <a:pt x="29412" y="95895"/>
                  </a:lnTo>
                  <a:lnTo>
                    <a:pt x="58824" y="58824"/>
                  </a:lnTo>
                  <a:lnTo>
                    <a:pt x="95895" y="29412"/>
                  </a:lnTo>
                  <a:lnTo>
                    <a:pt x="137316" y="9804"/>
                  </a:lnTo>
                  <a:lnTo>
                    <a:pt x="181348" y="0"/>
                  </a:lnTo>
                  <a:lnTo>
                    <a:pt x="226250" y="0"/>
                  </a:lnTo>
                  <a:lnTo>
                    <a:pt x="270282" y="9804"/>
                  </a:lnTo>
                  <a:lnTo>
                    <a:pt x="311704" y="29412"/>
                  </a:lnTo>
                  <a:lnTo>
                    <a:pt x="348774" y="58824"/>
                  </a:lnTo>
                  <a:close/>
                </a:path>
              </a:pathLst>
            </a:custGeom>
            <a:ln w="63500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05376" y="3829559"/>
            <a:ext cx="302895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71475" marR="5080" indent="-359410">
              <a:lnSpc>
                <a:spcPts val="3100"/>
              </a:lnSpc>
              <a:spcBef>
                <a:spcPts val="220"/>
              </a:spcBef>
            </a:pPr>
            <a:r>
              <a:rPr sz="2600" spc="-30" dirty="0">
                <a:latin typeface="Verdana" panose="020B0604030504040204"/>
                <a:cs typeface="Verdana" panose="020B0604030504040204"/>
              </a:rPr>
              <a:t>Infrastructure</a:t>
            </a:r>
            <a:r>
              <a:rPr sz="26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as</a:t>
            </a:r>
            <a:r>
              <a:rPr sz="26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Service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(IaaS)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00346" y="3829559"/>
            <a:ext cx="243776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114935">
              <a:lnSpc>
                <a:spcPts val="3100"/>
              </a:lnSpc>
              <a:spcBef>
                <a:spcPts val="220"/>
              </a:spcBef>
            </a:pPr>
            <a:r>
              <a:rPr sz="2600" spc="30" dirty="0">
                <a:latin typeface="Verdana" panose="020B0604030504040204"/>
                <a:cs typeface="Verdana" panose="020B0604030504040204"/>
              </a:rPr>
              <a:t>Platform 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as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Service</a:t>
            </a:r>
            <a:r>
              <a:rPr sz="26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(PaaS)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07759" y="3829559"/>
            <a:ext cx="243141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82550">
              <a:lnSpc>
                <a:spcPts val="3100"/>
              </a:lnSpc>
              <a:spcBef>
                <a:spcPts val="220"/>
              </a:spcBef>
            </a:pPr>
            <a:r>
              <a:rPr sz="2600" spc="5" dirty="0">
                <a:latin typeface="Verdana" panose="020B0604030504040204"/>
                <a:cs typeface="Verdana" panose="020B0604030504040204"/>
              </a:rPr>
              <a:t>Software 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as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Service</a:t>
            </a:r>
            <a:r>
              <a:rPr sz="26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85" dirty="0">
                <a:latin typeface="Verdana" panose="020B0604030504040204"/>
                <a:cs typeface="Verdana" panose="020B0604030504040204"/>
              </a:rPr>
              <a:t>(SaaS)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39753" y="5869179"/>
            <a:ext cx="1360170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70180" marR="5080" indent="-158115">
              <a:lnSpc>
                <a:spcPts val="2600"/>
              </a:lnSpc>
              <a:spcBef>
                <a:spcPts val="220"/>
              </a:spcBef>
            </a:pPr>
            <a:r>
              <a:rPr sz="2200" spc="-35" dirty="0">
                <a:latin typeface="Verdana" panose="020B0604030504040204"/>
                <a:cs typeface="Verdana" panose="020B0604030504040204"/>
              </a:rPr>
              <a:t>Maximum  </a:t>
            </a:r>
            <a:r>
              <a:rPr sz="2200" dirty="0">
                <a:latin typeface="Verdana" panose="020B0604030504040204"/>
                <a:cs typeface="Verdana" panose="020B0604030504040204"/>
              </a:rPr>
              <a:t>Control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63715" y="5869179"/>
            <a:ext cx="11640820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  <a:tabLst>
                <a:tab pos="9697085" algn="l"/>
                <a:tab pos="10131425" algn="l"/>
              </a:tabLst>
            </a:pPr>
            <a:r>
              <a:rPr sz="2200" u="sng" spc="-114" dirty="0">
                <a:uFill>
                  <a:solidFill>
                    <a:srgbClr val="000000"/>
                  </a:solidFill>
                </a:uFill>
                <a:latin typeface="Verdana" panose="020B0604030504040204"/>
                <a:cs typeface="Verdana" panose="020B0604030504040204"/>
              </a:rPr>
              <a:t> </a:t>
            </a:r>
            <a:r>
              <a:rPr sz="2200" u="sng" spc="-114" dirty="0">
                <a:uFill>
                  <a:solidFill>
                    <a:srgbClr val="000000"/>
                  </a:solidFill>
                </a:uFill>
                <a:latin typeface="Verdana" panose="020B0604030504040204"/>
                <a:cs typeface="Verdana" panose="020B0604030504040204"/>
              </a:rPr>
              <a:t>	</a:t>
            </a:r>
            <a:r>
              <a:rPr sz="2200" spc="-114" dirty="0">
                <a:latin typeface="Verdana" panose="020B0604030504040204"/>
                <a:cs typeface="Verdana" panose="020B0604030504040204"/>
              </a:rPr>
              <a:t>	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Minimum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9891395">
              <a:lnSpc>
                <a:spcPts val="2620"/>
              </a:lnSpc>
            </a:pPr>
            <a:r>
              <a:rPr sz="2200" spc="-25" dirty="0">
                <a:latin typeface="Verdana" panose="020B0604030504040204"/>
                <a:cs typeface="Verdana" panose="020B0604030504040204"/>
              </a:rPr>
              <a:t>Maintenance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2449" y="646852"/>
            <a:ext cx="763143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55" dirty="0">
                <a:solidFill>
                  <a:srgbClr val="232323"/>
                </a:solidFill>
              </a:rPr>
              <a:t>Cloud</a:t>
            </a:r>
            <a:r>
              <a:rPr sz="4600" spc="-260" dirty="0">
                <a:solidFill>
                  <a:srgbClr val="232323"/>
                </a:solidFill>
              </a:rPr>
              <a:t> </a:t>
            </a:r>
            <a:r>
              <a:rPr sz="4600" spc="-20" dirty="0">
                <a:solidFill>
                  <a:srgbClr val="232323"/>
                </a:solidFill>
              </a:rPr>
              <a:t>Deployment</a:t>
            </a:r>
            <a:r>
              <a:rPr sz="4600" spc="-260" dirty="0">
                <a:solidFill>
                  <a:srgbClr val="232323"/>
                </a:solidFill>
              </a:rPr>
              <a:t> </a:t>
            </a:r>
            <a:r>
              <a:rPr sz="4600" spc="25" dirty="0">
                <a:solidFill>
                  <a:srgbClr val="232323"/>
                </a:solidFill>
              </a:rPr>
              <a:t>Models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1070311" y="2898987"/>
            <a:ext cx="4524375" cy="4039235"/>
          </a:xfrm>
          <a:prstGeom prst="rect">
            <a:avLst/>
          </a:prstGeom>
          <a:solidFill>
            <a:srgbClr val="2B9FBC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sz="32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541655" marR="534035" algn="ctr">
              <a:lnSpc>
                <a:spcPct val="100000"/>
              </a:lnSpc>
              <a:spcBef>
                <a:spcPts val="2440"/>
              </a:spcBef>
            </a:pPr>
            <a:r>
              <a:rPr sz="30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Deployed </a:t>
            </a:r>
            <a:r>
              <a:rPr sz="3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onto </a:t>
            </a:r>
            <a:r>
              <a:rPr sz="3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3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public </a:t>
            </a:r>
            <a:r>
              <a:rPr sz="3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30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provider</a:t>
            </a:r>
            <a:r>
              <a:rPr sz="30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like</a:t>
            </a:r>
            <a:r>
              <a:rPr sz="30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AWS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5831" y="2898987"/>
            <a:ext cx="4524375" cy="4039235"/>
          </a:xfrm>
          <a:prstGeom prst="rect">
            <a:avLst/>
          </a:prstGeom>
          <a:solidFill>
            <a:srgbClr val="2B9FBC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550">
              <a:latin typeface="Times New Roman" panose="02020603050405020304"/>
              <a:cs typeface="Times New Roman" panose="02020603050405020304"/>
            </a:endParaRPr>
          </a:p>
          <a:p>
            <a:pPr marL="703580" marR="695960" algn="ctr">
              <a:lnSpc>
                <a:spcPts val="3800"/>
              </a:lnSpc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On-Premises </a:t>
            </a:r>
            <a:r>
              <a:rPr sz="3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(Private</a:t>
            </a:r>
            <a:r>
              <a:rPr sz="32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Cloud)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05130" marR="397510" algn="ctr">
              <a:lnSpc>
                <a:spcPct val="100000"/>
              </a:lnSpc>
              <a:spcBef>
                <a:spcPts val="2320"/>
              </a:spcBef>
            </a:pPr>
            <a:r>
              <a:rPr sz="3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Cloud-like</a:t>
            </a:r>
            <a:r>
              <a:rPr sz="30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platform </a:t>
            </a:r>
            <a:r>
              <a:rPr sz="3000" spc="-10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3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3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private </a:t>
            </a:r>
            <a:r>
              <a:rPr sz="3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3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center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1351" y="2898987"/>
            <a:ext cx="4524375" cy="4039235"/>
          </a:xfrm>
          <a:prstGeom prst="rect">
            <a:avLst/>
          </a:prstGeom>
          <a:solidFill>
            <a:srgbClr val="2B9FBC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Hybrid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40690" marR="433070" algn="ctr">
              <a:lnSpc>
                <a:spcPct val="100000"/>
              </a:lnSpc>
              <a:spcBef>
                <a:spcPts val="2440"/>
              </a:spcBef>
            </a:pPr>
            <a:r>
              <a:rPr sz="3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3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applications </a:t>
            </a:r>
            <a:r>
              <a:rPr sz="3000" spc="-10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connected </a:t>
            </a:r>
            <a:r>
              <a:rPr sz="3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3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private</a:t>
            </a:r>
            <a:r>
              <a:rPr sz="3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0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center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8772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Cloud</a:t>
            </a:r>
            <a:r>
              <a:rPr spc="-254" dirty="0"/>
              <a:t> </a:t>
            </a:r>
            <a:r>
              <a:rPr spc="45" dirty="0"/>
              <a:t>Computing</a:t>
            </a:r>
            <a:r>
              <a:rPr spc="-254" dirty="0"/>
              <a:t> </a:t>
            </a:r>
            <a:r>
              <a:rPr spc="-40" dirty="0"/>
              <a:t>Scenarios</a:t>
            </a:r>
            <a:endParaRPr spc="-4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6639" y="646852"/>
            <a:ext cx="288290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50" dirty="0">
                <a:solidFill>
                  <a:srgbClr val="232323"/>
                </a:solidFill>
              </a:rPr>
              <a:t>Scenario</a:t>
            </a:r>
            <a:r>
              <a:rPr sz="4600" spc="-330" dirty="0">
                <a:solidFill>
                  <a:srgbClr val="232323"/>
                </a:solidFill>
              </a:rPr>
              <a:t> </a:t>
            </a:r>
            <a:r>
              <a:rPr sz="4600" spc="-1385" dirty="0">
                <a:solidFill>
                  <a:srgbClr val="232323"/>
                </a:solidFill>
              </a:rPr>
              <a:t>1</a:t>
            </a:r>
            <a:endParaRPr sz="4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4366" rIns="0" bIns="0" rtlCol="0">
            <a:spAutoFit/>
          </a:bodyPr>
          <a:lstStyle/>
          <a:p>
            <a:pPr marL="5440045" marR="251460">
              <a:lnSpc>
                <a:spcPct val="100000"/>
              </a:lnSpc>
              <a:spcBef>
                <a:spcPts val="100"/>
              </a:spcBef>
            </a:pPr>
            <a:r>
              <a:rPr sz="3000" spc="40" dirty="0"/>
              <a:t>Roger’s </a:t>
            </a:r>
            <a:r>
              <a:rPr sz="3000" spc="30" dirty="0"/>
              <a:t>company </a:t>
            </a:r>
            <a:r>
              <a:rPr sz="3000" spc="-50" dirty="0"/>
              <a:t>runs </a:t>
            </a:r>
            <a:r>
              <a:rPr sz="3000" spc="-45" dirty="0"/>
              <a:t>several </a:t>
            </a:r>
            <a:r>
              <a:rPr sz="3000" spc="-40" dirty="0"/>
              <a:t> </a:t>
            </a:r>
            <a:r>
              <a:rPr sz="3000" spc="60" dirty="0"/>
              <a:t>production</a:t>
            </a:r>
            <a:r>
              <a:rPr sz="3000" spc="-155" dirty="0"/>
              <a:t> </a:t>
            </a:r>
            <a:r>
              <a:rPr sz="3000" spc="35" dirty="0"/>
              <a:t>workloads</a:t>
            </a:r>
            <a:r>
              <a:rPr sz="3000" spc="-150" dirty="0"/>
              <a:t> </a:t>
            </a:r>
            <a:r>
              <a:rPr sz="3000" spc="-5" dirty="0"/>
              <a:t>in</a:t>
            </a:r>
            <a:r>
              <a:rPr sz="3000" spc="-150" dirty="0"/>
              <a:t> </a:t>
            </a:r>
            <a:r>
              <a:rPr sz="3000" spc="5" dirty="0"/>
              <a:t>its</a:t>
            </a:r>
            <a:r>
              <a:rPr sz="3000" spc="-150" dirty="0"/>
              <a:t> </a:t>
            </a:r>
            <a:r>
              <a:rPr sz="3000" spc="20" dirty="0"/>
              <a:t>data</a:t>
            </a:r>
            <a:r>
              <a:rPr sz="3000" spc="-150" dirty="0"/>
              <a:t> </a:t>
            </a:r>
            <a:r>
              <a:rPr sz="3000" spc="10" dirty="0"/>
              <a:t>center</a:t>
            </a:r>
            <a:endParaRPr sz="3000"/>
          </a:p>
          <a:p>
            <a:pPr marL="5440045" marR="1109980">
              <a:lnSpc>
                <a:spcPct val="100000"/>
              </a:lnSpc>
              <a:spcBef>
                <a:spcPts val="1800"/>
              </a:spcBef>
            </a:pPr>
            <a:r>
              <a:rPr sz="3000" spc="-5" dirty="0"/>
              <a:t>They</a:t>
            </a:r>
            <a:r>
              <a:rPr sz="3000" spc="-170" dirty="0"/>
              <a:t> </a:t>
            </a:r>
            <a:r>
              <a:rPr sz="3000" spc="-40" dirty="0"/>
              <a:t>are</a:t>
            </a:r>
            <a:r>
              <a:rPr sz="3000" spc="-165" dirty="0"/>
              <a:t> </a:t>
            </a:r>
            <a:r>
              <a:rPr sz="3000" spc="5" dirty="0"/>
              <a:t>using</a:t>
            </a:r>
            <a:r>
              <a:rPr sz="3000" spc="-165" dirty="0"/>
              <a:t> </a:t>
            </a:r>
            <a:r>
              <a:rPr sz="3000" spc="55" dirty="0"/>
              <a:t>VMWare</a:t>
            </a:r>
            <a:r>
              <a:rPr sz="3000" spc="-170" dirty="0"/>
              <a:t> </a:t>
            </a:r>
            <a:r>
              <a:rPr sz="3000" spc="75" dirty="0"/>
              <a:t>to</a:t>
            </a:r>
            <a:r>
              <a:rPr sz="3000" spc="-165" dirty="0"/>
              <a:t> </a:t>
            </a:r>
            <a:r>
              <a:rPr sz="3000" spc="-5" dirty="0"/>
              <a:t>manage </a:t>
            </a:r>
            <a:r>
              <a:rPr sz="3000" spc="-1045" dirty="0"/>
              <a:t> </a:t>
            </a:r>
            <a:r>
              <a:rPr sz="3000" spc="-10" dirty="0"/>
              <a:t>infrastructure</a:t>
            </a:r>
            <a:r>
              <a:rPr sz="3000" spc="-165" dirty="0"/>
              <a:t> </a:t>
            </a:r>
            <a:r>
              <a:rPr sz="3000" spc="-5" dirty="0"/>
              <a:t>in</a:t>
            </a:r>
            <a:r>
              <a:rPr sz="3000" spc="-160" dirty="0"/>
              <a:t> </a:t>
            </a:r>
            <a:r>
              <a:rPr sz="3000" spc="5" dirty="0"/>
              <a:t>their</a:t>
            </a:r>
            <a:r>
              <a:rPr sz="3000" spc="-160" dirty="0"/>
              <a:t> </a:t>
            </a:r>
            <a:r>
              <a:rPr sz="3000" spc="20" dirty="0"/>
              <a:t>data</a:t>
            </a:r>
            <a:r>
              <a:rPr sz="3000" spc="-165" dirty="0"/>
              <a:t> </a:t>
            </a:r>
            <a:r>
              <a:rPr sz="3000" spc="10" dirty="0"/>
              <a:t>center</a:t>
            </a:r>
            <a:endParaRPr sz="3000"/>
          </a:p>
          <a:p>
            <a:pPr marL="5440045" marR="5080">
              <a:lnSpc>
                <a:spcPct val="100000"/>
              </a:lnSpc>
              <a:spcBef>
                <a:spcPts val="1800"/>
              </a:spcBef>
            </a:pPr>
            <a:r>
              <a:rPr sz="3000" spc="-5" dirty="0"/>
              <a:t>They </a:t>
            </a:r>
            <a:r>
              <a:rPr sz="3000" spc="5" dirty="0"/>
              <a:t>want </a:t>
            </a:r>
            <a:r>
              <a:rPr sz="3000" spc="75" dirty="0"/>
              <a:t>to </a:t>
            </a:r>
            <a:r>
              <a:rPr sz="3000" spc="-30" dirty="0"/>
              <a:t>use </a:t>
            </a:r>
            <a:r>
              <a:rPr sz="3000" spc="80" dirty="0"/>
              <a:t>AWS </a:t>
            </a:r>
            <a:r>
              <a:rPr sz="3000" spc="20" dirty="0"/>
              <a:t>and </a:t>
            </a:r>
            <a:r>
              <a:rPr sz="3000" dirty="0"/>
              <a:t>integrate </a:t>
            </a:r>
            <a:r>
              <a:rPr sz="3000" spc="40" dirty="0"/>
              <a:t>it </a:t>
            </a:r>
            <a:r>
              <a:rPr sz="3000" spc="45" dirty="0"/>
              <a:t> </a:t>
            </a:r>
            <a:r>
              <a:rPr sz="3000" spc="40" dirty="0"/>
              <a:t>with</a:t>
            </a:r>
            <a:r>
              <a:rPr sz="3000" spc="-160" dirty="0"/>
              <a:t> </a:t>
            </a:r>
            <a:r>
              <a:rPr sz="3000" spc="5" dirty="0"/>
              <a:t>their</a:t>
            </a:r>
            <a:r>
              <a:rPr sz="3000" spc="-155" dirty="0"/>
              <a:t> </a:t>
            </a:r>
            <a:r>
              <a:rPr sz="3000" spc="20" dirty="0"/>
              <a:t>data</a:t>
            </a:r>
            <a:r>
              <a:rPr sz="3000" spc="-155" dirty="0"/>
              <a:t> </a:t>
            </a:r>
            <a:r>
              <a:rPr sz="3000" spc="10" dirty="0"/>
              <a:t>center</a:t>
            </a:r>
            <a:r>
              <a:rPr sz="3000" spc="-155" dirty="0"/>
              <a:t> </a:t>
            </a:r>
            <a:r>
              <a:rPr sz="3000" spc="50" dirty="0"/>
              <a:t>for</a:t>
            </a:r>
            <a:r>
              <a:rPr sz="3000" spc="-155" dirty="0"/>
              <a:t> </a:t>
            </a:r>
            <a:r>
              <a:rPr sz="3000" spc="10" dirty="0"/>
              <a:t>new</a:t>
            </a:r>
            <a:r>
              <a:rPr sz="3000" spc="-155" dirty="0"/>
              <a:t> </a:t>
            </a:r>
            <a:r>
              <a:rPr sz="3000" spc="35" dirty="0"/>
              <a:t>workloads</a:t>
            </a:r>
            <a:endParaRPr sz="3000"/>
          </a:p>
          <a:p>
            <a:pPr marL="5440045" marR="368935">
              <a:lnSpc>
                <a:spcPct val="100000"/>
              </a:lnSpc>
              <a:spcBef>
                <a:spcPts val="1800"/>
              </a:spcBef>
            </a:pPr>
            <a:r>
              <a:rPr sz="3000" spc="90" dirty="0">
                <a:solidFill>
                  <a:srgbClr val="2B9FBC"/>
                </a:solidFill>
              </a:rPr>
              <a:t>Which</a:t>
            </a:r>
            <a:r>
              <a:rPr sz="3000" spc="-165" dirty="0">
                <a:solidFill>
                  <a:srgbClr val="2B9FBC"/>
                </a:solidFill>
              </a:rPr>
              <a:t> </a:t>
            </a:r>
            <a:r>
              <a:rPr sz="3000" spc="85" dirty="0">
                <a:solidFill>
                  <a:srgbClr val="2B9FBC"/>
                </a:solidFill>
              </a:rPr>
              <a:t>cloud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35" dirty="0">
                <a:solidFill>
                  <a:srgbClr val="2B9FBC"/>
                </a:solidFill>
              </a:rPr>
              <a:t>deployment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55" dirty="0">
                <a:solidFill>
                  <a:srgbClr val="2B9FBC"/>
                </a:solidFill>
              </a:rPr>
              <a:t>model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65" dirty="0">
                <a:solidFill>
                  <a:srgbClr val="2B9FBC"/>
                </a:solidFill>
              </a:rPr>
              <a:t>would </a:t>
            </a:r>
            <a:r>
              <a:rPr sz="3000" spc="-1045" dirty="0">
                <a:solidFill>
                  <a:srgbClr val="2B9FBC"/>
                </a:solidFill>
              </a:rPr>
              <a:t> </a:t>
            </a:r>
            <a:r>
              <a:rPr sz="3000" spc="-25" dirty="0">
                <a:solidFill>
                  <a:srgbClr val="2B9FBC"/>
                </a:solidFill>
              </a:rPr>
              <a:t>his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30" dirty="0">
                <a:solidFill>
                  <a:srgbClr val="2B9FBC"/>
                </a:solidFill>
              </a:rPr>
              <a:t>company</a:t>
            </a:r>
            <a:r>
              <a:rPr sz="3000" spc="-155" dirty="0">
                <a:solidFill>
                  <a:srgbClr val="2B9FBC"/>
                </a:solidFill>
              </a:rPr>
              <a:t> </a:t>
            </a:r>
            <a:r>
              <a:rPr sz="3000" spc="80" dirty="0">
                <a:solidFill>
                  <a:srgbClr val="2B9FBC"/>
                </a:solidFill>
              </a:rPr>
              <a:t>be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55" dirty="0">
                <a:solidFill>
                  <a:srgbClr val="2B9FBC"/>
                </a:solidFill>
              </a:rPr>
              <a:t>following?</a:t>
            </a:r>
            <a:endParaRPr sz="30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00335" y="2959643"/>
            <a:ext cx="3816085" cy="381608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00335" y="2959643"/>
            <a:ext cx="3816085" cy="38160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12153" y="646852"/>
            <a:ext cx="303212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50" dirty="0">
                <a:solidFill>
                  <a:srgbClr val="232323"/>
                </a:solidFill>
              </a:rPr>
              <a:t>Scenario</a:t>
            </a:r>
            <a:r>
              <a:rPr sz="4600" spc="-325" dirty="0">
                <a:solidFill>
                  <a:srgbClr val="232323"/>
                </a:solidFill>
              </a:rPr>
              <a:t> </a:t>
            </a:r>
            <a:r>
              <a:rPr sz="4600" spc="-215" dirty="0">
                <a:solidFill>
                  <a:srgbClr val="232323"/>
                </a:solidFill>
              </a:rPr>
              <a:t>2</a:t>
            </a:r>
            <a:endParaRPr sz="4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4366" rIns="0" bIns="0" rtlCol="0">
            <a:spAutoFit/>
          </a:bodyPr>
          <a:lstStyle/>
          <a:p>
            <a:pPr marL="5440045" marR="308610">
              <a:lnSpc>
                <a:spcPct val="100000"/>
              </a:lnSpc>
              <a:spcBef>
                <a:spcPts val="100"/>
              </a:spcBef>
            </a:pPr>
            <a:r>
              <a:rPr sz="3000" spc="15" dirty="0"/>
              <a:t>Eliza’s </a:t>
            </a:r>
            <a:r>
              <a:rPr sz="3000" spc="30" dirty="0"/>
              <a:t>company </a:t>
            </a:r>
            <a:r>
              <a:rPr sz="3000" spc="-15" dirty="0"/>
              <a:t>is </a:t>
            </a:r>
            <a:r>
              <a:rPr sz="3000" spc="25" dirty="0"/>
              <a:t>trying </a:t>
            </a:r>
            <a:r>
              <a:rPr sz="3000" spc="75" dirty="0"/>
              <a:t>to </a:t>
            </a:r>
            <a:r>
              <a:rPr sz="3000" spc="85" dirty="0"/>
              <a:t>decide </a:t>
            </a:r>
            <a:r>
              <a:rPr sz="3000" spc="90" dirty="0"/>
              <a:t> </a:t>
            </a:r>
            <a:r>
              <a:rPr sz="3000" spc="15" dirty="0"/>
              <a:t>whether</a:t>
            </a:r>
            <a:r>
              <a:rPr sz="3000" spc="-160" dirty="0"/>
              <a:t> </a:t>
            </a:r>
            <a:r>
              <a:rPr sz="3000" spc="75" dirty="0"/>
              <a:t>to</a:t>
            </a:r>
            <a:r>
              <a:rPr sz="3000" spc="-160" dirty="0"/>
              <a:t> </a:t>
            </a:r>
            <a:r>
              <a:rPr sz="3000" spc="30" dirty="0"/>
              <a:t>fund</a:t>
            </a:r>
            <a:r>
              <a:rPr sz="3000" spc="-155" dirty="0"/>
              <a:t> </a:t>
            </a:r>
            <a:r>
              <a:rPr sz="3000" spc="-45" dirty="0"/>
              <a:t>a</a:t>
            </a:r>
            <a:r>
              <a:rPr sz="3000" spc="-160" dirty="0"/>
              <a:t> </a:t>
            </a:r>
            <a:r>
              <a:rPr sz="3000" spc="10" dirty="0"/>
              <a:t>new</a:t>
            </a:r>
            <a:r>
              <a:rPr sz="3000" spc="-155" dirty="0"/>
              <a:t> </a:t>
            </a:r>
            <a:r>
              <a:rPr sz="3000" spc="10" dirty="0"/>
              <a:t>line</a:t>
            </a:r>
            <a:r>
              <a:rPr sz="3000" spc="-160" dirty="0"/>
              <a:t> </a:t>
            </a:r>
            <a:r>
              <a:rPr sz="3000" spc="110" dirty="0"/>
              <a:t>of</a:t>
            </a:r>
            <a:r>
              <a:rPr sz="3000" spc="-155" dirty="0"/>
              <a:t> </a:t>
            </a:r>
            <a:r>
              <a:rPr sz="3000" spc="-15" dirty="0"/>
              <a:t>business</a:t>
            </a:r>
            <a:endParaRPr sz="3000"/>
          </a:p>
          <a:p>
            <a:pPr marL="5440045" marR="690880">
              <a:lnSpc>
                <a:spcPct val="100000"/>
              </a:lnSpc>
              <a:spcBef>
                <a:spcPts val="1800"/>
              </a:spcBef>
            </a:pPr>
            <a:r>
              <a:rPr sz="3000" spc="15" dirty="0"/>
              <a:t>Eliza’s</a:t>
            </a:r>
            <a:r>
              <a:rPr sz="3000" spc="-155" dirty="0"/>
              <a:t> </a:t>
            </a:r>
            <a:r>
              <a:rPr sz="3000" spc="-25" dirty="0"/>
              <a:t>team</a:t>
            </a:r>
            <a:r>
              <a:rPr sz="3000" spc="-155" dirty="0"/>
              <a:t> </a:t>
            </a:r>
            <a:r>
              <a:rPr sz="3000" spc="-15" dirty="0"/>
              <a:t>is</a:t>
            </a:r>
            <a:r>
              <a:rPr sz="3000" spc="-155" dirty="0"/>
              <a:t> </a:t>
            </a:r>
            <a:r>
              <a:rPr sz="3000" spc="60" dirty="0"/>
              <a:t>looking</a:t>
            </a:r>
            <a:r>
              <a:rPr sz="3000" spc="-155" dirty="0"/>
              <a:t> </a:t>
            </a:r>
            <a:r>
              <a:rPr sz="3000" spc="75" dirty="0"/>
              <a:t>to</a:t>
            </a:r>
            <a:r>
              <a:rPr sz="3000" spc="-155" dirty="0"/>
              <a:t> </a:t>
            </a:r>
            <a:r>
              <a:rPr sz="3000" spc="25" dirty="0"/>
              <a:t>monetize</a:t>
            </a:r>
            <a:r>
              <a:rPr sz="3000" spc="-150" dirty="0"/>
              <a:t> </a:t>
            </a:r>
            <a:r>
              <a:rPr sz="3000" spc="-45" dirty="0"/>
              <a:t>a </a:t>
            </a:r>
            <a:r>
              <a:rPr sz="3000" spc="-1045" dirty="0"/>
              <a:t> </a:t>
            </a:r>
            <a:r>
              <a:rPr sz="3000" spc="10" dirty="0"/>
              <a:t>new</a:t>
            </a:r>
            <a:r>
              <a:rPr sz="3000" spc="-160" dirty="0"/>
              <a:t> </a:t>
            </a:r>
            <a:r>
              <a:rPr sz="3000" spc="20" dirty="0"/>
              <a:t>emerging</a:t>
            </a:r>
            <a:r>
              <a:rPr sz="3000" spc="-155" dirty="0"/>
              <a:t> </a:t>
            </a:r>
            <a:r>
              <a:rPr sz="3000" spc="55" dirty="0"/>
              <a:t>technology</a:t>
            </a:r>
            <a:endParaRPr sz="3000"/>
          </a:p>
          <a:p>
            <a:pPr marL="5440045" marR="697230">
              <a:lnSpc>
                <a:spcPct val="100000"/>
              </a:lnSpc>
              <a:spcBef>
                <a:spcPts val="1800"/>
              </a:spcBef>
            </a:pPr>
            <a:r>
              <a:rPr sz="3000" spc="-5" dirty="0"/>
              <a:t>This</a:t>
            </a:r>
            <a:r>
              <a:rPr sz="3000" spc="-155" dirty="0"/>
              <a:t> </a:t>
            </a:r>
            <a:r>
              <a:rPr sz="3000" spc="10" dirty="0"/>
              <a:t>new</a:t>
            </a:r>
            <a:r>
              <a:rPr sz="3000" spc="-155" dirty="0"/>
              <a:t> </a:t>
            </a:r>
            <a:r>
              <a:rPr sz="3000" spc="10" dirty="0"/>
              <a:t>line</a:t>
            </a:r>
            <a:r>
              <a:rPr sz="3000" spc="-150" dirty="0"/>
              <a:t> </a:t>
            </a:r>
            <a:r>
              <a:rPr sz="3000" spc="110" dirty="0"/>
              <a:t>of</a:t>
            </a:r>
            <a:r>
              <a:rPr sz="3000" spc="-155" dirty="0"/>
              <a:t> </a:t>
            </a:r>
            <a:r>
              <a:rPr sz="3000" spc="-15" dirty="0"/>
              <a:t>business</a:t>
            </a:r>
            <a:r>
              <a:rPr sz="3000" spc="-150" dirty="0"/>
              <a:t> </a:t>
            </a:r>
            <a:r>
              <a:rPr sz="3000" spc="55" dirty="0"/>
              <a:t>will</a:t>
            </a:r>
            <a:r>
              <a:rPr sz="3000" spc="-155" dirty="0"/>
              <a:t> </a:t>
            </a:r>
            <a:r>
              <a:rPr sz="3000" spc="-5" dirty="0"/>
              <a:t>require </a:t>
            </a:r>
            <a:r>
              <a:rPr sz="3000" spc="-1040" dirty="0"/>
              <a:t> </a:t>
            </a:r>
            <a:r>
              <a:rPr sz="3000" spc="10" dirty="0"/>
              <a:t>new</a:t>
            </a:r>
            <a:r>
              <a:rPr sz="3000" spc="-160" dirty="0"/>
              <a:t> </a:t>
            </a:r>
            <a:r>
              <a:rPr sz="3000" spc="-10" dirty="0"/>
              <a:t>infrastructure</a:t>
            </a:r>
            <a:endParaRPr sz="3000"/>
          </a:p>
          <a:p>
            <a:pPr marL="5440045" marR="5080">
              <a:lnSpc>
                <a:spcPct val="100000"/>
              </a:lnSpc>
              <a:spcBef>
                <a:spcPts val="1800"/>
              </a:spcBef>
            </a:pPr>
            <a:r>
              <a:rPr sz="3000" spc="75" dirty="0">
                <a:solidFill>
                  <a:srgbClr val="2B9FBC"/>
                </a:solidFill>
              </a:rPr>
              <a:t>What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40" dirty="0">
                <a:solidFill>
                  <a:srgbClr val="2B9FBC"/>
                </a:solidFill>
              </a:rPr>
              <a:t>benefit</a:t>
            </a:r>
            <a:r>
              <a:rPr sz="3000" spc="-155" dirty="0">
                <a:solidFill>
                  <a:srgbClr val="2B9FBC"/>
                </a:solidFill>
              </a:rPr>
              <a:t> </a:t>
            </a:r>
            <a:r>
              <a:rPr sz="3000" spc="110" dirty="0">
                <a:solidFill>
                  <a:srgbClr val="2B9FBC"/>
                </a:solidFill>
              </a:rPr>
              <a:t>of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85" dirty="0">
                <a:solidFill>
                  <a:srgbClr val="2B9FBC"/>
                </a:solidFill>
              </a:rPr>
              <a:t>cloud</a:t>
            </a:r>
            <a:r>
              <a:rPr sz="3000" spc="-155" dirty="0">
                <a:solidFill>
                  <a:srgbClr val="2B9FBC"/>
                </a:solidFill>
              </a:rPr>
              <a:t> </a:t>
            </a:r>
            <a:r>
              <a:rPr sz="3000" spc="50" dirty="0">
                <a:solidFill>
                  <a:srgbClr val="2B9FBC"/>
                </a:solidFill>
              </a:rPr>
              <a:t>computing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65" dirty="0">
                <a:solidFill>
                  <a:srgbClr val="2B9FBC"/>
                </a:solidFill>
              </a:rPr>
              <a:t>would </a:t>
            </a:r>
            <a:r>
              <a:rPr sz="3000" spc="-1045" dirty="0">
                <a:solidFill>
                  <a:srgbClr val="2B9FBC"/>
                </a:solidFill>
              </a:rPr>
              <a:t> </a:t>
            </a:r>
            <a:r>
              <a:rPr sz="3000" spc="80" dirty="0">
                <a:solidFill>
                  <a:srgbClr val="2B9FBC"/>
                </a:solidFill>
              </a:rPr>
              <a:t>be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5" dirty="0">
                <a:solidFill>
                  <a:srgbClr val="2B9FBC"/>
                </a:solidFill>
              </a:rPr>
              <a:t>most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-25" dirty="0">
                <a:solidFill>
                  <a:srgbClr val="2B9FBC"/>
                </a:solidFill>
              </a:rPr>
              <a:t>relevant</a:t>
            </a:r>
            <a:r>
              <a:rPr sz="3000" spc="-155" dirty="0">
                <a:solidFill>
                  <a:srgbClr val="2B9FBC"/>
                </a:solidFill>
              </a:rPr>
              <a:t> </a:t>
            </a:r>
            <a:r>
              <a:rPr sz="3000" spc="75" dirty="0">
                <a:solidFill>
                  <a:srgbClr val="2B9FBC"/>
                </a:solidFill>
              </a:rPr>
              <a:t>to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-20" dirty="0">
                <a:solidFill>
                  <a:srgbClr val="2B9FBC"/>
                </a:solidFill>
              </a:rPr>
              <a:t>her</a:t>
            </a:r>
            <a:r>
              <a:rPr sz="3000" spc="-155" dirty="0">
                <a:solidFill>
                  <a:srgbClr val="2B9FBC"/>
                </a:solidFill>
              </a:rPr>
              <a:t> </a:t>
            </a:r>
            <a:r>
              <a:rPr sz="3000" spc="20" dirty="0">
                <a:solidFill>
                  <a:srgbClr val="2B9FBC"/>
                </a:solidFill>
              </a:rPr>
              <a:t>company?</a:t>
            </a:r>
            <a:endParaRPr sz="3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1837" y="3378200"/>
            <a:ext cx="816102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13435">
              <a:lnSpc>
                <a:spcPct val="150000"/>
              </a:lnSpc>
              <a:spcBef>
                <a:spcPts val="100"/>
              </a:spcBef>
            </a:pPr>
            <a:r>
              <a:rPr sz="3000" spc="20" dirty="0">
                <a:latin typeface="Verdana" panose="020B0604030504040204"/>
                <a:cs typeface="Verdana" panose="020B0604030504040204"/>
              </a:rPr>
              <a:t>Creating</a:t>
            </a:r>
            <a:r>
              <a:rPr sz="30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new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personal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80" dirty="0">
                <a:latin typeface="Verdana" panose="020B0604030504040204"/>
                <a:cs typeface="Verdana" panose="020B0604030504040204"/>
              </a:rPr>
              <a:t>AWS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0" dirty="0">
                <a:latin typeface="Verdana" panose="020B0604030504040204"/>
                <a:cs typeface="Verdana" panose="020B0604030504040204"/>
              </a:rPr>
              <a:t>account </a:t>
            </a:r>
            <a:r>
              <a:rPr sz="3000" spc="-104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Activating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new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0" dirty="0">
                <a:latin typeface="Verdana" panose="020B0604030504040204"/>
                <a:cs typeface="Verdana" panose="020B0604030504040204"/>
              </a:rPr>
              <a:t>account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spc="45" dirty="0">
                <a:latin typeface="Verdana" panose="020B0604030504040204"/>
                <a:cs typeface="Verdana" panose="020B0604030504040204"/>
              </a:rPr>
              <a:t>Configuring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budget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alert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for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0" dirty="0">
                <a:latin typeface="Verdana" panose="020B0604030504040204"/>
                <a:cs typeface="Verdana" panose="020B0604030504040204"/>
              </a:rPr>
              <a:t>account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2105" y="267091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00335" y="2959643"/>
            <a:ext cx="3816085" cy="38160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06311" y="646852"/>
            <a:ext cx="304355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50" dirty="0">
                <a:solidFill>
                  <a:srgbClr val="232323"/>
                </a:solidFill>
              </a:rPr>
              <a:t>Scenario</a:t>
            </a:r>
            <a:r>
              <a:rPr sz="4600" spc="-330" dirty="0">
                <a:solidFill>
                  <a:srgbClr val="232323"/>
                </a:solidFill>
              </a:rPr>
              <a:t> </a:t>
            </a:r>
            <a:r>
              <a:rPr sz="4600" spc="-120" dirty="0">
                <a:solidFill>
                  <a:srgbClr val="232323"/>
                </a:solidFill>
              </a:rPr>
              <a:t>3</a:t>
            </a:r>
            <a:endParaRPr sz="4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4366" rIns="0" bIns="0" rtlCol="0">
            <a:spAutoFit/>
          </a:bodyPr>
          <a:lstStyle/>
          <a:p>
            <a:pPr marL="5440045" marR="615950">
              <a:lnSpc>
                <a:spcPct val="100000"/>
              </a:lnSpc>
              <a:spcBef>
                <a:spcPts val="100"/>
              </a:spcBef>
            </a:pPr>
            <a:r>
              <a:rPr sz="3000" spc="40" dirty="0"/>
              <a:t>Jennifer</a:t>
            </a:r>
            <a:r>
              <a:rPr sz="3000" spc="-170" dirty="0"/>
              <a:t> </a:t>
            </a:r>
            <a:r>
              <a:rPr sz="3000" spc="-15" dirty="0"/>
              <a:t>is</a:t>
            </a:r>
            <a:r>
              <a:rPr sz="3000" spc="-165" dirty="0"/>
              <a:t> </a:t>
            </a:r>
            <a:r>
              <a:rPr sz="3000" spc="10" dirty="0"/>
              <a:t>the</a:t>
            </a:r>
            <a:r>
              <a:rPr sz="3000" spc="-170" dirty="0"/>
              <a:t> </a:t>
            </a:r>
            <a:r>
              <a:rPr sz="3000" spc="95" dirty="0"/>
              <a:t>CTO</a:t>
            </a:r>
            <a:r>
              <a:rPr sz="3000" spc="-165" dirty="0"/>
              <a:t> </a:t>
            </a:r>
            <a:r>
              <a:rPr sz="3000" spc="-5" dirty="0"/>
              <a:t>at</a:t>
            </a:r>
            <a:r>
              <a:rPr sz="3000" spc="-170" dirty="0"/>
              <a:t> </a:t>
            </a:r>
            <a:r>
              <a:rPr sz="3000" spc="-40" dirty="0"/>
              <a:t>an</a:t>
            </a:r>
            <a:r>
              <a:rPr sz="3000" spc="-170" dirty="0"/>
              <a:t> </a:t>
            </a:r>
            <a:r>
              <a:rPr sz="3000" spc="-20" dirty="0"/>
              <a:t>insurance </a:t>
            </a:r>
            <a:r>
              <a:rPr sz="3000" spc="-1035" dirty="0"/>
              <a:t> </a:t>
            </a:r>
            <a:r>
              <a:rPr sz="3000" spc="30" dirty="0"/>
              <a:t>company</a:t>
            </a:r>
            <a:endParaRPr sz="3000"/>
          </a:p>
          <a:p>
            <a:pPr marL="5440045" marR="476885">
              <a:lnSpc>
                <a:spcPct val="100000"/>
              </a:lnSpc>
              <a:spcBef>
                <a:spcPts val="1800"/>
              </a:spcBef>
            </a:pPr>
            <a:r>
              <a:rPr sz="3000" spc="-5" dirty="0"/>
              <a:t>They</a:t>
            </a:r>
            <a:r>
              <a:rPr sz="3000" spc="-165" dirty="0"/>
              <a:t> </a:t>
            </a:r>
            <a:r>
              <a:rPr sz="3000" spc="-40" dirty="0"/>
              <a:t>are</a:t>
            </a:r>
            <a:r>
              <a:rPr sz="3000" spc="-165" dirty="0"/>
              <a:t> </a:t>
            </a:r>
            <a:r>
              <a:rPr sz="3000" spc="40" dirty="0"/>
              <a:t>considering</a:t>
            </a:r>
            <a:r>
              <a:rPr sz="3000" spc="-165" dirty="0"/>
              <a:t> </a:t>
            </a:r>
            <a:r>
              <a:rPr sz="3000" spc="20" dirty="0"/>
              <a:t>moving</a:t>
            </a:r>
            <a:r>
              <a:rPr sz="3000" spc="-165" dirty="0"/>
              <a:t> </a:t>
            </a:r>
            <a:r>
              <a:rPr sz="3000" spc="75" dirty="0"/>
              <a:t>to</a:t>
            </a:r>
            <a:r>
              <a:rPr sz="3000" spc="-165" dirty="0"/>
              <a:t> </a:t>
            </a:r>
            <a:r>
              <a:rPr sz="3000" spc="10" dirty="0"/>
              <a:t>the </a:t>
            </a:r>
            <a:r>
              <a:rPr sz="3000" spc="-1040" dirty="0"/>
              <a:t> </a:t>
            </a:r>
            <a:r>
              <a:rPr sz="3000" spc="85" dirty="0"/>
              <a:t>cloud</a:t>
            </a:r>
            <a:r>
              <a:rPr sz="3000" spc="-165" dirty="0"/>
              <a:t> </a:t>
            </a:r>
            <a:r>
              <a:rPr sz="3000" dirty="0"/>
              <a:t>instead</a:t>
            </a:r>
            <a:r>
              <a:rPr sz="3000" spc="-160" dirty="0"/>
              <a:t> </a:t>
            </a:r>
            <a:r>
              <a:rPr sz="3000" spc="110" dirty="0"/>
              <a:t>of</a:t>
            </a:r>
            <a:r>
              <a:rPr sz="3000" spc="-160" dirty="0"/>
              <a:t> </a:t>
            </a:r>
            <a:r>
              <a:rPr sz="3000" spc="70" dirty="0"/>
              <a:t>colocating</a:t>
            </a:r>
            <a:r>
              <a:rPr sz="3000" spc="-160" dirty="0"/>
              <a:t> </a:t>
            </a:r>
            <a:r>
              <a:rPr sz="3000" spc="-35" dirty="0"/>
              <a:t>servers</a:t>
            </a:r>
            <a:endParaRPr sz="3000"/>
          </a:p>
          <a:p>
            <a:pPr marL="5440045" marR="5080">
              <a:lnSpc>
                <a:spcPct val="100000"/>
              </a:lnSpc>
              <a:spcBef>
                <a:spcPts val="1800"/>
              </a:spcBef>
            </a:pPr>
            <a:r>
              <a:rPr sz="3000" spc="-5" dirty="0"/>
              <a:t>They </a:t>
            </a:r>
            <a:r>
              <a:rPr sz="3000" spc="5" dirty="0"/>
              <a:t>want </a:t>
            </a:r>
            <a:r>
              <a:rPr sz="3000" spc="75" dirty="0"/>
              <a:t>to </a:t>
            </a:r>
            <a:r>
              <a:rPr sz="3000" spc="-50" dirty="0"/>
              <a:t>make </a:t>
            </a:r>
            <a:r>
              <a:rPr sz="3000" spc="-45" dirty="0"/>
              <a:t>sure </a:t>
            </a:r>
            <a:r>
              <a:rPr sz="3000" spc="-10" dirty="0"/>
              <a:t>they </a:t>
            </a:r>
            <a:r>
              <a:rPr sz="3000" spc="-50" dirty="0"/>
              <a:t>have </a:t>
            </a:r>
            <a:r>
              <a:rPr sz="3000" spc="-45" dirty="0"/>
              <a:t> maximum</a:t>
            </a:r>
            <a:r>
              <a:rPr sz="3000" spc="-165" dirty="0"/>
              <a:t> </a:t>
            </a:r>
            <a:r>
              <a:rPr sz="3000" spc="50" dirty="0"/>
              <a:t>control</a:t>
            </a:r>
            <a:r>
              <a:rPr sz="3000" spc="-165" dirty="0"/>
              <a:t> </a:t>
            </a:r>
            <a:r>
              <a:rPr sz="3000" spc="110" dirty="0"/>
              <a:t>of</a:t>
            </a:r>
            <a:r>
              <a:rPr sz="3000" spc="-160" dirty="0"/>
              <a:t> </a:t>
            </a:r>
            <a:r>
              <a:rPr sz="3000" spc="10" dirty="0"/>
              <a:t>the</a:t>
            </a:r>
            <a:r>
              <a:rPr sz="3000" spc="-165" dirty="0"/>
              <a:t> </a:t>
            </a:r>
            <a:r>
              <a:rPr sz="3000" spc="85" dirty="0"/>
              <a:t>cloud</a:t>
            </a:r>
            <a:r>
              <a:rPr sz="3000" spc="-160" dirty="0"/>
              <a:t> </a:t>
            </a:r>
            <a:r>
              <a:rPr sz="3000" spc="-35" dirty="0"/>
              <a:t>servers</a:t>
            </a:r>
            <a:endParaRPr sz="3000"/>
          </a:p>
          <a:p>
            <a:pPr marL="5440045" marR="78105">
              <a:lnSpc>
                <a:spcPct val="100000"/>
              </a:lnSpc>
              <a:spcBef>
                <a:spcPts val="1800"/>
              </a:spcBef>
            </a:pPr>
            <a:r>
              <a:rPr sz="3000" spc="90" dirty="0">
                <a:solidFill>
                  <a:srgbClr val="2B9FBC"/>
                </a:solidFill>
              </a:rPr>
              <a:t>Which</a:t>
            </a:r>
            <a:r>
              <a:rPr sz="3000" spc="-165" dirty="0">
                <a:solidFill>
                  <a:srgbClr val="2B9FBC"/>
                </a:solidFill>
              </a:rPr>
              <a:t> </a:t>
            </a:r>
            <a:r>
              <a:rPr sz="3000" spc="85" dirty="0">
                <a:solidFill>
                  <a:srgbClr val="2B9FBC"/>
                </a:solidFill>
              </a:rPr>
              <a:t>cloud</a:t>
            </a:r>
            <a:r>
              <a:rPr sz="3000" spc="-165" dirty="0">
                <a:solidFill>
                  <a:srgbClr val="2B9FBC"/>
                </a:solidFill>
              </a:rPr>
              <a:t> </a:t>
            </a:r>
            <a:r>
              <a:rPr sz="3000" spc="50" dirty="0">
                <a:solidFill>
                  <a:srgbClr val="2B9FBC"/>
                </a:solidFill>
              </a:rPr>
              <a:t>computing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55" dirty="0">
                <a:solidFill>
                  <a:srgbClr val="2B9FBC"/>
                </a:solidFill>
              </a:rPr>
              <a:t>model</a:t>
            </a:r>
            <a:r>
              <a:rPr sz="3000" spc="-165" dirty="0">
                <a:solidFill>
                  <a:srgbClr val="2B9FBC"/>
                </a:solidFill>
              </a:rPr>
              <a:t> </a:t>
            </a:r>
            <a:r>
              <a:rPr sz="3000" spc="65" dirty="0">
                <a:solidFill>
                  <a:srgbClr val="2B9FBC"/>
                </a:solidFill>
              </a:rPr>
              <a:t>would </a:t>
            </a:r>
            <a:r>
              <a:rPr sz="3000" spc="-1035" dirty="0">
                <a:solidFill>
                  <a:srgbClr val="2B9FBC"/>
                </a:solidFill>
              </a:rPr>
              <a:t> </a:t>
            </a:r>
            <a:r>
              <a:rPr sz="3000" spc="-10" dirty="0">
                <a:solidFill>
                  <a:srgbClr val="2B9FBC"/>
                </a:solidFill>
              </a:rPr>
              <a:t>they</a:t>
            </a:r>
            <a:r>
              <a:rPr sz="3000" spc="-160" dirty="0">
                <a:solidFill>
                  <a:srgbClr val="2B9FBC"/>
                </a:solidFill>
              </a:rPr>
              <a:t> </a:t>
            </a:r>
            <a:r>
              <a:rPr sz="3000" spc="35" dirty="0">
                <a:solidFill>
                  <a:srgbClr val="2B9FBC"/>
                </a:solidFill>
              </a:rPr>
              <a:t>need</a:t>
            </a:r>
            <a:r>
              <a:rPr sz="3000" spc="-155" dirty="0">
                <a:solidFill>
                  <a:srgbClr val="2B9FBC"/>
                </a:solidFill>
              </a:rPr>
              <a:t> </a:t>
            </a:r>
            <a:r>
              <a:rPr sz="3000" spc="75" dirty="0">
                <a:solidFill>
                  <a:srgbClr val="2B9FBC"/>
                </a:solidFill>
              </a:rPr>
              <a:t>to</a:t>
            </a:r>
            <a:r>
              <a:rPr sz="3000" spc="-155" dirty="0">
                <a:solidFill>
                  <a:srgbClr val="2B9FBC"/>
                </a:solidFill>
              </a:rPr>
              <a:t> </a:t>
            </a:r>
            <a:r>
              <a:rPr sz="3000" spc="-25" dirty="0">
                <a:solidFill>
                  <a:srgbClr val="2B9FBC"/>
                </a:solidFill>
              </a:rPr>
              <a:t>leverage?</a:t>
            </a:r>
            <a:endParaRPr sz="3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96250" y="3668605"/>
            <a:ext cx="2910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Summary</a:t>
            </a:r>
            <a:endParaRPr spc="-10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5657" y="267091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5530215" marR="74295">
              <a:lnSpc>
                <a:spcPts val="3800"/>
              </a:lnSpc>
              <a:spcBef>
                <a:spcPts val="260"/>
              </a:spcBef>
            </a:pPr>
            <a:r>
              <a:rPr spc="20" dirty="0"/>
              <a:t>Created</a:t>
            </a:r>
            <a:r>
              <a:rPr spc="-170" dirty="0"/>
              <a:t> </a:t>
            </a:r>
            <a:r>
              <a:rPr spc="-45" dirty="0"/>
              <a:t>an</a:t>
            </a:r>
            <a:r>
              <a:rPr spc="-165" dirty="0"/>
              <a:t> </a:t>
            </a:r>
            <a:r>
              <a:rPr spc="80" dirty="0"/>
              <a:t>AWS</a:t>
            </a:r>
            <a:r>
              <a:rPr spc="-165" dirty="0"/>
              <a:t> </a:t>
            </a:r>
            <a:r>
              <a:rPr spc="40" dirty="0"/>
              <a:t>account</a:t>
            </a:r>
            <a:r>
              <a:rPr spc="-165" dirty="0"/>
              <a:t> </a:t>
            </a:r>
            <a:r>
              <a:rPr spc="50" dirty="0"/>
              <a:t>for</a:t>
            </a:r>
            <a:r>
              <a:rPr spc="-165" dirty="0"/>
              <a:t> </a:t>
            </a:r>
            <a:r>
              <a:rPr spc="20" dirty="0"/>
              <a:t>personal </a:t>
            </a:r>
            <a:r>
              <a:rPr spc="-1110" dirty="0"/>
              <a:t> </a:t>
            </a:r>
            <a:r>
              <a:rPr spc="-30" dirty="0"/>
              <a:t>use</a:t>
            </a:r>
            <a:endParaRPr spc="-30" dirty="0"/>
          </a:p>
          <a:p>
            <a:pPr marL="5530215" marR="5080">
              <a:lnSpc>
                <a:spcPts val="3800"/>
              </a:lnSpc>
              <a:spcBef>
                <a:spcPts val="2400"/>
              </a:spcBef>
            </a:pPr>
            <a:r>
              <a:rPr spc="10" dirty="0"/>
              <a:t>Examined</a:t>
            </a:r>
            <a:r>
              <a:rPr spc="-180" dirty="0"/>
              <a:t> </a:t>
            </a:r>
            <a:r>
              <a:rPr spc="55" dirty="0"/>
              <a:t>how</a:t>
            </a:r>
            <a:r>
              <a:rPr spc="-180" dirty="0"/>
              <a:t> </a:t>
            </a:r>
            <a:r>
              <a:rPr spc="25" dirty="0"/>
              <a:t>organizations</a:t>
            </a:r>
            <a:r>
              <a:rPr spc="-175" dirty="0"/>
              <a:t> </a:t>
            </a:r>
            <a:r>
              <a:rPr spc="-10" dirty="0"/>
              <a:t>leverage </a:t>
            </a:r>
            <a:r>
              <a:rPr spc="-1110" dirty="0"/>
              <a:t> </a:t>
            </a:r>
            <a:r>
              <a:rPr spc="20" dirty="0"/>
              <a:t>traditional</a:t>
            </a:r>
            <a:r>
              <a:rPr spc="-170" dirty="0"/>
              <a:t> </a:t>
            </a:r>
            <a:r>
              <a:rPr spc="20" dirty="0"/>
              <a:t>data</a:t>
            </a:r>
            <a:r>
              <a:rPr spc="-165" dirty="0"/>
              <a:t> </a:t>
            </a:r>
            <a:r>
              <a:rPr dirty="0"/>
              <a:t>centers</a:t>
            </a:r>
            <a:endParaRPr dirty="0"/>
          </a:p>
          <a:p>
            <a:pPr marL="5530215" marR="1552575">
              <a:lnSpc>
                <a:spcPts val="3800"/>
              </a:lnSpc>
              <a:spcBef>
                <a:spcPts val="2400"/>
              </a:spcBef>
            </a:pPr>
            <a:r>
              <a:rPr spc="60" dirty="0"/>
              <a:t>Explored</a:t>
            </a:r>
            <a:r>
              <a:rPr spc="-175" dirty="0"/>
              <a:t> </a:t>
            </a:r>
            <a:r>
              <a:rPr spc="10" dirty="0"/>
              <a:t>the</a:t>
            </a:r>
            <a:r>
              <a:rPr spc="-170" dirty="0"/>
              <a:t> </a:t>
            </a:r>
            <a:r>
              <a:rPr spc="30" dirty="0"/>
              <a:t>benefits</a:t>
            </a:r>
            <a:r>
              <a:rPr spc="-170" dirty="0"/>
              <a:t> </a:t>
            </a:r>
            <a:r>
              <a:rPr spc="114" dirty="0"/>
              <a:t>of</a:t>
            </a:r>
            <a:r>
              <a:rPr spc="-170" dirty="0"/>
              <a:t> </a:t>
            </a:r>
            <a:r>
              <a:rPr spc="90" dirty="0"/>
              <a:t>cloud </a:t>
            </a:r>
            <a:r>
              <a:rPr spc="-1115" dirty="0"/>
              <a:t> </a:t>
            </a:r>
            <a:r>
              <a:rPr spc="55" dirty="0"/>
              <a:t>computing</a:t>
            </a:r>
            <a:endParaRPr spc="55" dirty="0"/>
          </a:p>
          <a:p>
            <a:pPr marL="5530215">
              <a:lnSpc>
                <a:spcPct val="100000"/>
              </a:lnSpc>
              <a:spcBef>
                <a:spcPts val="2240"/>
              </a:spcBef>
            </a:pPr>
            <a:r>
              <a:rPr spc="25" dirty="0"/>
              <a:t>Reviewed</a:t>
            </a:r>
            <a:r>
              <a:rPr spc="-175" dirty="0"/>
              <a:t> </a:t>
            </a:r>
            <a:r>
              <a:rPr spc="90" dirty="0"/>
              <a:t>cloud</a:t>
            </a:r>
            <a:r>
              <a:rPr spc="-170" dirty="0"/>
              <a:t> </a:t>
            </a:r>
            <a:r>
              <a:rPr spc="55" dirty="0"/>
              <a:t>computing</a:t>
            </a:r>
            <a:r>
              <a:rPr spc="-170" dirty="0"/>
              <a:t> </a:t>
            </a:r>
            <a:r>
              <a:rPr spc="35" dirty="0"/>
              <a:t>models</a:t>
            </a:r>
            <a:endParaRPr spc="35" dirty="0"/>
          </a:p>
          <a:p>
            <a:pPr marL="5530215" marR="1754505">
              <a:lnSpc>
                <a:spcPts val="3800"/>
              </a:lnSpc>
              <a:spcBef>
                <a:spcPts val="2500"/>
              </a:spcBef>
            </a:pPr>
            <a:r>
              <a:rPr spc="50" dirty="0"/>
              <a:t>Understood</a:t>
            </a:r>
            <a:r>
              <a:rPr spc="-185" dirty="0"/>
              <a:t> </a:t>
            </a:r>
            <a:r>
              <a:rPr spc="90" dirty="0"/>
              <a:t>cloud</a:t>
            </a:r>
            <a:r>
              <a:rPr spc="-180" dirty="0"/>
              <a:t> </a:t>
            </a:r>
            <a:r>
              <a:rPr spc="55" dirty="0"/>
              <a:t>computing </a:t>
            </a:r>
            <a:r>
              <a:rPr spc="-1110" dirty="0"/>
              <a:t> </a:t>
            </a:r>
            <a:r>
              <a:rPr spc="40" dirty="0"/>
              <a:t>deployment</a:t>
            </a:r>
            <a:r>
              <a:rPr spc="-170" dirty="0"/>
              <a:t> </a:t>
            </a:r>
            <a:r>
              <a:rPr spc="35" dirty="0"/>
              <a:t>models</a:t>
            </a:r>
            <a:endParaRPr spc="3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6639" y="646852"/>
            <a:ext cx="288290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50" dirty="0">
                <a:solidFill>
                  <a:srgbClr val="232323"/>
                </a:solidFill>
              </a:rPr>
              <a:t>Scenario</a:t>
            </a:r>
            <a:r>
              <a:rPr sz="4600" spc="-330" dirty="0">
                <a:solidFill>
                  <a:srgbClr val="232323"/>
                </a:solidFill>
              </a:rPr>
              <a:t> </a:t>
            </a:r>
            <a:r>
              <a:rPr sz="4600" spc="-1385" dirty="0">
                <a:solidFill>
                  <a:srgbClr val="232323"/>
                </a:solidFill>
              </a:rPr>
              <a:t>1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6872450" y="2284230"/>
            <a:ext cx="7811134" cy="5090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1460">
              <a:lnSpc>
                <a:spcPct val="100000"/>
              </a:lnSpc>
              <a:spcBef>
                <a:spcPts val="100"/>
              </a:spcBef>
            </a:pPr>
            <a:r>
              <a:rPr sz="3000" spc="40" dirty="0">
                <a:latin typeface="Verdana" panose="020B0604030504040204"/>
                <a:cs typeface="Verdana" panose="020B0604030504040204"/>
              </a:rPr>
              <a:t>Roger’s 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company </a:t>
            </a:r>
            <a:r>
              <a:rPr sz="3000" spc="-50" dirty="0">
                <a:latin typeface="Verdana" panose="020B0604030504040204"/>
                <a:cs typeface="Verdana" panose="020B0604030504040204"/>
              </a:rPr>
              <a:t>runs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several </a:t>
            </a:r>
            <a:r>
              <a:rPr sz="300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60" dirty="0">
                <a:latin typeface="Verdana" panose="020B0604030504040204"/>
                <a:cs typeface="Verdana" panose="020B0604030504040204"/>
              </a:rPr>
              <a:t>production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5" dirty="0">
                <a:latin typeface="Verdana" panose="020B0604030504040204"/>
                <a:cs typeface="Verdana" panose="020B0604030504040204"/>
              </a:rPr>
              <a:t>workloads</a:t>
            </a:r>
            <a:r>
              <a:rPr sz="30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30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its</a:t>
            </a:r>
            <a:r>
              <a:rPr sz="30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data</a:t>
            </a:r>
            <a:r>
              <a:rPr sz="30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center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405130">
              <a:lnSpc>
                <a:spcPct val="100000"/>
              </a:lnSpc>
              <a:spcBef>
                <a:spcPts val="1800"/>
              </a:spcBef>
            </a:pPr>
            <a:r>
              <a:rPr sz="3000" spc="-5" dirty="0">
                <a:latin typeface="Verdana" panose="020B0604030504040204"/>
                <a:cs typeface="Verdana" panose="020B0604030504040204"/>
              </a:rPr>
              <a:t>They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0" dirty="0">
                <a:latin typeface="Verdana" panose="020B0604030504040204"/>
                <a:cs typeface="Verdana" panose="020B0604030504040204"/>
              </a:rPr>
              <a:t>are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using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latin typeface="Verdana" panose="020B0604030504040204"/>
                <a:cs typeface="Verdana" panose="020B0604030504040204"/>
              </a:rPr>
              <a:t>VMWare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0" dirty="0">
                <a:latin typeface="Verdana" panose="020B0604030504040204"/>
                <a:cs typeface="Verdana" panose="020B0604030504040204"/>
              </a:rPr>
              <a:t>have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5" dirty="0">
                <a:latin typeface="Verdana" panose="020B0604030504040204"/>
                <a:cs typeface="Verdana" panose="020B0604030504040204"/>
              </a:rPr>
              <a:t>cloud- </a:t>
            </a:r>
            <a:r>
              <a:rPr sz="3000" spc="-104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like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infrastructure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their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data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center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3000" spc="-5" dirty="0">
                <a:latin typeface="Verdana" panose="020B0604030504040204"/>
                <a:cs typeface="Verdana" panose="020B0604030504040204"/>
              </a:rPr>
              <a:t>They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want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 </a:t>
            </a:r>
            <a:r>
              <a:rPr sz="3000" spc="-30" dirty="0">
                <a:latin typeface="Verdana" panose="020B0604030504040204"/>
                <a:cs typeface="Verdana" panose="020B0604030504040204"/>
              </a:rPr>
              <a:t>use </a:t>
            </a:r>
            <a:r>
              <a:rPr sz="3000" spc="80" dirty="0">
                <a:latin typeface="Verdana" panose="020B0604030504040204"/>
                <a:cs typeface="Verdana" panose="020B0604030504040204"/>
              </a:rPr>
              <a:t>AWS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and </a:t>
            </a:r>
            <a:r>
              <a:rPr sz="3000" dirty="0">
                <a:latin typeface="Verdana" panose="020B0604030504040204"/>
                <a:cs typeface="Verdana" panose="020B0604030504040204"/>
              </a:rPr>
              <a:t>integrate </a:t>
            </a:r>
            <a:r>
              <a:rPr sz="3000" spc="40" dirty="0">
                <a:latin typeface="Verdana" panose="020B0604030504040204"/>
                <a:cs typeface="Verdana" panose="020B0604030504040204"/>
              </a:rPr>
              <a:t>it </a:t>
            </a:r>
            <a:r>
              <a:rPr sz="300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0" dirty="0">
                <a:latin typeface="Verdana" panose="020B0604030504040204"/>
                <a:cs typeface="Verdana" panose="020B0604030504040204"/>
              </a:rPr>
              <a:t>with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their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data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center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for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new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5" dirty="0">
                <a:latin typeface="Verdana" panose="020B0604030504040204"/>
                <a:cs typeface="Verdana" panose="020B0604030504040204"/>
              </a:rPr>
              <a:t>workloads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368935">
              <a:lnSpc>
                <a:spcPct val="100000"/>
              </a:lnSpc>
              <a:spcBef>
                <a:spcPts val="1800"/>
              </a:spcBef>
            </a:pPr>
            <a:r>
              <a:rPr sz="3000" spc="9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Which</a:t>
            </a:r>
            <a:r>
              <a:rPr sz="3000" spc="-16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8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3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deployment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6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would </a:t>
            </a:r>
            <a:r>
              <a:rPr sz="3000" spc="-104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2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his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company</a:t>
            </a:r>
            <a:r>
              <a:rPr sz="3000" spc="-1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8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following?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3000" b="1" spc="-5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Solution:</a:t>
            </a:r>
            <a:r>
              <a:rPr sz="3000" b="1" spc="5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000" spc="5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Hybrid</a:t>
            </a:r>
            <a:r>
              <a:rPr sz="3000" spc="-16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8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Cloud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00335" y="2959643"/>
            <a:ext cx="3816085" cy="381608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00335" y="2959643"/>
            <a:ext cx="3816085" cy="38160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12153" y="646852"/>
            <a:ext cx="303212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50" dirty="0">
                <a:solidFill>
                  <a:srgbClr val="232323"/>
                </a:solidFill>
              </a:rPr>
              <a:t>Scenario</a:t>
            </a:r>
            <a:r>
              <a:rPr sz="4600" spc="-325" dirty="0">
                <a:solidFill>
                  <a:srgbClr val="232323"/>
                </a:solidFill>
              </a:rPr>
              <a:t> </a:t>
            </a:r>
            <a:r>
              <a:rPr sz="4600" spc="-215" dirty="0">
                <a:solidFill>
                  <a:srgbClr val="232323"/>
                </a:solidFill>
              </a:rPr>
              <a:t>2</a:t>
            </a:r>
            <a:endParaRPr sz="4600"/>
          </a:p>
        </p:txBody>
      </p:sp>
      <p:sp>
        <p:nvSpPr>
          <p:cNvPr id="4" name="object 4"/>
          <p:cNvSpPr txBox="1"/>
          <p:nvPr/>
        </p:nvSpPr>
        <p:spPr>
          <a:xfrm>
            <a:off x="6895137" y="2307122"/>
            <a:ext cx="7696200" cy="504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8610">
              <a:lnSpc>
                <a:spcPct val="100000"/>
              </a:lnSpc>
              <a:spcBef>
                <a:spcPts val="100"/>
              </a:spcBef>
            </a:pPr>
            <a:r>
              <a:rPr sz="3000" spc="15" dirty="0">
                <a:latin typeface="Verdana" panose="020B0604030504040204"/>
                <a:cs typeface="Verdana" panose="020B0604030504040204"/>
              </a:rPr>
              <a:t>Eliza’s 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company </a:t>
            </a:r>
            <a:r>
              <a:rPr sz="3000" spc="-15" dirty="0">
                <a:latin typeface="Verdana" panose="020B0604030504040204"/>
                <a:cs typeface="Verdana" panose="020B0604030504040204"/>
              </a:rPr>
              <a:t>is </a:t>
            </a:r>
            <a:r>
              <a:rPr sz="3000" spc="25" dirty="0">
                <a:latin typeface="Verdana" panose="020B0604030504040204"/>
                <a:cs typeface="Verdana" panose="020B0604030504040204"/>
              </a:rPr>
              <a:t>trying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 </a:t>
            </a:r>
            <a:r>
              <a:rPr sz="3000" spc="85" dirty="0">
                <a:latin typeface="Verdana" panose="020B0604030504040204"/>
                <a:cs typeface="Verdana" panose="020B0604030504040204"/>
              </a:rPr>
              <a:t>decide </a:t>
            </a:r>
            <a:r>
              <a:rPr sz="3000" spc="9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5" dirty="0">
                <a:latin typeface="Verdana" panose="020B0604030504040204"/>
                <a:cs typeface="Verdana" panose="020B0604030504040204"/>
              </a:rPr>
              <a:t>whether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fund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new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line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10" dirty="0">
                <a:latin typeface="Verdana" panose="020B0604030504040204"/>
                <a:cs typeface="Verdana" panose="020B0604030504040204"/>
              </a:rPr>
              <a:t>of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latin typeface="Verdana" panose="020B0604030504040204"/>
                <a:cs typeface="Verdana" panose="020B0604030504040204"/>
              </a:rPr>
              <a:t>business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690880">
              <a:lnSpc>
                <a:spcPct val="100000"/>
              </a:lnSpc>
              <a:spcBef>
                <a:spcPts val="1800"/>
              </a:spcBef>
            </a:pPr>
            <a:r>
              <a:rPr sz="3000" spc="15" dirty="0">
                <a:latin typeface="Verdana" panose="020B0604030504040204"/>
                <a:cs typeface="Verdana" panose="020B0604030504040204"/>
              </a:rPr>
              <a:t>Eliza’s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25" dirty="0">
                <a:latin typeface="Verdana" panose="020B0604030504040204"/>
                <a:cs typeface="Verdana" panose="020B0604030504040204"/>
              </a:rPr>
              <a:t>team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60" dirty="0">
                <a:latin typeface="Verdana" panose="020B0604030504040204"/>
                <a:cs typeface="Verdana" panose="020B0604030504040204"/>
              </a:rPr>
              <a:t>looking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5" dirty="0">
                <a:latin typeface="Verdana" panose="020B0604030504040204"/>
                <a:cs typeface="Verdana" panose="020B0604030504040204"/>
              </a:rPr>
              <a:t>monetize</a:t>
            </a:r>
            <a:r>
              <a:rPr sz="30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a </a:t>
            </a:r>
            <a:r>
              <a:rPr sz="3000" spc="-104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new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emerging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latin typeface="Verdana" panose="020B0604030504040204"/>
                <a:cs typeface="Verdana" panose="020B0604030504040204"/>
              </a:rPr>
              <a:t>technology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697230">
              <a:lnSpc>
                <a:spcPct val="100000"/>
              </a:lnSpc>
              <a:spcBef>
                <a:spcPts val="1800"/>
              </a:spcBef>
            </a:pPr>
            <a:r>
              <a:rPr sz="3000" spc="-5" dirty="0">
                <a:latin typeface="Verdana" panose="020B0604030504040204"/>
                <a:cs typeface="Verdana" panose="020B0604030504040204"/>
              </a:rPr>
              <a:t>This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new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line</a:t>
            </a:r>
            <a:r>
              <a:rPr sz="30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10" dirty="0">
                <a:latin typeface="Verdana" panose="020B0604030504040204"/>
                <a:cs typeface="Verdana" panose="020B0604030504040204"/>
              </a:rPr>
              <a:t>of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latin typeface="Verdana" panose="020B0604030504040204"/>
                <a:cs typeface="Verdana" panose="020B0604030504040204"/>
              </a:rPr>
              <a:t>business</a:t>
            </a:r>
            <a:r>
              <a:rPr sz="30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latin typeface="Verdana" panose="020B0604030504040204"/>
                <a:cs typeface="Verdana" panose="020B0604030504040204"/>
              </a:rPr>
              <a:t>will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require </a:t>
            </a:r>
            <a:r>
              <a:rPr sz="3000" spc="-10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new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infrastructure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3000" spc="7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4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benefit</a:t>
            </a:r>
            <a:r>
              <a:rPr sz="3000" spc="-1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1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8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3000" spc="-1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computing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6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would </a:t>
            </a:r>
            <a:r>
              <a:rPr sz="3000" spc="-104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8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2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relevant</a:t>
            </a:r>
            <a:r>
              <a:rPr sz="3000" spc="-1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2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her</a:t>
            </a:r>
            <a:r>
              <a:rPr sz="3000" spc="-1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company?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3000" b="1" spc="-5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Solution:</a:t>
            </a:r>
            <a:r>
              <a:rPr sz="3000" b="1" spc="10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000" spc="2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Pay</a:t>
            </a:r>
            <a:r>
              <a:rPr sz="3000" spc="-16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5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3000" spc="-16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3000" spc="-16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4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go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00335" y="2959643"/>
            <a:ext cx="3816085" cy="38160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06311" y="646852"/>
            <a:ext cx="304355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50" dirty="0">
                <a:solidFill>
                  <a:srgbClr val="232323"/>
                </a:solidFill>
              </a:rPr>
              <a:t>Scenario</a:t>
            </a:r>
            <a:r>
              <a:rPr sz="4600" spc="-330" dirty="0">
                <a:solidFill>
                  <a:srgbClr val="232323"/>
                </a:solidFill>
              </a:rPr>
              <a:t> </a:t>
            </a:r>
            <a:r>
              <a:rPr sz="4600" spc="-120" dirty="0">
                <a:solidFill>
                  <a:srgbClr val="232323"/>
                </a:solidFill>
              </a:rPr>
              <a:t>3</a:t>
            </a:r>
            <a:endParaRPr sz="4600"/>
          </a:p>
        </p:txBody>
      </p:sp>
      <p:sp>
        <p:nvSpPr>
          <p:cNvPr id="4" name="object 4"/>
          <p:cNvSpPr txBox="1"/>
          <p:nvPr/>
        </p:nvSpPr>
        <p:spPr>
          <a:xfrm>
            <a:off x="6895137" y="2062467"/>
            <a:ext cx="7292975" cy="5534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15950">
              <a:lnSpc>
                <a:spcPct val="100000"/>
              </a:lnSpc>
              <a:spcBef>
                <a:spcPts val="100"/>
              </a:spcBef>
            </a:pPr>
            <a:r>
              <a:rPr sz="3000" spc="40" dirty="0">
                <a:latin typeface="Verdana" panose="020B0604030504040204"/>
                <a:cs typeface="Verdana" panose="020B0604030504040204"/>
              </a:rPr>
              <a:t>Jennifer</a:t>
            </a:r>
            <a:r>
              <a:rPr sz="30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0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95" dirty="0">
                <a:latin typeface="Verdana" panose="020B0604030504040204"/>
                <a:cs typeface="Verdana" panose="020B0604030504040204"/>
              </a:rPr>
              <a:t>CTO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at</a:t>
            </a:r>
            <a:r>
              <a:rPr sz="30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0" dirty="0">
                <a:latin typeface="Verdana" panose="020B0604030504040204"/>
                <a:cs typeface="Verdana" panose="020B0604030504040204"/>
              </a:rPr>
              <a:t>an</a:t>
            </a:r>
            <a:r>
              <a:rPr sz="30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20" dirty="0">
                <a:latin typeface="Verdana" panose="020B0604030504040204"/>
                <a:cs typeface="Verdana" panose="020B0604030504040204"/>
              </a:rPr>
              <a:t>insurance </a:t>
            </a:r>
            <a:r>
              <a:rPr sz="3000" spc="-103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company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476885">
              <a:lnSpc>
                <a:spcPct val="100000"/>
              </a:lnSpc>
              <a:spcBef>
                <a:spcPts val="1800"/>
              </a:spcBef>
            </a:pPr>
            <a:r>
              <a:rPr sz="3000" spc="-5" dirty="0">
                <a:latin typeface="Verdana" panose="020B0604030504040204"/>
                <a:cs typeface="Verdana" panose="020B0604030504040204"/>
              </a:rPr>
              <a:t>They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0" dirty="0">
                <a:latin typeface="Verdana" panose="020B0604030504040204"/>
                <a:cs typeface="Verdana" panose="020B0604030504040204"/>
              </a:rPr>
              <a:t>are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0" dirty="0">
                <a:latin typeface="Verdana" panose="020B0604030504040204"/>
                <a:cs typeface="Verdana" panose="020B0604030504040204"/>
              </a:rPr>
              <a:t>considering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moving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the </a:t>
            </a:r>
            <a:r>
              <a:rPr sz="3000" spc="-10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85" dirty="0">
                <a:latin typeface="Verdana" panose="020B0604030504040204"/>
                <a:cs typeface="Verdana" panose="020B0604030504040204"/>
              </a:rPr>
              <a:t>cloud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instead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10" dirty="0">
                <a:latin typeface="Verdana" panose="020B0604030504040204"/>
                <a:cs typeface="Verdana" panose="020B0604030504040204"/>
              </a:rPr>
              <a:t>of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0" dirty="0">
                <a:latin typeface="Verdana" panose="020B0604030504040204"/>
                <a:cs typeface="Verdana" panose="020B0604030504040204"/>
              </a:rPr>
              <a:t>colocating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35" dirty="0">
                <a:latin typeface="Verdana" panose="020B0604030504040204"/>
                <a:cs typeface="Verdana" panose="020B0604030504040204"/>
              </a:rPr>
              <a:t>servers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3000" spc="-5" dirty="0">
                <a:latin typeface="Verdana" panose="020B0604030504040204"/>
                <a:cs typeface="Verdana" panose="020B0604030504040204"/>
              </a:rPr>
              <a:t>They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want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 </a:t>
            </a:r>
            <a:r>
              <a:rPr sz="3000" spc="-50" dirty="0">
                <a:latin typeface="Verdana" panose="020B0604030504040204"/>
                <a:cs typeface="Verdana" panose="020B0604030504040204"/>
              </a:rPr>
              <a:t>make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sure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they </a:t>
            </a:r>
            <a:r>
              <a:rPr sz="3000" spc="-50" dirty="0">
                <a:latin typeface="Verdana" panose="020B0604030504040204"/>
                <a:cs typeface="Verdana" panose="020B0604030504040204"/>
              </a:rPr>
              <a:t>have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 maximum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control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10" dirty="0">
                <a:latin typeface="Verdana" panose="020B0604030504040204"/>
                <a:cs typeface="Verdana" panose="020B0604030504040204"/>
              </a:rPr>
              <a:t>of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85" dirty="0">
                <a:latin typeface="Verdana" panose="020B0604030504040204"/>
                <a:cs typeface="Verdana" panose="020B0604030504040204"/>
              </a:rPr>
              <a:t>cloud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35" dirty="0">
                <a:latin typeface="Verdana" panose="020B0604030504040204"/>
                <a:cs typeface="Verdana" panose="020B0604030504040204"/>
              </a:rPr>
              <a:t>servers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78105">
              <a:lnSpc>
                <a:spcPct val="100000"/>
              </a:lnSpc>
              <a:spcBef>
                <a:spcPts val="1800"/>
              </a:spcBef>
            </a:pPr>
            <a:r>
              <a:rPr sz="3000" spc="9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Which</a:t>
            </a:r>
            <a:r>
              <a:rPr sz="3000" spc="-16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8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3000" spc="-16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computing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3000" spc="-16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6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would </a:t>
            </a:r>
            <a:r>
              <a:rPr sz="3000" spc="-103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they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3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3000" spc="-1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000" spc="-1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2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leverage?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443865">
              <a:lnSpc>
                <a:spcPct val="100000"/>
              </a:lnSpc>
              <a:spcBef>
                <a:spcPts val="1975"/>
              </a:spcBef>
            </a:pPr>
            <a:r>
              <a:rPr sz="3000" b="1" spc="-5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Solution:</a:t>
            </a:r>
            <a:r>
              <a:rPr sz="3000" b="1" spc="15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000" spc="-3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Infrastructure</a:t>
            </a:r>
            <a:r>
              <a:rPr sz="3000" spc="-15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5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3000" spc="-15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000" spc="-15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Service </a:t>
            </a:r>
            <a:r>
              <a:rPr sz="3000" spc="-104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0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(IaaS)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508000" y="687070"/>
          <a:ext cx="15290165" cy="7018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743565" imgH="6191250" progId="Paint.Picture">
                  <p:embed/>
                </p:oleObj>
              </mc:Choice>
              <mc:Fallback>
                <p:oleObj name="" r:id="rId1" imgW="10743565" imgH="61912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8000" y="687070"/>
                        <a:ext cx="15290165" cy="7018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867535" y="449580"/>
            <a:ext cx="12520295" cy="8054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032000" y="0"/>
            <a:ext cx="12482830" cy="9128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55600" y="1524000"/>
            <a:ext cx="7071360" cy="633920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9347200" y="1524000"/>
            <a:ext cx="5560695" cy="6591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9042400" y="1372235"/>
            <a:ext cx="6331585" cy="6670040"/>
          </a:xfrm>
          <a:prstGeom prst="rect">
            <a:avLst/>
          </a:prstGeom>
        </p:spPr>
      </p:pic>
      <p:graphicFrame>
        <p:nvGraphicFramePr>
          <p:cNvPr id="14" name="Content Placeholder 13"/>
          <p:cNvGraphicFramePr>
            <a:graphicFrameLocks noChangeAspect="1"/>
          </p:cNvGraphicFramePr>
          <p:nvPr>
            <p:ph sz="half" idx="2"/>
          </p:nvPr>
        </p:nvGraphicFramePr>
        <p:xfrm>
          <a:off x="1485265" y="2103120"/>
          <a:ext cx="5725160" cy="603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2" imgW="6334125" imgH="6677025" progId="Paint.Picture">
                  <p:embed/>
                </p:oleObj>
              </mc:Choice>
              <mc:Fallback>
                <p:oleObj name="" r:id="rId2" imgW="6334125" imgH="6677025" progId="Paint.Picture">
                  <p:embed/>
                  <p:pic>
                    <p:nvPicPr>
                      <p:cNvPr id="0" name="Picture 1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85265" y="2103120"/>
                        <a:ext cx="5725160" cy="6035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1117600" y="512445"/>
          <a:ext cx="13657580" cy="811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924550" imgH="5191125" progId="Paint.Picture">
                  <p:embed/>
                </p:oleObj>
              </mc:Choice>
              <mc:Fallback>
                <p:oleObj name="" r:id="rId1" imgW="5924550" imgH="51911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7600" y="512445"/>
                        <a:ext cx="13657580" cy="811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4314</Words>
  <Application>WPS Presentation</Application>
  <PresentationFormat>On-screen Show (4:3)</PresentationFormat>
  <Paragraphs>252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Arial</vt:lpstr>
      <vt:lpstr>SimSun</vt:lpstr>
      <vt:lpstr>Wingdings</vt:lpstr>
      <vt:lpstr>Verdana</vt:lpstr>
      <vt:lpstr>Times New Roman</vt:lpstr>
      <vt:lpstr>Calibri</vt:lpstr>
      <vt:lpstr>Microsoft YaHei</vt:lpstr>
      <vt:lpstr>Arial Unicode MS</vt:lpstr>
      <vt:lpstr>Tahoma</vt:lpstr>
      <vt:lpstr>Office Theme</vt:lpstr>
      <vt:lpstr>Paint.Picture</vt:lpstr>
      <vt:lpstr>Paint.Picture</vt:lpstr>
      <vt:lpstr>Paint.Picture</vt:lpstr>
      <vt:lpstr>Fundamental Cloud Concepts  for AWS</vt:lpstr>
      <vt:lpstr>Setting Up an AWS Account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Traditional Data Centers</vt:lpstr>
      <vt:lpstr>Globomantics Social Network</vt:lpstr>
      <vt:lpstr>Social Network Data Centers</vt:lpstr>
      <vt:lpstr>Large up-front investment  Forecasting demand is</vt:lpstr>
      <vt:lpstr>Benefits of Cloud Computing</vt:lpstr>
      <vt:lpstr>Trade capital expense for  variable expenses</vt:lpstr>
      <vt:lpstr>PowerPoint 演示文稿</vt:lpstr>
      <vt:lpstr>A solution’s ability to provide functionality for its users  when it is needed. Amazon’s global infrastructure is built  to maximize reliability for your cloud workloads.</vt:lpstr>
      <vt:lpstr>The cloud lowers the cost of trying new  ideas or business processes</vt:lpstr>
      <vt:lpstr>Types of Cloud Computing</vt:lpstr>
      <vt:lpstr>PowerPoint 演示文稿</vt:lpstr>
      <vt:lpstr>Cloud Computing Models</vt:lpstr>
      <vt:lpstr>Cloud Deployment Models</vt:lpstr>
      <vt:lpstr>Cloud Computing Scenarios</vt:lpstr>
      <vt:lpstr>Scenario 1</vt:lpstr>
      <vt:lpstr>Scenario 2</vt:lpstr>
      <vt:lpstr>Scenario 3</vt:lpstr>
      <vt:lpstr>Summary</vt:lpstr>
      <vt:lpstr>PowerPoint 演示文稿</vt:lpstr>
      <vt:lpstr>Scenario 1</vt:lpstr>
      <vt:lpstr>Scenario 2</vt:lpstr>
      <vt:lpstr>Scenario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Cloud Concepts  for AWS</dc:title>
  <dc:creator/>
  <cp:lastModifiedBy>Steve Sam</cp:lastModifiedBy>
  <cp:revision>7</cp:revision>
  <dcterms:created xsi:type="dcterms:W3CDTF">2021-08-15T14:06:00Z</dcterms:created>
  <dcterms:modified xsi:type="dcterms:W3CDTF">2021-09-19T17:37:06Z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2021-02-02T22:00:00Z</vt:filetime>
  </property>
  <property fmtid="{D5CDD505-2E9C-101B-9397-08002B2CF9AE}" pid="3" name="Creator">
    <vt:lpwstr>Keynote</vt:lpwstr>
  </property>
  <property fmtid="{D5CDD505-2E9C-101B-9397-08002B2CF9AE}" pid="4" name="LastSaved">
    <vt:filetime>2021-08-15T22:00:00Z</vt:filetime>
  </property>
  <property fmtid="{D5CDD505-2E9C-101B-9397-08002B2CF9AE}" pid="5" name="ICV">
    <vt:lpwstr>8E6AA3EE1B1E4A9C96DADFBACA5C8A35</vt:lpwstr>
  </property>
  <property fmtid="{D5CDD505-2E9C-101B-9397-08002B2CF9AE}" pid="6" name="KSOProductBuildVer">
    <vt:lpwstr>1033-11.2.0.10296</vt:lpwstr>
  </property>
</Properties>
</file>