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8" r:id="rId18"/>
    <p:sldId id="279" r:id="rId19"/>
    <p:sldId id="272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03509" y="3601211"/>
            <a:ext cx="8584981" cy="105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4" y="1427479"/>
            <a:ext cx="10289231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526" y="1874011"/>
            <a:ext cx="11326946" cy="3503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854265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sz="2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CLOUDWATCH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800" spc="-96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WORKLOADS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pc="-110" dirty="0"/>
              <a:t>G</a:t>
            </a:r>
            <a:r>
              <a:rPr spc="-150" dirty="0"/>
              <a:t>a</a:t>
            </a:r>
            <a:r>
              <a:rPr spc="-165" dirty="0"/>
              <a:t>i</a:t>
            </a:r>
            <a:r>
              <a:rPr spc="-195" dirty="0"/>
              <a:t>n</a:t>
            </a:r>
            <a:r>
              <a:rPr spc="-165" dirty="0"/>
              <a:t>i</a:t>
            </a:r>
            <a:r>
              <a:rPr spc="-195" dirty="0"/>
              <a:t>n</a:t>
            </a:r>
            <a:r>
              <a:rPr spc="180" dirty="0"/>
              <a:t>g</a:t>
            </a:r>
            <a:r>
              <a:rPr spc="-455" dirty="0"/>
              <a:t> </a:t>
            </a:r>
            <a:r>
              <a:rPr spc="165" dirty="0"/>
              <a:t>O</a:t>
            </a:r>
            <a:r>
              <a:rPr spc="65" dirty="0"/>
              <a:t>p</a:t>
            </a:r>
            <a:r>
              <a:rPr spc="-140" dirty="0"/>
              <a:t>e</a:t>
            </a:r>
            <a:r>
              <a:rPr spc="-325" dirty="0"/>
              <a:t>r</a:t>
            </a:r>
            <a:r>
              <a:rPr spc="-245" dirty="0"/>
              <a:t>a</a:t>
            </a:r>
            <a:r>
              <a:rPr spc="-80" dirty="0"/>
              <a:t>t</a:t>
            </a:r>
            <a:r>
              <a:rPr spc="-165" dirty="0"/>
              <a:t>i</a:t>
            </a:r>
            <a:r>
              <a:rPr spc="65" dirty="0"/>
              <a:t>o</a:t>
            </a:r>
            <a:r>
              <a:rPr spc="-195" dirty="0"/>
              <a:t>n</a:t>
            </a:r>
            <a:r>
              <a:rPr spc="-220" dirty="0"/>
              <a:t>a</a:t>
            </a:r>
            <a:r>
              <a:rPr spc="-55" dirty="0"/>
              <a:t>l</a:t>
            </a:r>
            <a:r>
              <a:rPr spc="-450" dirty="0"/>
              <a:t> </a:t>
            </a:r>
            <a:r>
              <a:rPr spc="45" dirty="0"/>
              <a:t>E</a:t>
            </a:r>
            <a:r>
              <a:rPr spc="-350" dirty="0"/>
              <a:t>x</a:t>
            </a:r>
            <a:r>
              <a:rPr spc="50" dirty="0"/>
              <a:t>c</a:t>
            </a:r>
            <a:r>
              <a:rPr spc="-140" dirty="0"/>
              <a:t>e</a:t>
            </a:r>
            <a:r>
              <a:rPr spc="-165" dirty="0"/>
              <a:t>ll</a:t>
            </a:r>
            <a:r>
              <a:rPr spc="-140" dirty="0"/>
              <a:t>e</a:t>
            </a:r>
            <a:r>
              <a:rPr spc="-195" dirty="0"/>
              <a:t>n</a:t>
            </a:r>
            <a:r>
              <a:rPr spc="50" dirty="0"/>
              <a:t>c</a:t>
            </a:r>
            <a:r>
              <a:rPr spc="-20" dirty="0"/>
              <a:t>e</a:t>
            </a:r>
            <a:r>
              <a:rPr spc="-459" dirty="0"/>
              <a:t> </a:t>
            </a:r>
            <a:r>
              <a:rPr spc="75" dirty="0"/>
              <a:t>w</a:t>
            </a:r>
            <a:r>
              <a:rPr spc="-165" dirty="0"/>
              <a:t>i</a:t>
            </a:r>
            <a:r>
              <a:rPr spc="-80" dirty="0"/>
              <a:t>t</a:t>
            </a:r>
            <a:r>
              <a:rPr spc="-195" dirty="0"/>
              <a:t>h</a:t>
            </a:r>
            <a:r>
              <a:rPr spc="-165" dirty="0"/>
              <a:t>i</a:t>
            </a:r>
            <a:r>
              <a:rPr spc="-55" dirty="0"/>
              <a:t>n  </a:t>
            </a:r>
            <a:r>
              <a:rPr spc="25" dirty="0"/>
              <a:t>AWS</a:t>
            </a:r>
            <a:endParaRPr spc="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2A9FBC">
              <a:alpha val="50199"/>
            </a:srgbClr>
          </a:solidFill>
          <a:ln w="38100">
            <a:solidFill>
              <a:srgbClr val="2A9FB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79" y="2270252"/>
            <a:ext cx="5766435" cy="1635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Explore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namespaces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12800">
              <a:lnSpc>
                <a:spcPct val="118000"/>
              </a:lnSpc>
              <a:spcBef>
                <a:spcPts val="75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dashboard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metrics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CloudWatch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alarm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5392"/>
          <a:stretch>
            <a:fillRect/>
          </a:stretch>
        </p:blipFill>
        <p:spPr>
          <a:xfrm>
            <a:off x="2559050" y="304800"/>
            <a:ext cx="6219190" cy="6328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79050" y="1920747"/>
            <a:ext cx="3110230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ud</a:t>
            </a:r>
            <a:r>
              <a:rPr sz="4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  </a:t>
            </a:r>
            <a:r>
              <a:rPr sz="4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87825" marR="5080">
              <a:lnSpc>
                <a:spcPct val="113000"/>
              </a:lnSpc>
              <a:spcBef>
                <a:spcPts val="110"/>
              </a:spcBef>
            </a:pPr>
            <a:r>
              <a:rPr spc="50" dirty="0"/>
              <a:t>Allow</a:t>
            </a:r>
            <a:r>
              <a:rPr spc="-110" dirty="0"/>
              <a:t> </a:t>
            </a:r>
            <a:r>
              <a:rPr spc="10" dirty="0"/>
              <a:t>for</a:t>
            </a:r>
            <a:r>
              <a:rPr spc="-110" dirty="0"/>
              <a:t> </a:t>
            </a:r>
            <a:r>
              <a:rPr spc="-35" dirty="0"/>
              <a:t>near</a:t>
            </a:r>
            <a:r>
              <a:rPr spc="-110" dirty="0"/>
              <a:t> </a:t>
            </a:r>
            <a:r>
              <a:rPr spc="-40" dirty="0"/>
              <a:t>real-time</a:t>
            </a:r>
            <a:r>
              <a:rPr spc="-105" dirty="0"/>
              <a:t> </a:t>
            </a:r>
            <a:r>
              <a:rPr spc="-40" dirty="0"/>
              <a:t>streams</a:t>
            </a:r>
            <a:r>
              <a:rPr spc="-105" dirty="0"/>
              <a:t> </a:t>
            </a:r>
            <a:r>
              <a:rPr spc="50" dirty="0"/>
              <a:t>of </a:t>
            </a:r>
            <a:r>
              <a:rPr spc="-690" dirty="0"/>
              <a:t> </a:t>
            </a:r>
            <a:r>
              <a:rPr spc="-35" dirty="0"/>
              <a:t>events </a:t>
            </a:r>
            <a:r>
              <a:rPr spc="-15" dirty="0"/>
              <a:t>that </a:t>
            </a:r>
            <a:r>
              <a:rPr spc="5" dirty="0"/>
              <a:t>show </a:t>
            </a:r>
            <a:r>
              <a:rPr dirty="0"/>
              <a:t>changes </a:t>
            </a:r>
            <a:r>
              <a:rPr spc="-35" dirty="0"/>
              <a:t>in </a:t>
            </a:r>
            <a:r>
              <a:rPr spc="-15" dirty="0"/>
              <a:t>your </a:t>
            </a:r>
            <a:r>
              <a:rPr spc="-10" dirty="0"/>
              <a:t> </a:t>
            </a:r>
            <a:r>
              <a:rPr spc="40" dirty="0"/>
              <a:t>AWS</a:t>
            </a:r>
            <a:r>
              <a:rPr spc="-114" dirty="0"/>
              <a:t> </a:t>
            </a:r>
            <a:r>
              <a:rPr spc="-20" dirty="0"/>
              <a:t>resources</a:t>
            </a:r>
            <a:endParaRPr spc="-2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642937"/>
            <a:ext cx="3669601" cy="5572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241" y="4543044"/>
            <a:ext cx="1367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2692" y="4924044"/>
            <a:ext cx="3218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Event-based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(CloudTrail)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8990" y="517651"/>
            <a:ext cx="6186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Event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Triggers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91368" y="1828800"/>
            <a:ext cx="2119661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6165" y="1828800"/>
            <a:ext cx="3230855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00" y="-7620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66079" y="2593339"/>
            <a:ext cx="417512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CloudWatch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indent="-287020">
              <a:lnSpc>
                <a:spcPct val="100000"/>
              </a:lnSpc>
              <a:spcBef>
                <a:spcPts val="620"/>
              </a:spcBef>
              <a:buSzPct val="75000"/>
              <a:buFont typeface="Trebuchet MS" panose="020B0603020202020204"/>
              <a:buChar char="•"/>
              <a:tabLst>
                <a:tab pos="598170" algn="l"/>
                <a:tab pos="598805" algn="l"/>
              </a:tabLst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Scheduled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indent="-287020">
              <a:lnSpc>
                <a:spcPct val="100000"/>
              </a:lnSpc>
              <a:spcBef>
                <a:spcPts val="625"/>
              </a:spcBef>
              <a:buSzPct val="75000"/>
              <a:buFont typeface="Trebuchet MS" panose="020B0603020202020204"/>
              <a:buChar char="•"/>
              <a:tabLst>
                <a:tab pos="598170" algn="l"/>
                <a:tab pos="59880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Event-based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2090" y="152400"/>
            <a:ext cx="1179957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52400" y="533400"/>
          <a:ext cx="11902440" cy="528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10625" imgH="4543425" progId="Paint.Picture">
                  <p:embed/>
                </p:oleObj>
              </mc:Choice>
              <mc:Fallback>
                <p:oleObj name="" r:id="rId1" imgW="8810625" imgH="4543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533400"/>
                        <a:ext cx="11902440" cy="528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8853" y="511555"/>
            <a:ext cx="3807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Module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Wrap-up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32526" y="1874011"/>
            <a:ext cx="11326946" cy="2954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61535" marR="136525">
              <a:lnSpc>
                <a:spcPct val="101000"/>
              </a:lnSpc>
              <a:spcBef>
                <a:spcPts val="75"/>
              </a:spcBef>
            </a:pPr>
            <a:r>
              <a:rPr spc="45" dirty="0"/>
              <a:t>CloudWatch</a:t>
            </a:r>
            <a:r>
              <a:rPr spc="-114" dirty="0"/>
              <a:t> </a:t>
            </a:r>
            <a:r>
              <a:rPr spc="5" dirty="0"/>
              <a:t>monitors</a:t>
            </a:r>
            <a:r>
              <a:rPr spc="-110" dirty="0"/>
              <a:t> </a:t>
            </a:r>
            <a:r>
              <a:rPr spc="-10" dirty="0"/>
              <a:t>your</a:t>
            </a:r>
            <a:r>
              <a:rPr spc="-120" dirty="0"/>
              <a:t> </a:t>
            </a:r>
            <a:r>
              <a:rPr spc="60" dirty="0"/>
              <a:t>AWS</a:t>
            </a:r>
            <a:r>
              <a:rPr spc="-110" dirty="0"/>
              <a:t> </a:t>
            </a:r>
            <a:r>
              <a:rPr spc="-10" dirty="0"/>
              <a:t>resources </a:t>
            </a:r>
            <a:r>
              <a:rPr spc="-83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35" dirty="0"/>
              <a:t>applications</a:t>
            </a:r>
            <a:endParaRPr spc="35" dirty="0"/>
          </a:p>
          <a:p>
            <a:pPr marL="4661535" marR="5080">
              <a:lnSpc>
                <a:spcPts val="2810"/>
              </a:lnSpc>
              <a:spcBef>
                <a:spcPts val="1950"/>
              </a:spcBef>
            </a:pPr>
            <a:r>
              <a:rPr spc="-10" dirty="0"/>
              <a:t>There</a:t>
            </a:r>
            <a:r>
              <a:rPr spc="-120" dirty="0"/>
              <a:t> </a:t>
            </a:r>
            <a:r>
              <a:rPr spc="-35" dirty="0"/>
              <a:t>are</a:t>
            </a:r>
            <a:r>
              <a:rPr spc="-120" dirty="0"/>
              <a:t> </a:t>
            </a:r>
            <a:r>
              <a:rPr spc="-20" dirty="0"/>
              <a:t>six</a:t>
            </a:r>
            <a:r>
              <a:rPr spc="-125" dirty="0"/>
              <a:t> </a:t>
            </a:r>
            <a:r>
              <a:rPr spc="-40" dirty="0"/>
              <a:t>key</a:t>
            </a:r>
            <a:r>
              <a:rPr spc="-125" dirty="0"/>
              <a:t> </a:t>
            </a:r>
            <a:r>
              <a:rPr spc="45" dirty="0"/>
              <a:t>concepts</a:t>
            </a:r>
            <a:r>
              <a:rPr spc="-120" dirty="0"/>
              <a:t> </a:t>
            </a:r>
            <a:r>
              <a:rPr spc="35" dirty="0"/>
              <a:t>for</a:t>
            </a:r>
            <a:r>
              <a:rPr spc="-125" dirty="0"/>
              <a:t> </a:t>
            </a:r>
            <a:r>
              <a:rPr spc="20" dirty="0"/>
              <a:t>CloudWatch, </a:t>
            </a:r>
            <a:r>
              <a:rPr spc="-830" dirty="0"/>
              <a:t> </a:t>
            </a:r>
            <a:r>
              <a:rPr spc="15" dirty="0"/>
              <a:t>can</a:t>
            </a:r>
            <a:r>
              <a:rPr spc="-125" dirty="0"/>
              <a:t> </a:t>
            </a:r>
            <a:r>
              <a:rPr dirty="0"/>
              <a:t>you</a:t>
            </a:r>
            <a:r>
              <a:rPr spc="-120" dirty="0"/>
              <a:t> </a:t>
            </a:r>
            <a:r>
              <a:rPr spc="-30" dirty="0"/>
              <a:t>name</a:t>
            </a:r>
            <a:r>
              <a:rPr spc="-120" dirty="0"/>
              <a:t> </a:t>
            </a:r>
            <a:r>
              <a:rPr spc="-30" dirty="0"/>
              <a:t>them?</a:t>
            </a:r>
            <a:endParaRPr spc="-30" dirty="0"/>
          </a:p>
          <a:p>
            <a:pPr marL="4661535" marR="257175">
              <a:lnSpc>
                <a:spcPts val="4700"/>
              </a:lnSpc>
              <a:spcBef>
                <a:spcPts val="180"/>
              </a:spcBef>
            </a:pPr>
            <a:r>
              <a:rPr dirty="0"/>
              <a:t>Create </a:t>
            </a:r>
            <a:r>
              <a:rPr spc="-35" dirty="0"/>
              <a:t>alarms </a:t>
            </a:r>
            <a:r>
              <a:rPr spc="30" dirty="0"/>
              <a:t>based </a:t>
            </a:r>
            <a:r>
              <a:rPr spc="40" dirty="0"/>
              <a:t>on </a:t>
            </a:r>
            <a:r>
              <a:rPr spc="30" dirty="0"/>
              <a:t>selected </a:t>
            </a:r>
            <a:r>
              <a:rPr spc="5" dirty="0"/>
              <a:t>metrics </a:t>
            </a:r>
            <a:r>
              <a:rPr spc="-830" dirty="0"/>
              <a:t> </a:t>
            </a:r>
            <a:r>
              <a:rPr spc="5" dirty="0"/>
              <a:t>Use</a:t>
            </a:r>
            <a:r>
              <a:rPr spc="-120" dirty="0"/>
              <a:t> </a:t>
            </a:r>
            <a:r>
              <a:rPr spc="45" dirty="0"/>
              <a:t>CloudWatch</a:t>
            </a:r>
            <a:r>
              <a:rPr spc="-120" dirty="0"/>
              <a:t> </a:t>
            </a:r>
            <a:r>
              <a:rPr spc="-25" dirty="0"/>
              <a:t>events</a:t>
            </a:r>
            <a:r>
              <a:rPr spc="-120" dirty="0"/>
              <a:t> </a:t>
            </a:r>
            <a:r>
              <a:rPr spc="60" dirty="0"/>
              <a:t>to</a:t>
            </a:r>
            <a:r>
              <a:rPr spc="-125" dirty="0"/>
              <a:t> </a:t>
            </a:r>
            <a:r>
              <a:rPr spc="30" dirty="0"/>
              <a:t>trigger</a:t>
            </a:r>
            <a:r>
              <a:rPr spc="-120" dirty="0"/>
              <a:t> </a:t>
            </a:r>
            <a:r>
              <a:rPr spc="25" dirty="0"/>
              <a:t>actions </a:t>
            </a:r>
            <a:r>
              <a:rPr spc="-830" dirty="0"/>
              <a:t> </a:t>
            </a:r>
            <a:endParaRPr spc="4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4154" y="1874729"/>
            <a:ext cx="2401561" cy="3514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876800"/>
            <a:ext cx="7428865" cy="728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99212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Security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7000"/>
              </a:lnSpc>
              <a:spcBef>
                <a:spcPts val="25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Reliability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Efficiency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3928" y="517651"/>
            <a:ext cx="1047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Five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Pillars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Well-Architected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Framework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618564" y="5325035"/>
            <a:ext cx="4424045" cy="1094105"/>
          </a:xfrm>
          <a:prstGeom prst="rect">
            <a:avLst/>
          </a:prstGeom>
          <a:ln w="38100">
            <a:solidFill>
              <a:srgbClr val="675BA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5603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Operational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Excellence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2663" y="1703387"/>
            <a:ext cx="575299" cy="685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412" y="2688416"/>
            <a:ext cx="685799" cy="65249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412" y="4556177"/>
            <a:ext cx="685799" cy="6507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741" y="5481689"/>
            <a:ext cx="685799" cy="685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3731527"/>
            <a:ext cx="685799" cy="40777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060" rIns="0" bIns="0" rtlCol="0">
            <a:spAutoFit/>
          </a:bodyPr>
          <a:lstStyle/>
          <a:p>
            <a:pPr marL="4805680" marR="11430">
              <a:lnSpc>
                <a:spcPct val="101000"/>
              </a:lnSpc>
              <a:spcBef>
                <a:spcPts val="75"/>
              </a:spcBef>
            </a:pPr>
            <a:r>
              <a:rPr spc="5" dirty="0"/>
              <a:t>Learn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30" dirty="0"/>
              <a:t> </a:t>
            </a:r>
            <a:r>
              <a:rPr spc="-10" dirty="0"/>
              <a:t>leverage</a:t>
            </a:r>
            <a:r>
              <a:rPr spc="-120" dirty="0"/>
              <a:t> </a:t>
            </a:r>
            <a:r>
              <a:rPr spc="45" dirty="0"/>
              <a:t>CloudWatch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25" dirty="0"/>
              <a:t> </a:t>
            </a:r>
            <a:r>
              <a:rPr spc="60" dirty="0"/>
              <a:t>AWS </a:t>
            </a:r>
            <a:r>
              <a:rPr spc="-830" dirty="0"/>
              <a:t> </a:t>
            </a:r>
            <a:r>
              <a:rPr dirty="0"/>
              <a:t>services</a:t>
            </a:r>
            <a:endParaRPr dirty="0"/>
          </a:p>
          <a:p>
            <a:pPr marL="4805680" marR="261620">
              <a:lnSpc>
                <a:spcPts val="2810"/>
              </a:lnSpc>
              <a:spcBef>
                <a:spcPts val="1975"/>
              </a:spcBef>
            </a:pPr>
            <a:r>
              <a:rPr spc="5" dirty="0"/>
              <a:t>Learn</a:t>
            </a:r>
            <a:r>
              <a:rPr spc="-125" dirty="0"/>
              <a:t> </a:t>
            </a:r>
            <a:r>
              <a:rPr spc="40" dirty="0"/>
              <a:t>how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25" dirty="0"/>
              <a:t> </a:t>
            </a:r>
            <a:r>
              <a:rPr spc="20" dirty="0"/>
              <a:t>utilize</a:t>
            </a:r>
            <a:r>
              <a:rPr spc="-120" dirty="0"/>
              <a:t> </a:t>
            </a:r>
            <a:r>
              <a:rPr spc="45" dirty="0"/>
              <a:t>CloudWatch</a:t>
            </a:r>
            <a:r>
              <a:rPr spc="-120" dirty="0"/>
              <a:t> </a:t>
            </a:r>
            <a:r>
              <a:rPr spc="30" dirty="0"/>
              <a:t>with </a:t>
            </a:r>
            <a:r>
              <a:rPr spc="-830" dirty="0"/>
              <a:t> </a:t>
            </a:r>
            <a:r>
              <a:rPr spc="10" dirty="0"/>
              <a:t>custom</a:t>
            </a:r>
            <a:r>
              <a:rPr spc="-130" dirty="0"/>
              <a:t> </a:t>
            </a:r>
            <a:r>
              <a:rPr spc="35" dirty="0"/>
              <a:t>applications</a:t>
            </a:r>
            <a:endParaRPr spc="35" dirty="0"/>
          </a:p>
          <a:p>
            <a:pPr marL="4805680" marR="5080">
              <a:lnSpc>
                <a:spcPct val="101000"/>
              </a:lnSpc>
              <a:spcBef>
                <a:spcPts val="1695"/>
              </a:spcBef>
            </a:pPr>
            <a:r>
              <a:rPr spc="-5" dirty="0"/>
              <a:t>Dive</a:t>
            </a:r>
            <a:r>
              <a:rPr spc="-114" dirty="0"/>
              <a:t> </a:t>
            </a:r>
            <a:r>
              <a:rPr spc="25" dirty="0"/>
              <a:t>into</a:t>
            </a:r>
            <a:r>
              <a:rPr spc="-120" dirty="0"/>
              <a:t> </a:t>
            </a:r>
            <a:r>
              <a:rPr dirty="0"/>
              <a:t>using</a:t>
            </a:r>
            <a:r>
              <a:rPr spc="-110" dirty="0"/>
              <a:t> </a:t>
            </a:r>
            <a:r>
              <a:rPr spc="45" dirty="0"/>
              <a:t>CloudWatch</a:t>
            </a:r>
            <a:r>
              <a:rPr spc="-114" dirty="0"/>
              <a:t> </a:t>
            </a:r>
            <a:r>
              <a:rPr spc="5" dirty="0"/>
              <a:t>metrics</a:t>
            </a:r>
            <a:r>
              <a:rPr spc="-114" dirty="0"/>
              <a:t> </a:t>
            </a:r>
            <a:r>
              <a:rPr spc="35" dirty="0"/>
              <a:t>for </a:t>
            </a:r>
            <a:r>
              <a:rPr spc="-830" dirty="0"/>
              <a:t> </a:t>
            </a:r>
            <a:r>
              <a:rPr spc="20" dirty="0"/>
              <a:t>monitoring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10" dirty="0"/>
              <a:t>alerting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7312" y="1374140"/>
            <a:ext cx="240220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361315">
              <a:lnSpc>
                <a:spcPts val="4300"/>
              </a:lnSpc>
              <a:spcBef>
                <a:spcPts val="215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00" dirty="0">
                <a:solidFill>
                  <a:srgbClr val="FFFFFF"/>
                </a:solidFill>
              </a:rPr>
              <a:t>O</a:t>
            </a:r>
            <a:r>
              <a:rPr sz="3600" spc="150" dirty="0">
                <a:solidFill>
                  <a:srgbClr val="FFFFFF"/>
                </a:solidFill>
              </a:rPr>
              <a:t>b</a:t>
            </a:r>
            <a:r>
              <a:rPr sz="3600" spc="-145" dirty="0">
                <a:solidFill>
                  <a:srgbClr val="FFFFFF"/>
                </a:solidFill>
              </a:rPr>
              <a:t>j</a:t>
            </a:r>
            <a:r>
              <a:rPr sz="3600" spc="-250" dirty="0">
                <a:solidFill>
                  <a:srgbClr val="FFFFFF"/>
                </a:solidFill>
              </a:rPr>
              <a:t>e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890" y="3339084"/>
            <a:ext cx="179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7431" y="5536691"/>
            <a:ext cx="2593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Measure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706" y="3339084"/>
            <a:ext cx="2760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1645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Monitors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4644" y="3339084"/>
            <a:ext cx="2199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 marR="5080" indent="-61277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6371" y="5536691"/>
            <a:ext cx="2332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Visualize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2263" y="5536691"/>
            <a:ext cx="2646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195" marR="5080" indent="-9131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operational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health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5422" y="517651"/>
            <a:ext cx="435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Recap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0135" y="1828800"/>
            <a:ext cx="1794603" cy="13938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8081" y="1828800"/>
            <a:ext cx="1462185" cy="13938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0385" y="1828800"/>
            <a:ext cx="1438189" cy="13938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6382" y="4025900"/>
            <a:ext cx="1445585" cy="13938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2366" y="4339087"/>
            <a:ext cx="2278531" cy="9857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24600" y="4025900"/>
            <a:ext cx="1389760" cy="139382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F05A28">
              <a:alpha val="50199"/>
            </a:srgbClr>
          </a:solidFill>
          <a:ln w="381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2A9FBC">
              <a:alpha val="50199"/>
            </a:srgbClr>
          </a:solidFill>
          <a:ln w="38100">
            <a:solidFill>
              <a:srgbClr val="2A9FB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675BA7">
              <a:alpha val="50199"/>
            </a:srgbClr>
          </a:solidFill>
          <a:ln w="38100">
            <a:solidFill>
              <a:srgbClr val="675BA7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9BC850">
              <a:alpha val="50199"/>
            </a:srgbClr>
          </a:solidFill>
          <a:ln w="38100">
            <a:solidFill>
              <a:srgbClr val="9BC85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E5C">
              <a:alpha val="50199"/>
            </a:srgbClr>
          </a:solidFill>
          <a:ln w="38100">
            <a:solidFill>
              <a:srgbClr val="A62E5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Presentation</Application>
  <PresentationFormat>On-screen Show (4:3)</PresentationFormat>
  <Paragraphs>178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Times New Roman</vt:lpstr>
      <vt:lpstr>Trebuchet MS</vt:lpstr>
      <vt:lpstr>Calibri</vt:lpstr>
      <vt:lpstr>Microsoft YaHei</vt:lpstr>
      <vt:lpstr>Arial Unicode MS</vt:lpstr>
      <vt:lpstr>Office Theme</vt:lpstr>
      <vt:lpstr>Paint.Picture</vt:lpstr>
      <vt:lpstr>Gaining Operational Excellence within  AWS</vt:lpstr>
      <vt:lpstr>Five Pillars of the Well-Architected Framework</vt:lpstr>
      <vt:lpstr>Module  Objectives</vt:lpstr>
      <vt:lpstr>CloudWatch Recap</vt:lpstr>
      <vt:lpstr>Key CloudWatch Concepts</vt:lpstr>
      <vt:lpstr>Key CloudWatch Concepts</vt:lpstr>
      <vt:lpstr>Key CloudWatch Concepts</vt:lpstr>
      <vt:lpstr>Key CloudWatch Concepts</vt:lpstr>
      <vt:lpstr>Key CloudWatch Concepts</vt:lpstr>
      <vt:lpstr>Key CloudWatch Concepts</vt:lpstr>
      <vt:lpstr>PowerPoint 演示文稿</vt:lpstr>
      <vt:lpstr>PowerPoint 演示文稿</vt:lpstr>
      <vt:lpstr>PowerPoint 演示文稿</vt:lpstr>
      <vt:lpstr>CloudWatch Event Triggers</vt:lpstr>
      <vt:lpstr>Demo</vt:lpstr>
      <vt:lpstr>PowerPoint 演示文稿</vt:lpstr>
      <vt:lpstr>PowerPoint 演示文稿</vt:lpstr>
      <vt:lpstr>Module Wrap-up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Operational Excellence within  AWS</dc:title>
  <dc:creator/>
  <cp:lastModifiedBy>steve</cp:lastModifiedBy>
  <cp:revision>8</cp:revision>
  <dcterms:created xsi:type="dcterms:W3CDTF">2021-09-02T15:33:00Z</dcterms:created>
  <dcterms:modified xsi:type="dcterms:W3CDTF">2021-09-18T09:36:05Z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0C590DB50EBC4D26A9DA6D98CDA3C051</vt:lpwstr>
  </property>
  <property fmtid="{D5CDD505-2E9C-101B-9397-08002B2CF9AE}" pid="3" name="KSOProductBuildVer">
    <vt:lpwstr>1033-11.2.0.10296</vt:lpwstr>
  </property>
</Properties>
</file>