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67" r:id="rId15"/>
    <p:sldId id="268" r:id="rId16"/>
    <p:sldId id="269" r:id="rId17"/>
    <p:sldId id="272" r:id="rId18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03509" y="3601211"/>
            <a:ext cx="8584981" cy="1056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171717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171717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171717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1384" y="1427479"/>
            <a:ext cx="10289231" cy="1293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171717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2526" y="1874011"/>
            <a:ext cx="11326946" cy="3503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7964"/>
            <a:ext cx="8542655" cy="87312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3310"/>
              </a:lnSpc>
              <a:spcBef>
                <a:spcPts val="250"/>
              </a:spcBef>
            </a:pPr>
            <a:r>
              <a:rPr sz="2800" spc="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CONFIGURING</a:t>
            </a:r>
            <a:r>
              <a:rPr sz="2800" spc="-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800" spc="-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800" spc="-1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CLOUDWATCH</a:t>
            </a:r>
            <a:r>
              <a:rPr sz="2800" spc="-1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800" spc="-969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ADVANCED</a:t>
            </a:r>
            <a:r>
              <a:rPr sz="2800" spc="-1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WORKLOADS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35"/>
              </a:spcBef>
            </a:pPr>
            <a:r>
              <a:rPr spc="-110" dirty="0"/>
              <a:t>G</a:t>
            </a:r>
            <a:r>
              <a:rPr spc="-150" dirty="0"/>
              <a:t>a</a:t>
            </a:r>
            <a:r>
              <a:rPr spc="-165" dirty="0"/>
              <a:t>i</a:t>
            </a:r>
            <a:r>
              <a:rPr spc="-195" dirty="0"/>
              <a:t>n</a:t>
            </a:r>
            <a:r>
              <a:rPr spc="-165" dirty="0"/>
              <a:t>i</a:t>
            </a:r>
            <a:r>
              <a:rPr spc="-195" dirty="0"/>
              <a:t>n</a:t>
            </a:r>
            <a:r>
              <a:rPr spc="180" dirty="0"/>
              <a:t>g</a:t>
            </a:r>
            <a:r>
              <a:rPr spc="-455" dirty="0"/>
              <a:t> </a:t>
            </a:r>
            <a:r>
              <a:rPr spc="165" dirty="0"/>
              <a:t>O</a:t>
            </a:r>
            <a:r>
              <a:rPr spc="65" dirty="0"/>
              <a:t>p</a:t>
            </a:r>
            <a:r>
              <a:rPr spc="-140" dirty="0"/>
              <a:t>e</a:t>
            </a:r>
            <a:r>
              <a:rPr spc="-325" dirty="0"/>
              <a:t>r</a:t>
            </a:r>
            <a:r>
              <a:rPr spc="-245" dirty="0"/>
              <a:t>a</a:t>
            </a:r>
            <a:r>
              <a:rPr spc="-80" dirty="0"/>
              <a:t>t</a:t>
            </a:r>
            <a:r>
              <a:rPr spc="-165" dirty="0"/>
              <a:t>i</a:t>
            </a:r>
            <a:r>
              <a:rPr spc="65" dirty="0"/>
              <a:t>o</a:t>
            </a:r>
            <a:r>
              <a:rPr spc="-195" dirty="0"/>
              <a:t>n</a:t>
            </a:r>
            <a:r>
              <a:rPr spc="-220" dirty="0"/>
              <a:t>a</a:t>
            </a:r>
            <a:r>
              <a:rPr spc="-55" dirty="0"/>
              <a:t>l</a:t>
            </a:r>
            <a:r>
              <a:rPr spc="-450" dirty="0"/>
              <a:t> </a:t>
            </a:r>
            <a:r>
              <a:rPr spc="45" dirty="0"/>
              <a:t>E</a:t>
            </a:r>
            <a:r>
              <a:rPr spc="-350" dirty="0"/>
              <a:t>x</a:t>
            </a:r>
            <a:r>
              <a:rPr spc="50" dirty="0"/>
              <a:t>c</a:t>
            </a:r>
            <a:r>
              <a:rPr spc="-140" dirty="0"/>
              <a:t>e</a:t>
            </a:r>
            <a:r>
              <a:rPr spc="-165" dirty="0"/>
              <a:t>ll</a:t>
            </a:r>
            <a:r>
              <a:rPr spc="-140" dirty="0"/>
              <a:t>e</a:t>
            </a:r>
            <a:r>
              <a:rPr spc="-195" dirty="0"/>
              <a:t>n</a:t>
            </a:r>
            <a:r>
              <a:rPr spc="50" dirty="0"/>
              <a:t>c</a:t>
            </a:r>
            <a:r>
              <a:rPr spc="-20" dirty="0"/>
              <a:t>e</a:t>
            </a:r>
            <a:r>
              <a:rPr spc="-459" dirty="0"/>
              <a:t> </a:t>
            </a:r>
            <a:r>
              <a:rPr spc="75" dirty="0"/>
              <a:t>w</a:t>
            </a:r>
            <a:r>
              <a:rPr spc="-165" dirty="0"/>
              <a:t>i</a:t>
            </a:r>
            <a:r>
              <a:rPr spc="-80" dirty="0"/>
              <a:t>t</a:t>
            </a:r>
            <a:r>
              <a:rPr spc="-195" dirty="0"/>
              <a:t>h</a:t>
            </a:r>
            <a:r>
              <a:rPr spc="-165" dirty="0"/>
              <a:t>i</a:t>
            </a:r>
            <a:r>
              <a:rPr spc="-55" dirty="0"/>
              <a:t>n  </a:t>
            </a:r>
            <a:r>
              <a:rPr spc="25" dirty="0"/>
              <a:t>AWS</a:t>
            </a:r>
            <a:endParaRPr spc="2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4042519"/>
            <a:ext cx="3429000" cy="1644014"/>
          </a:xfrm>
          <a:prstGeom prst="rect">
            <a:avLst/>
          </a:prstGeom>
          <a:solidFill>
            <a:srgbClr val="2A9FBC">
              <a:alpha val="50199"/>
            </a:srgbClr>
          </a:solidFill>
          <a:ln w="38100">
            <a:solidFill>
              <a:srgbClr val="2A9FBC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Alarms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871220">
              <a:lnSpc>
                <a:spcPct val="100000"/>
              </a:lnSpc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Percentiles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101473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Statistics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1306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82994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Dimensions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6319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Metrics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335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745490">
              <a:lnSpc>
                <a:spcPct val="100000"/>
              </a:lnSpc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Namespaces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27824" y="517651"/>
            <a:ext cx="6048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404040"/>
                </a:solidFill>
              </a:rPr>
              <a:t>Key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CloudWatch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Concepts</a:t>
            </a:r>
            <a:endParaRPr sz="36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6079" y="2270252"/>
            <a:ext cx="5766435" cy="16351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Explore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different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namespaces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8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metrics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812800">
              <a:lnSpc>
                <a:spcPct val="118000"/>
              </a:lnSpc>
              <a:spcBef>
                <a:spcPts val="75"/>
              </a:spcBef>
            </a:pPr>
            <a:r>
              <a:rPr sz="24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dashboard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metrics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Setup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CloudWatch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alarm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rcRect b="5392"/>
          <a:stretch>
            <a:fillRect/>
          </a:stretch>
        </p:blipFill>
        <p:spPr>
          <a:xfrm>
            <a:off x="2559050" y="304800"/>
            <a:ext cx="6219190" cy="63284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79050" y="1920747"/>
            <a:ext cx="3110230" cy="126936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ts val="4990"/>
              </a:lnSpc>
              <a:spcBef>
                <a:spcPts val="10"/>
              </a:spcBef>
            </a:pPr>
            <a:r>
              <a:rPr sz="4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0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ud</a:t>
            </a:r>
            <a:r>
              <a:rPr sz="4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000" spc="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0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  </a:t>
            </a:r>
            <a:r>
              <a:rPr sz="4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Events</a:t>
            </a:r>
            <a:endParaRPr sz="4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87825" marR="5080">
              <a:lnSpc>
                <a:spcPct val="113000"/>
              </a:lnSpc>
              <a:spcBef>
                <a:spcPts val="110"/>
              </a:spcBef>
            </a:pPr>
            <a:r>
              <a:rPr spc="50" dirty="0"/>
              <a:t>Allow</a:t>
            </a:r>
            <a:r>
              <a:rPr spc="-110" dirty="0"/>
              <a:t> </a:t>
            </a:r>
            <a:r>
              <a:rPr spc="10" dirty="0"/>
              <a:t>for</a:t>
            </a:r>
            <a:r>
              <a:rPr spc="-110" dirty="0"/>
              <a:t> </a:t>
            </a:r>
            <a:r>
              <a:rPr spc="-35" dirty="0"/>
              <a:t>near</a:t>
            </a:r>
            <a:r>
              <a:rPr spc="-110" dirty="0"/>
              <a:t> </a:t>
            </a:r>
            <a:r>
              <a:rPr spc="-40" dirty="0"/>
              <a:t>real-time</a:t>
            </a:r>
            <a:r>
              <a:rPr spc="-105" dirty="0"/>
              <a:t> </a:t>
            </a:r>
            <a:r>
              <a:rPr spc="-40" dirty="0"/>
              <a:t>streams</a:t>
            </a:r>
            <a:r>
              <a:rPr spc="-105" dirty="0"/>
              <a:t> </a:t>
            </a:r>
            <a:r>
              <a:rPr spc="50" dirty="0"/>
              <a:t>of </a:t>
            </a:r>
            <a:r>
              <a:rPr spc="-690" dirty="0"/>
              <a:t> </a:t>
            </a:r>
            <a:r>
              <a:rPr spc="-35" dirty="0"/>
              <a:t>events </a:t>
            </a:r>
            <a:r>
              <a:rPr spc="-15" dirty="0"/>
              <a:t>that </a:t>
            </a:r>
            <a:r>
              <a:rPr spc="5" dirty="0"/>
              <a:t>show </a:t>
            </a:r>
            <a:r>
              <a:rPr dirty="0"/>
              <a:t>changes </a:t>
            </a:r>
            <a:r>
              <a:rPr spc="-35" dirty="0"/>
              <a:t>in </a:t>
            </a:r>
            <a:r>
              <a:rPr spc="-15" dirty="0"/>
              <a:t>your </a:t>
            </a:r>
            <a:r>
              <a:rPr spc="-10" dirty="0"/>
              <a:t> </a:t>
            </a:r>
            <a:r>
              <a:rPr spc="40" dirty="0"/>
              <a:t>AWS</a:t>
            </a:r>
            <a:r>
              <a:rPr spc="-114" dirty="0"/>
              <a:t> </a:t>
            </a:r>
            <a:r>
              <a:rPr spc="-20" dirty="0"/>
              <a:t>resources</a:t>
            </a:r>
            <a:endParaRPr spc="-2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642937"/>
            <a:ext cx="3669601" cy="557212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0241" y="4543044"/>
            <a:ext cx="1367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Sch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32692" y="4924044"/>
            <a:ext cx="32188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Event-based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(CloudTrail)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58990" y="517651"/>
            <a:ext cx="6186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404040"/>
                </a:solidFill>
              </a:rPr>
              <a:t>CloudWatch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30" dirty="0">
                <a:solidFill>
                  <a:srgbClr val="404040"/>
                </a:solidFill>
              </a:rPr>
              <a:t>Event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55" dirty="0">
                <a:solidFill>
                  <a:srgbClr val="404040"/>
                </a:solidFill>
              </a:rPr>
              <a:t>Triggers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91368" y="1828800"/>
            <a:ext cx="2119661" cy="243046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26165" y="1828800"/>
            <a:ext cx="3230855" cy="243046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</a:rPr>
              <a:t>De</a:t>
            </a:r>
            <a:r>
              <a:rPr sz="3600" spc="-35" dirty="0">
                <a:solidFill>
                  <a:srgbClr val="FFFFFF"/>
                </a:solidFill>
              </a:rPr>
              <a:t>m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466079" y="2593339"/>
            <a:ext cx="4175125" cy="13608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CloudWatch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event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8805" indent="-287020">
              <a:lnSpc>
                <a:spcPct val="100000"/>
              </a:lnSpc>
              <a:spcBef>
                <a:spcPts val="620"/>
              </a:spcBef>
              <a:buSzPct val="75000"/>
              <a:buFont typeface="Trebuchet MS" panose="020B0603020202020204"/>
              <a:buChar char="•"/>
              <a:tabLst>
                <a:tab pos="598170" algn="l"/>
                <a:tab pos="598805" algn="l"/>
              </a:tabLst>
            </a:pP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Scheduled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8805" indent="-287020">
              <a:lnSpc>
                <a:spcPct val="100000"/>
              </a:lnSpc>
              <a:spcBef>
                <a:spcPts val="625"/>
              </a:spcBef>
              <a:buSzPct val="75000"/>
              <a:buFont typeface="Trebuchet MS" panose="020B0603020202020204"/>
              <a:buChar char="•"/>
              <a:tabLst>
                <a:tab pos="598170" algn="l"/>
                <a:tab pos="598805" algn="l"/>
              </a:tabLst>
            </a:pP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Event-based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48853" y="511555"/>
            <a:ext cx="3807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404040"/>
                </a:solidFill>
              </a:rPr>
              <a:t>Module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Wrap-up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32526" y="1874011"/>
            <a:ext cx="11326946" cy="295402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661535" marR="136525">
              <a:lnSpc>
                <a:spcPct val="101000"/>
              </a:lnSpc>
              <a:spcBef>
                <a:spcPts val="75"/>
              </a:spcBef>
            </a:pPr>
            <a:r>
              <a:rPr spc="45" dirty="0"/>
              <a:t>CloudWatch</a:t>
            </a:r>
            <a:r>
              <a:rPr spc="-114" dirty="0"/>
              <a:t> </a:t>
            </a:r>
            <a:r>
              <a:rPr spc="5" dirty="0"/>
              <a:t>monitors</a:t>
            </a:r>
            <a:r>
              <a:rPr spc="-110" dirty="0"/>
              <a:t> </a:t>
            </a:r>
            <a:r>
              <a:rPr spc="-10" dirty="0"/>
              <a:t>your</a:t>
            </a:r>
            <a:r>
              <a:rPr spc="-120" dirty="0"/>
              <a:t> </a:t>
            </a:r>
            <a:r>
              <a:rPr spc="60" dirty="0"/>
              <a:t>AWS</a:t>
            </a:r>
            <a:r>
              <a:rPr spc="-110" dirty="0"/>
              <a:t> </a:t>
            </a:r>
            <a:r>
              <a:rPr spc="-10" dirty="0"/>
              <a:t>resources </a:t>
            </a:r>
            <a:r>
              <a:rPr spc="-830" dirty="0"/>
              <a:t> </a:t>
            </a:r>
            <a:r>
              <a:rPr spc="10" dirty="0"/>
              <a:t>and</a:t>
            </a:r>
            <a:r>
              <a:rPr spc="-120" dirty="0"/>
              <a:t> </a:t>
            </a:r>
            <a:r>
              <a:rPr spc="35" dirty="0"/>
              <a:t>applications</a:t>
            </a:r>
            <a:endParaRPr spc="35" dirty="0"/>
          </a:p>
          <a:p>
            <a:pPr marL="4661535" marR="5080">
              <a:lnSpc>
                <a:spcPts val="2810"/>
              </a:lnSpc>
              <a:spcBef>
                <a:spcPts val="1950"/>
              </a:spcBef>
            </a:pPr>
            <a:r>
              <a:rPr spc="-10" dirty="0"/>
              <a:t>There</a:t>
            </a:r>
            <a:r>
              <a:rPr spc="-120" dirty="0"/>
              <a:t> </a:t>
            </a:r>
            <a:r>
              <a:rPr spc="-35" dirty="0"/>
              <a:t>are</a:t>
            </a:r>
            <a:r>
              <a:rPr spc="-120" dirty="0"/>
              <a:t> </a:t>
            </a:r>
            <a:r>
              <a:rPr spc="-20" dirty="0"/>
              <a:t>six</a:t>
            </a:r>
            <a:r>
              <a:rPr spc="-125" dirty="0"/>
              <a:t> </a:t>
            </a:r>
            <a:r>
              <a:rPr spc="-40" dirty="0"/>
              <a:t>key</a:t>
            </a:r>
            <a:r>
              <a:rPr spc="-125" dirty="0"/>
              <a:t> </a:t>
            </a:r>
            <a:r>
              <a:rPr spc="45" dirty="0"/>
              <a:t>concepts</a:t>
            </a:r>
            <a:r>
              <a:rPr spc="-120" dirty="0"/>
              <a:t> </a:t>
            </a:r>
            <a:r>
              <a:rPr spc="35" dirty="0"/>
              <a:t>for</a:t>
            </a:r>
            <a:r>
              <a:rPr spc="-125" dirty="0"/>
              <a:t> </a:t>
            </a:r>
            <a:r>
              <a:rPr spc="20" dirty="0"/>
              <a:t>CloudWatch, </a:t>
            </a:r>
            <a:r>
              <a:rPr spc="-830" dirty="0"/>
              <a:t> </a:t>
            </a:r>
            <a:r>
              <a:rPr spc="15" dirty="0"/>
              <a:t>can</a:t>
            </a:r>
            <a:r>
              <a:rPr spc="-125" dirty="0"/>
              <a:t> </a:t>
            </a:r>
            <a:r>
              <a:rPr dirty="0"/>
              <a:t>you</a:t>
            </a:r>
            <a:r>
              <a:rPr spc="-120" dirty="0"/>
              <a:t> </a:t>
            </a:r>
            <a:r>
              <a:rPr spc="-30" dirty="0"/>
              <a:t>name</a:t>
            </a:r>
            <a:r>
              <a:rPr spc="-120" dirty="0"/>
              <a:t> </a:t>
            </a:r>
            <a:r>
              <a:rPr spc="-30" dirty="0"/>
              <a:t>them?</a:t>
            </a:r>
            <a:endParaRPr spc="-30" dirty="0"/>
          </a:p>
          <a:p>
            <a:pPr marL="4661535" marR="257175">
              <a:lnSpc>
                <a:spcPts val="4700"/>
              </a:lnSpc>
              <a:spcBef>
                <a:spcPts val="180"/>
              </a:spcBef>
            </a:pPr>
            <a:r>
              <a:rPr dirty="0"/>
              <a:t>Create </a:t>
            </a:r>
            <a:r>
              <a:rPr spc="-35" dirty="0"/>
              <a:t>alarms </a:t>
            </a:r>
            <a:r>
              <a:rPr spc="30" dirty="0"/>
              <a:t>based </a:t>
            </a:r>
            <a:r>
              <a:rPr spc="40" dirty="0"/>
              <a:t>on </a:t>
            </a:r>
            <a:r>
              <a:rPr spc="30" dirty="0"/>
              <a:t>selected </a:t>
            </a:r>
            <a:r>
              <a:rPr spc="5" dirty="0"/>
              <a:t>metrics </a:t>
            </a:r>
            <a:r>
              <a:rPr spc="-830" dirty="0"/>
              <a:t> </a:t>
            </a:r>
            <a:r>
              <a:rPr spc="5" dirty="0"/>
              <a:t>Use</a:t>
            </a:r>
            <a:r>
              <a:rPr spc="-120" dirty="0"/>
              <a:t> </a:t>
            </a:r>
            <a:r>
              <a:rPr spc="45" dirty="0"/>
              <a:t>CloudWatch</a:t>
            </a:r>
            <a:r>
              <a:rPr spc="-120" dirty="0"/>
              <a:t> </a:t>
            </a:r>
            <a:r>
              <a:rPr spc="-25" dirty="0"/>
              <a:t>events</a:t>
            </a:r>
            <a:r>
              <a:rPr spc="-120" dirty="0"/>
              <a:t> </a:t>
            </a:r>
            <a:r>
              <a:rPr spc="60" dirty="0"/>
              <a:t>to</a:t>
            </a:r>
            <a:r>
              <a:rPr spc="-125" dirty="0"/>
              <a:t> </a:t>
            </a:r>
            <a:r>
              <a:rPr spc="30" dirty="0"/>
              <a:t>trigger</a:t>
            </a:r>
            <a:r>
              <a:rPr spc="-120" dirty="0"/>
              <a:t> </a:t>
            </a:r>
            <a:r>
              <a:rPr spc="25" dirty="0"/>
              <a:t>actions </a:t>
            </a:r>
            <a:r>
              <a:rPr spc="-830" dirty="0"/>
              <a:t> </a:t>
            </a:r>
            <a:endParaRPr spc="45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14154" y="1874729"/>
            <a:ext cx="2401561" cy="351404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3550" y="1680555"/>
            <a:ext cx="0" cy="731520"/>
          </a:xfrm>
          <a:custGeom>
            <a:avLst/>
            <a:gdLst/>
            <a:ahLst/>
            <a:cxnLst/>
            <a:rect l="l" t="t" r="r" b="b"/>
            <a:pathLst>
              <a:path h="731519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33550" y="264859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33550" y="3570100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33550" y="4516076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33550" y="5458829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1" y="73152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55138" y="1869947"/>
            <a:ext cx="2992120" cy="3164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Security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307000"/>
              </a:lnSpc>
              <a:spcBef>
                <a:spcPts val="25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Reliability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Performance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Efficiency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Cost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Optimization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13928" y="517651"/>
            <a:ext cx="10478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</a:rPr>
              <a:t>Five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50" dirty="0">
                <a:solidFill>
                  <a:srgbClr val="404040"/>
                </a:solidFill>
              </a:rPr>
              <a:t>Pillars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75" dirty="0">
                <a:solidFill>
                  <a:srgbClr val="404040"/>
                </a:solidFill>
              </a:rPr>
              <a:t>of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the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5" dirty="0">
                <a:solidFill>
                  <a:srgbClr val="404040"/>
                </a:solidFill>
              </a:rPr>
              <a:t>Well-Architected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30" dirty="0">
                <a:solidFill>
                  <a:srgbClr val="404040"/>
                </a:solidFill>
              </a:rPr>
              <a:t>Framework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618564" y="5325035"/>
            <a:ext cx="4424045" cy="1094105"/>
          </a:xfrm>
          <a:prstGeom prst="rect">
            <a:avLst/>
          </a:prstGeom>
          <a:ln w="38100">
            <a:solidFill>
              <a:srgbClr val="675BA7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 panose="02020603050405020304"/>
              <a:cs typeface="Times New Roman" panose="02020603050405020304"/>
            </a:endParaRPr>
          </a:p>
          <a:p>
            <a:pPr marL="1256030">
              <a:lnSpc>
                <a:spcPct val="100000"/>
              </a:lnSpc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Operational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Excellence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2663" y="1703387"/>
            <a:ext cx="575299" cy="685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412" y="2688416"/>
            <a:ext cx="685799" cy="65249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7412" y="4556177"/>
            <a:ext cx="685799" cy="65077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7741" y="5481689"/>
            <a:ext cx="685799" cy="6858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7412" y="3731527"/>
            <a:ext cx="685799" cy="407771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060" rIns="0" bIns="0" rtlCol="0">
            <a:spAutoFit/>
          </a:bodyPr>
          <a:lstStyle/>
          <a:p>
            <a:pPr marL="4805680" marR="11430">
              <a:lnSpc>
                <a:spcPct val="101000"/>
              </a:lnSpc>
              <a:spcBef>
                <a:spcPts val="75"/>
              </a:spcBef>
            </a:pPr>
            <a:r>
              <a:rPr spc="5" dirty="0"/>
              <a:t>Learn</a:t>
            </a:r>
            <a:r>
              <a:rPr spc="-125" dirty="0"/>
              <a:t> </a:t>
            </a:r>
            <a:r>
              <a:rPr spc="60" dirty="0"/>
              <a:t>to</a:t>
            </a:r>
            <a:r>
              <a:rPr spc="-130" dirty="0"/>
              <a:t> </a:t>
            </a:r>
            <a:r>
              <a:rPr spc="-10" dirty="0"/>
              <a:t>leverage</a:t>
            </a:r>
            <a:r>
              <a:rPr spc="-120" dirty="0"/>
              <a:t> </a:t>
            </a:r>
            <a:r>
              <a:rPr spc="45" dirty="0"/>
              <a:t>CloudWatch</a:t>
            </a:r>
            <a:r>
              <a:rPr spc="-125" dirty="0"/>
              <a:t> </a:t>
            </a:r>
            <a:r>
              <a:rPr spc="35" dirty="0"/>
              <a:t>for</a:t>
            </a:r>
            <a:r>
              <a:rPr spc="-125" dirty="0"/>
              <a:t> </a:t>
            </a:r>
            <a:r>
              <a:rPr spc="60" dirty="0"/>
              <a:t>AWS </a:t>
            </a:r>
            <a:r>
              <a:rPr spc="-830" dirty="0"/>
              <a:t> </a:t>
            </a:r>
            <a:r>
              <a:rPr dirty="0"/>
              <a:t>services</a:t>
            </a:r>
            <a:endParaRPr dirty="0"/>
          </a:p>
          <a:p>
            <a:pPr marL="4805680" marR="261620">
              <a:lnSpc>
                <a:spcPts val="2810"/>
              </a:lnSpc>
              <a:spcBef>
                <a:spcPts val="1975"/>
              </a:spcBef>
            </a:pPr>
            <a:r>
              <a:rPr spc="5" dirty="0"/>
              <a:t>Learn</a:t>
            </a:r>
            <a:r>
              <a:rPr spc="-125" dirty="0"/>
              <a:t> </a:t>
            </a:r>
            <a:r>
              <a:rPr spc="40" dirty="0"/>
              <a:t>how</a:t>
            </a:r>
            <a:r>
              <a:rPr spc="-125" dirty="0"/>
              <a:t> </a:t>
            </a:r>
            <a:r>
              <a:rPr spc="60" dirty="0"/>
              <a:t>to</a:t>
            </a:r>
            <a:r>
              <a:rPr spc="-125" dirty="0"/>
              <a:t> </a:t>
            </a:r>
            <a:r>
              <a:rPr spc="20" dirty="0"/>
              <a:t>utilize</a:t>
            </a:r>
            <a:r>
              <a:rPr spc="-120" dirty="0"/>
              <a:t> </a:t>
            </a:r>
            <a:r>
              <a:rPr spc="45" dirty="0"/>
              <a:t>CloudWatch</a:t>
            </a:r>
            <a:r>
              <a:rPr spc="-120" dirty="0"/>
              <a:t> </a:t>
            </a:r>
            <a:r>
              <a:rPr spc="30" dirty="0"/>
              <a:t>with </a:t>
            </a:r>
            <a:r>
              <a:rPr spc="-830" dirty="0"/>
              <a:t> </a:t>
            </a:r>
            <a:r>
              <a:rPr spc="10" dirty="0"/>
              <a:t>custom</a:t>
            </a:r>
            <a:r>
              <a:rPr spc="-130" dirty="0"/>
              <a:t> </a:t>
            </a:r>
            <a:r>
              <a:rPr spc="35" dirty="0"/>
              <a:t>applications</a:t>
            </a:r>
            <a:endParaRPr spc="35" dirty="0"/>
          </a:p>
          <a:p>
            <a:pPr marL="4805680" marR="5080">
              <a:lnSpc>
                <a:spcPct val="101000"/>
              </a:lnSpc>
              <a:spcBef>
                <a:spcPts val="1695"/>
              </a:spcBef>
            </a:pPr>
            <a:r>
              <a:rPr spc="-5" dirty="0"/>
              <a:t>Dive</a:t>
            </a:r>
            <a:r>
              <a:rPr spc="-114" dirty="0"/>
              <a:t> </a:t>
            </a:r>
            <a:r>
              <a:rPr spc="25" dirty="0"/>
              <a:t>into</a:t>
            </a:r>
            <a:r>
              <a:rPr spc="-120" dirty="0"/>
              <a:t> </a:t>
            </a:r>
            <a:r>
              <a:rPr dirty="0"/>
              <a:t>using</a:t>
            </a:r>
            <a:r>
              <a:rPr spc="-110" dirty="0"/>
              <a:t> </a:t>
            </a:r>
            <a:r>
              <a:rPr spc="45" dirty="0"/>
              <a:t>CloudWatch</a:t>
            </a:r>
            <a:r>
              <a:rPr spc="-114" dirty="0"/>
              <a:t> </a:t>
            </a:r>
            <a:r>
              <a:rPr spc="5" dirty="0"/>
              <a:t>metrics</a:t>
            </a:r>
            <a:r>
              <a:rPr spc="-114" dirty="0"/>
              <a:t> </a:t>
            </a:r>
            <a:r>
              <a:rPr spc="35" dirty="0"/>
              <a:t>for </a:t>
            </a:r>
            <a:r>
              <a:rPr spc="-830" dirty="0"/>
              <a:t> </a:t>
            </a:r>
            <a:r>
              <a:rPr spc="20" dirty="0"/>
              <a:t>monitoring</a:t>
            </a:r>
            <a:r>
              <a:rPr spc="-120" dirty="0"/>
              <a:t> </a:t>
            </a:r>
            <a:r>
              <a:rPr spc="10" dirty="0"/>
              <a:t>and</a:t>
            </a:r>
            <a:r>
              <a:rPr spc="-114" dirty="0"/>
              <a:t> </a:t>
            </a:r>
            <a:r>
              <a:rPr spc="10" dirty="0"/>
              <a:t>alerting</a:t>
            </a:r>
            <a:endParaRPr spc="10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17312" y="1374140"/>
            <a:ext cx="2402205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361315">
              <a:lnSpc>
                <a:spcPts val="4300"/>
              </a:lnSpc>
              <a:spcBef>
                <a:spcPts val="215"/>
              </a:spcBef>
            </a:pPr>
            <a:r>
              <a:rPr sz="3600" spc="20" dirty="0">
                <a:solidFill>
                  <a:srgbClr val="FFFFFF"/>
                </a:solidFill>
              </a:rPr>
              <a:t>Module </a:t>
            </a:r>
            <a:r>
              <a:rPr sz="3600" spc="25" dirty="0">
                <a:solidFill>
                  <a:srgbClr val="FFFFFF"/>
                </a:solidFill>
              </a:rPr>
              <a:t> </a:t>
            </a:r>
            <a:r>
              <a:rPr sz="3600" spc="200" dirty="0">
                <a:solidFill>
                  <a:srgbClr val="FFFFFF"/>
                </a:solidFill>
              </a:rPr>
              <a:t>O</a:t>
            </a:r>
            <a:r>
              <a:rPr sz="3600" spc="150" dirty="0">
                <a:solidFill>
                  <a:srgbClr val="FFFFFF"/>
                </a:solidFill>
              </a:rPr>
              <a:t>b</a:t>
            </a:r>
            <a:r>
              <a:rPr sz="3600" spc="-145" dirty="0">
                <a:solidFill>
                  <a:srgbClr val="FFFFFF"/>
                </a:solidFill>
              </a:rPr>
              <a:t>j</a:t>
            </a:r>
            <a:r>
              <a:rPr sz="3600" spc="-250" dirty="0">
                <a:solidFill>
                  <a:srgbClr val="FFFFFF"/>
                </a:solidFill>
              </a:rPr>
              <a:t>e</a:t>
            </a:r>
            <a:r>
              <a:rPr sz="3600" spc="175" dirty="0">
                <a:solidFill>
                  <a:srgbClr val="FFFFFF"/>
                </a:solidFill>
              </a:rPr>
              <a:t>c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95" dirty="0">
                <a:solidFill>
                  <a:srgbClr val="FFFFFF"/>
                </a:solidFill>
              </a:rPr>
              <a:t>i</a:t>
            </a:r>
            <a:r>
              <a:rPr sz="3600" spc="-145" dirty="0">
                <a:solidFill>
                  <a:srgbClr val="FFFFFF"/>
                </a:solidFill>
              </a:rPr>
              <a:t>v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49890" y="3339084"/>
            <a:ext cx="1790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alarms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7431" y="5536691"/>
            <a:ext cx="25933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8790" marR="5080" indent="-466725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Measure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performance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3706" y="3339084"/>
            <a:ext cx="27603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61645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Monitors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AWS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resources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real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time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24644" y="3339084"/>
            <a:ext cx="21996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4840" marR="5080" indent="-612775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Collect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track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metrics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6371" y="5536691"/>
            <a:ext cx="23323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8955" marR="5080" indent="-51689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Visualize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resource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utilization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2263" y="5536691"/>
            <a:ext cx="26466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5195" marR="5080" indent="-91313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Maintain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operational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health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75422" y="517651"/>
            <a:ext cx="4353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404040"/>
                </a:solidFill>
              </a:rPr>
              <a:t>CloudWatch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Recap</a:t>
            </a:r>
            <a:endParaRPr sz="360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60135" y="1828800"/>
            <a:ext cx="1794603" cy="139382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8081" y="1828800"/>
            <a:ext cx="1462185" cy="13938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00385" y="1828800"/>
            <a:ext cx="1438189" cy="13938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76382" y="4025900"/>
            <a:ext cx="1445585" cy="139382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12366" y="4339087"/>
            <a:ext cx="2278531" cy="98574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24600" y="4025900"/>
            <a:ext cx="1389760" cy="1393825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Alarms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871220">
              <a:lnSpc>
                <a:spcPct val="100000"/>
              </a:lnSpc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Percentiles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101473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Statistics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1306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82994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Dimensions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6319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Metrics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335" y="2164079"/>
            <a:ext cx="3429000" cy="1644014"/>
          </a:xfrm>
          <a:prstGeom prst="rect">
            <a:avLst/>
          </a:prstGeom>
          <a:solidFill>
            <a:srgbClr val="F05A28">
              <a:alpha val="50199"/>
            </a:srgbClr>
          </a:solidFill>
          <a:ln w="38100">
            <a:solidFill>
              <a:srgbClr val="F05A2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745490">
              <a:lnSpc>
                <a:spcPct val="100000"/>
              </a:lnSpc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Namespaces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27824" y="517651"/>
            <a:ext cx="6048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404040"/>
                </a:solidFill>
              </a:rPr>
              <a:t>Key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CloudWatch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Concepts</a:t>
            </a:r>
            <a:endParaRPr sz="36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Alarms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871220">
              <a:lnSpc>
                <a:spcPct val="100000"/>
              </a:lnSpc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Percentiles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101473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Statistics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1306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82994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Dimensions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6319" y="2164079"/>
            <a:ext cx="3429000" cy="1644014"/>
          </a:xfrm>
          <a:prstGeom prst="rect">
            <a:avLst/>
          </a:prstGeom>
          <a:solidFill>
            <a:srgbClr val="2A9FBC">
              <a:alpha val="50199"/>
            </a:srgbClr>
          </a:solidFill>
          <a:ln w="38100">
            <a:solidFill>
              <a:srgbClr val="2A9FBC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Metrics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335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745490">
              <a:lnSpc>
                <a:spcPct val="100000"/>
              </a:lnSpc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Namespaces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27824" y="517651"/>
            <a:ext cx="6048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404040"/>
                </a:solidFill>
              </a:rPr>
              <a:t>Key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CloudWatch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Concepts</a:t>
            </a:r>
            <a:endParaRPr sz="36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Alarms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871220">
              <a:lnSpc>
                <a:spcPct val="100000"/>
              </a:lnSpc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Percentiles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101473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Statistics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1306" y="2164079"/>
            <a:ext cx="3429000" cy="1644014"/>
          </a:xfrm>
          <a:prstGeom prst="rect">
            <a:avLst/>
          </a:prstGeom>
          <a:solidFill>
            <a:srgbClr val="675BA7">
              <a:alpha val="50199"/>
            </a:srgbClr>
          </a:solidFill>
          <a:ln w="38100">
            <a:solidFill>
              <a:srgbClr val="675BA7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82994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Dimensions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6319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Metrics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335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745490">
              <a:lnSpc>
                <a:spcPct val="100000"/>
              </a:lnSpc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Namespaces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27824" y="517651"/>
            <a:ext cx="6048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404040"/>
                </a:solidFill>
              </a:rPr>
              <a:t>Key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CloudWatch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Concepts</a:t>
            </a:r>
            <a:endParaRPr sz="36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Alarms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871220">
              <a:lnSpc>
                <a:spcPct val="100000"/>
              </a:lnSpc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Percentiles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4042519"/>
            <a:ext cx="3429000" cy="1644014"/>
          </a:xfrm>
          <a:prstGeom prst="rect">
            <a:avLst/>
          </a:prstGeom>
          <a:solidFill>
            <a:srgbClr val="9BC850">
              <a:alpha val="50199"/>
            </a:srgbClr>
          </a:solidFill>
          <a:ln w="38100">
            <a:solidFill>
              <a:srgbClr val="9BC85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101473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Statistics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1306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82994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Dimensions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6319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Metrics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335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745490">
              <a:lnSpc>
                <a:spcPct val="100000"/>
              </a:lnSpc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Namespaces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27824" y="517651"/>
            <a:ext cx="6048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404040"/>
                </a:solidFill>
              </a:rPr>
              <a:t>Key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CloudWatch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Concepts</a:t>
            </a:r>
            <a:endParaRPr sz="36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Alarms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4042519"/>
            <a:ext cx="3429000" cy="1644014"/>
          </a:xfrm>
          <a:prstGeom prst="rect">
            <a:avLst/>
          </a:prstGeom>
          <a:solidFill>
            <a:srgbClr val="A62E5C">
              <a:alpha val="50199"/>
            </a:srgbClr>
          </a:solidFill>
          <a:ln w="38100">
            <a:solidFill>
              <a:srgbClr val="A62E5C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871220">
              <a:lnSpc>
                <a:spcPct val="100000"/>
              </a:lnSpc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Percentiles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101473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Statistics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1306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82994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Dimensions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6319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Metrics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335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745490">
              <a:lnSpc>
                <a:spcPct val="100000"/>
              </a:lnSpc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Namespaces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27824" y="517651"/>
            <a:ext cx="6048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404040"/>
                </a:solidFill>
              </a:rPr>
              <a:t>Key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CloudWatch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Concepts</a:t>
            </a:r>
            <a:endParaRPr sz="36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1639</Words>
  <Application>WPS Presentation</Application>
  <PresentationFormat>On-screen Show (4:3)</PresentationFormat>
  <Paragraphs>174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Verdana</vt:lpstr>
      <vt:lpstr>Times New Roman</vt:lpstr>
      <vt:lpstr>Trebuchet MS</vt:lpstr>
      <vt:lpstr>Calibri</vt:lpstr>
      <vt:lpstr>Microsoft YaHei</vt:lpstr>
      <vt:lpstr>Arial Unicode MS</vt:lpstr>
      <vt:lpstr>Office Theme</vt:lpstr>
      <vt:lpstr>Gaining Operational Excellence within  AWS</vt:lpstr>
      <vt:lpstr>Five Pillars of the Well-Architected Framework</vt:lpstr>
      <vt:lpstr>Module  Objectives</vt:lpstr>
      <vt:lpstr>CloudWatch Recap</vt:lpstr>
      <vt:lpstr>Key CloudWatch Concepts</vt:lpstr>
      <vt:lpstr>Key CloudWatch Concepts</vt:lpstr>
      <vt:lpstr>Key CloudWatch Concepts</vt:lpstr>
      <vt:lpstr>Key CloudWatch Concepts</vt:lpstr>
      <vt:lpstr>Key CloudWatch Concepts</vt:lpstr>
      <vt:lpstr>Key CloudWatch Concepts</vt:lpstr>
      <vt:lpstr>PowerPoint 演示文稿</vt:lpstr>
      <vt:lpstr>PowerPoint 演示文稿</vt:lpstr>
      <vt:lpstr>PowerPoint 演示文稿</vt:lpstr>
      <vt:lpstr>CloudWatch Event Triggers</vt:lpstr>
      <vt:lpstr>Demo</vt:lpstr>
      <vt:lpstr>Module Wrap-up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Gaining Operational Excellence within  AWS</dc:title>
  <dc:creator/>
  <cp:lastModifiedBy>Steve Sam</cp:lastModifiedBy>
  <cp:revision>4</cp:revision>
  <dcterms:created xsi:type="dcterms:W3CDTF">2021-09-02T15:33:00Z</dcterms:created>
  <dcterms:modified xsi:type="dcterms:W3CDTF">2021-09-04T07:16:15Z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0C590DB50EBC4D26A9DA6D98CDA3C051</vt:lpwstr>
  </property>
  <property fmtid="{D5CDD505-2E9C-101B-9397-08002B2CF9AE}" pid="3" name="KSOProductBuildVer">
    <vt:lpwstr>1033-11.2.0.10265</vt:lpwstr>
  </property>
</Properties>
</file>