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15" r:id="rId34"/>
    <p:sldId id="316" r:id="rId35"/>
    <p:sldId id="317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18" r:id="rId59"/>
    <p:sldId id="319" r:id="rId60"/>
    <p:sldId id="320" r:id="rId61"/>
    <p:sldId id="321" r:id="rId62"/>
    <p:sldId id="309" r:id="rId63"/>
    <p:sldId id="310" r:id="rId64"/>
    <p:sldId id="311" r:id="rId65"/>
    <p:sldId id="312" r:id="rId66"/>
    <p:sldId id="313" r:id="rId67"/>
    <p:sldId id="314" r:id="rId6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3861" y="3892741"/>
            <a:ext cx="3068277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4D4D4D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801F4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655" y="3668605"/>
            <a:ext cx="14358689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6347" y="2722736"/>
            <a:ext cx="8363305" cy="4883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801F4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8.png"/><Relationship Id="rId2" Type="http://schemas.openxmlformats.org/officeDocument/2006/relationships/image" Target="../media/image20.jpeg"/><Relationship Id="rId1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jpeg"/><Relationship Id="rId2" Type="http://schemas.openxmlformats.org/officeDocument/2006/relationships/image" Target="../media/image33.png"/><Relationship Id="rId1" Type="http://schemas.openxmlformats.org/officeDocument/2006/relationships/hyperlink" Target="http://www.example.com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35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704" y="2731974"/>
            <a:ext cx="138372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30" dirty="0">
                <a:solidFill>
                  <a:srgbClr val="171717"/>
                </a:solidFill>
              </a:rPr>
              <a:t>Understanding</a:t>
            </a:r>
            <a:r>
              <a:rPr sz="5600" spc="-575" dirty="0">
                <a:solidFill>
                  <a:srgbClr val="171717"/>
                </a:solidFill>
              </a:rPr>
              <a:t> </a:t>
            </a:r>
            <a:r>
              <a:rPr sz="5600" spc="-120" dirty="0">
                <a:solidFill>
                  <a:srgbClr val="171717"/>
                </a:solidFill>
              </a:rPr>
              <a:t>the</a:t>
            </a:r>
            <a:r>
              <a:rPr sz="5600" spc="-575" dirty="0">
                <a:solidFill>
                  <a:srgbClr val="171717"/>
                </a:solidFill>
              </a:rPr>
              <a:t> </a:t>
            </a:r>
            <a:r>
              <a:rPr sz="5600" spc="-80" dirty="0">
                <a:solidFill>
                  <a:srgbClr val="171717"/>
                </a:solidFill>
              </a:rPr>
              <a:t>Core</a:t>
            </a:r>
            <a:r>
              <a:rPr sz="5600" spc="-575" dirty="0">
                <a:solidFill>
                  <a:srgbClr val="171717"/>
                </a:solidFill>
              </a:rPr>
              <a:t> </a:t>
            </a:r>
            <a:r>
              <a:rPr sz="5600" spc="-185" dirty="0">
                <a:solidFill>
                  <a:srgbClr val="171717"/>
                </a:solidFill>
              </a:rPr>
              <a:t>Services</a:t>
            </a:r>
            <a:r>
              <a:rPr sz="5600" spc="-575" dirty="0">
                <a:solidFill>
                  <a:srgbClr val="171717"/>
                </a:solidFill>
              </a:rPr>
              <a:t> </a:t>
            </a:r>
            <a:r>
              <a:rPr sz="5600" spc="80" dirty="0">
                <a:solidFill>
                  <a:srgbClr val="171717"/>
                </a:solidFill>
              </a:rPr>
              <a:t>of</a:t>
            </a:r>
            <a:r>
              <a:rPr sz="5600" spc="-575" dirty="0">
                <a:solidFill>
                  <a:srgbClr val="171717"/>
                </a:solidFill>
              </a:rPr>
              <a:t> </a:t>
            </a:r>
            <a:r>
              <a:rPr sz="5600" spc="35" dirty="0">
                <a:solidFill>
                  <a:srgbClr val="171717"/>
                </a:solidFill>
              </a:rPr>
              <a:t>AWS</a:t>
            </a:r>
            <a:endParaRPr sz="5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643" y="3273319"/>
            <a:ext cx="12463145" cy="2177415"/>
          </a:xfrm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30"/>
              </a:spcBef>
            </a:pPr>
            <a:r>
              <a:rPr sz="5200" spc="70" dirty="0">
                <a:solidFill>
                  <a:srgbClr val="675BA7"/>
                </a:solidFill>
              </a:rPr>
              <a:t>Amazon</a:t>
            </a:r>
            <a:r>
              <a:rPr sz="5200" spc="-270" dirty="0">
                <a:solidFill>
                  <a:srgbClr val="675BA7"/>
                </a:solidFill>
              </a:rPr>
              <a:t> </a:t>
            </a:r>
            <a:r>
              <a:rPr sz="5200" spc="-20" dirty="0">
                <a:solidFill>
                  <a:srgbClr val="675BA7"/>
                </a:solidFill>
              </a:rPr>
              <a:t>updates</a:t>
            </a:r>
            <a:r>
              <a:rPr sz="5200" spc="-270" dirty="0">
                <a:solidFill>
                  <a:srgbClr val="675BA7"/>
                </a:solidFill>
              </a:rPr>
              <a:t> </a:t>
            </a:r>
            <a:r>
              <a:rPr sz="5200" spc="-45" dirty="0">
                <a:solidFill>
                  <a:srgbClr val="675BA7"/>
                </a:solidFill>
              </a:rPr>
              <a:t>the</a:t>
            </a:r>
            <a:r>
              <a:rPr sz="5200" spc="-270" dirty="0">
                <a:solidFill>
                  <a:srgbClr val="675BA7"/>
                </a:solidFill>
              </a:rPr>
              <a:t> </a:t>
            </a:r>
            <a:r>
              <a:rPr sz="5200" spc="-55" dirty="0">
                <a:solidFill>
                  <a:srgbClr val="675BA7"/>
                </a:solidFill>
              </a:rPr>
              <a:t>image</a:t>
            </a:r>
            <a:r>
              <a:rPr sz="5200" spc="-265" dirty="0">
                <a:solidFill>
                  <a:srgbClr val="675BA7"/>
                </a:solidFill>
              </a:rPr>
              <a:t> </a:t>
            </a:r>
            <a:r>
              <a:rPr sz="5200" spc="-114" dirty="0">
                <a:solidFill>
                  <a:srgbClr val="675BA7"/>
                </a:solidFill>
              </a:rPr>
              <a:t>software…</a:t>
            </a:r>
            <a:endParaRPr sz="5200"/>
          </a:p>
          <a:p>
            <a:pPr algn="ctr">
              <a:lnSpc>
                <a:spcPct val="100000"/>
              </a:lnSpc>
              <a:spcBef>
                <a:spcPts val="2230"/>
              </a:spcBef>
            </a:pPr>
            <a:r>
              <a:rPr sz="5200" spc="-720" dirty="0">
                <a:solidFill>
                  <a:srgbClr val="675BA7"/>
                </a:solidFill>
              </a:rPr>
              <a:t>…</a:t>
            </a:r>
            <a:r>
              <a:rPr sz="5200" spc="-270" dirty="0">
                <a:solidFill>
                  <a:srgbClr val="675BA7"/>
                </a:solidFill>
              </a:rPr>
              <a:t> </a:t>
            </a:r>
            <a:r>
              <a:rPr sz="5200" spc="30" dirty="0">
                <a:solidFill>
                  <a:srgbClr val="675BA7"/>
                </a:solidFill>
              </a:rPr>
              <a:t>not</a:t>
            </a:r>
            <a:r>
              <a:rPr sz="5200" spc="-270" dirty="0">
                <a:solidFill>
                  <a:srgbClr val="675BA7"/>
                </a:solidFill>
              </a:rPr>
              <a:t> </a:t>
            </a:r>
            <a:r>
              <a:rPr sz="5200" spc="-180" dirty="0">
                <a:solidFill>
                  <a:srgbClr val="675BA7"/>
                </a:solidFill>
              </a:rPr>
              <a:t>y</a:t>
            </a:r>
            <a:r>
              <a:rPr sz="5200" spc="-25" dirty="0">
                <a:solidFill>
                  <a:srgbClr val="675BA7"/>
                </a:solidFill>
              </a:rPr>
              <a:t>our</a:t>
            </a:r>
            <a:r>
              <a:rPr sz="5200" spc="-270" dirty="0">
                <a:solidFill>
                  <a:srgbClr val="675BA7"/>
                </a:solidFill>
              </a:rPr>
              <a:t> </a:t>
            </a:r>
            <a:r>
              <a:rPr sz="5200" spc="-114" dirty="0">
                <a:solidFill>
                  <a:srgbClr val="675BA7"/>
                </a:solidFill>
              </a:rPr>
              <a:t>in</a:t>
            </a:r>
            <a:r>
              <a:rPr sz="5200" spc="-190" dirty="0">
                <a:solidFill>
                  <a:srgbClr val="675BA7"/>
                </a:solidFill>
              </a:rPr>
              <a:t>s</a:t>
            </a:r>
            <a:r>
              <a:rPr sz="5200" spc="10" dirty="0">
                <a:solidFill>
                  <a:srgbClr val="675BA7"/>
                </a:solidFill>
              </a:rPr>
              <a:t>tan</a:t>
            </a:r>
            <a:r>
              <a:rPr sz="5200" spc="-70" dirty="0">
                <a:solidFill>
                  <a:srgbClr val="675BA7"/>
                </a:solidFill>
              </a:rPr>
              <a:t>c</a:t>
            </a:r>
            <a:r>
              <a:rPr sz="5200" spc="-65" dirty="0">
                <a:solidFill>
                  <a:srgbClr val="675BA7"/>
                </a:solidFill>
              </a:rPr>
              <a:t>e</a:t>
            </a:r>
            <a:endParaRPr sz="5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304" y="649392"/>
            <a:ext cx="9867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Large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135" dirty="0">
                <a:solidFill>
                  <a:srgbClr val="404040"/>
                </a:solidFill>
              </a:rPr>
              <a:t>Instance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Type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Comparison</a:t>
            </a:r>
            <a:endParaRPr spc="-1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855" y="3527520"/>
            <a:ext cx="5239385" cy="479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4000" spc="-2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Purpose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3200" spc="-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t3.large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600">
              <a:latin typeface="Verdana" panose="020B0604030504040204"/>
              <a:cs typeface="Verdana" panose="020B0604030504040204"/>
            </a:endParaRPr>
          </a:p>
          <a:p>
            <a:pPr marR="15240" algn="r">
              <a:lnSpc>
                <a:spcPct val="100000"/>
              </a:lnSpc>
            </a:pPr>
            <a:r>
              <a:rPr sz="4000" spc="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4000" spc="-2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Optimized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R="15240" algn="r">
              <a:lnSpc>
                <a:spcPct val="100000"/>
              </a:lnSpc>
              <a:spcBef>
                <a:spcPts val="120"/>
              </a:spcBef>
            </a:pPr>
            <a:r>
              <a:rPr sz="3200" spc="-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r5.large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Verdana" panose="020B0604030504040204"/>
              <a:cs typeface="Verdana" panose="020B0604030504040204"/>
            </a:endParaRPr>
          </a:p>
          <a:p>
            <a:pPr marR="39370" algn="r">
              <a:lnSpc>
                <a:spcPct val="100000"/>
              </a:lnSpc>
            </a:pPr>
            <a:r>
              <a:rPr sz="40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4000" spc="-25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Optimized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R="39370" algn="r">
              <a:lnSpc>
                <a:spcPct val="100000"/>
              </a:lnSpc>
              <a:spcBef>
                <a:spcPts val="120"/>
              </a:spcBef>
            </a:pPr>
            <a:r>
              <a:rPr sz="320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c5.large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58073" y="2382013"/>
          <a:ext cx="7807959" cy="565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150"/>
                <a:gridCol w="2746375"/>
                <a:gridCol w="3225800"/>
              </a:tblGrid>
              <a:tr h="983573">
                <a:tc>
                  <a:txBody>
                    <a:bodyPr/>
                    <a:lstStyle/>
                    <a:p>
                      <a:pPr marR="647065" algn="ctr">
                        <a:lnSpc>
                          <a:spcPts val="3795"/>
                        </a:lnSpc>
                      </a:pPr>
                      <a:r>
                        <a:rPr sz="3200" spc="95" dirty="0">
                          <a:solidFill>
                            <a:srgbClr val="4D4D4D"/>
                          </a:solidFill>
                          <a:latin typeface="Verdana" panose="020B0604030504040204"/>
                          <a:cs typeface="Verdana" panose="020B0604030504040204"/>
                        </a:rPr>
                        <a:t>vCPU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5430" algn="ctr">
                        <a:lnSpc>
                          <a:spcPts val="3795"/>
                        </a:lnSpc>
                      </a:pPr>
                      <a:r>
                        <a:rPr sz="3200" spc="-5" dirty="0">
                          <a:solidFill>
                            <a:srgbClr val="4D4D4D"/>
                          </a:solidFill>
                          <a:latin typeface="Verdana" panose="020B0604030504040204"/>
                          <a:cs typeface="Verdana" panose="020B0604030504040204"/>
                        </a:rPr>
                        <a:t>Memory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 algn="ctr">
                        <a:lnSpc>
                          <a:spcPts val="3795"/>
                        </a:lnSpc>
                      </a:pPr>
                      <a:r>
                        <a:rPr sz="3200" spc="10" dirty="0">
                          <a:solidFill>
                            <a:srgbClr val="4D4D4D"/>
                          </a:solidFill>
                          <a:latin typeface="Verdana" panose="020B0604030504040204"/>
                          <a:cs typeface="Verdana" panose="020B0604030504040204"/>
                        </a:rPr>
                        <a:t>Network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</a:tr>
              <a:tr h="1666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64706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6543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9255" algn="ctr">
                        <a:lnSpc>
                          <a:spcPct val="100000"/>
                        </a:lnSpc>
                      </a:pPr>
                      <a:r>
                        <a:rPr sz="3200" spc="114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Up</a:t>
                      </a:r>
                      <a:r>
                        <a:rPr sz="3200" spc="-195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200" spc="8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3200" spc="-19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200" spc="4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5Gbps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80" marB="0"/>
                </a:tc>
              </a:tr>
              <a:tr h="1828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65722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5270" algn="ctr">
                        <a:lnSpc>
                          <a:spcPct val="100000"/>
                        </a:lnSpc>
                      </a:pPr>
                      <a:r>
                        <a:rPr sz="3200" spc="-355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16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9255" algn="ctr">
                        <a:lnSpc>
                          <a:spcPct val="100000"/>
                        </a:lnSpc>
                      </a:pPr>
                      <a:r>
                        <a:rPr sz="3200" spc="114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Up</a:t>
                      </a:r>
                      <a:r>
                        <a:rPr sz="3200" spc="-200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200" spc="80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3200" spc="-195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200" spc="-40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10Gbps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/>
                </a:tc>
              </a:tr>
              <a:tr h="1174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64706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257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9255" algn="ctr">
                        <a:lnSpc>
                          <a:spcPct val="100000"/>
                        </a:lnSpc>
                      </a:pPr>
                      <a:r>
                        <a:rPr sz="3200" spc="114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Up</a:t>
                      </a:r>
                      <a:r>
                        <a:rPr sz="3200" spc="-20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200" spc="8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3200" spc="-195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200" spc="-4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10Gbps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613618"/>
            <a:ext cx="12033250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25" dirty="0">
                <a:solidFill>
                  <a:srgbClr val="9BC84D"/>
                </a:solidFill>
              </a:rPr>
              <a:t>A</a:t>
            </a:r>
            <a:r>
              <a:rPr sz="6400" spc="70" dirty="0">
                <a:solidFill>
                  <a:srgbClr val="9BC84D"/>
                </a:solidFill>
              </a:rPr>
              <a:t>u</a:t>
            </a:r>
            <a:r>
              <a:rPr sz="6400" spc="-254" dirty="0">
                <a:solidFill>
                  <a:srgbClr val="9BC84D"/>
                </a:solidFill>
              </a:rPr>
              <a:t>t</a:t>
            </a:r>
            <a:r>
              <a:rPr sz="6400" spc="210" dirty="0">
                <a:solidFill>
                  <a:srgbClr val="9BC84D"/>
                </a:solidFill>
              </a:rPr>
              <a:t>o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475" dirty="0">
                <a:solidFill>
                  <a:srgbClr val="9BC84D"/>
                </a:solidFill>
              </a:rPr>
              <a:t>S</a:t>
            </a:r>
            <a:r>
              <a:rPr sz="6400" spc="125" dirty="0">
                <a:solidFill>
                  <a:srgbClr val="9BC84D"/>
                </a:solidFill>
              </a:rPr>
              <a:t>c</a:t>
            </a:r>
            <a:r>
              <a:rPr sz="6400" spc="-370" dirty="0">
                <a:solidFill>
                  <a:srgbClr val="9BC84D"/>
                </a:solidFill>
              </a:rPr>
              <a:t>a</a:t>
            </a:r>
            <a:r>
              <a:rPr sz="6400" spc="-360" dirty="0">
                <a:solidFill>
                  <a:srgbClr val="9BC84D"/>
                </a:solidFill>
              </a:rPr>
              <a:t>li</a:t>
            </a:r>
            <a:r>
              <a:rPr sz="6400" spc="-325" dirty="0">
                <a:solidFill>
                  <a:srgbClr val="9BC84D"/>
                </a:solidFill>
              </a:rPr>
              <a:t>n</a:t>
            </a:r>
            <a:r>
              <a:rPr sz="6400" spc="235" dirty="0">
                <a:solidFill>
                  <a:srgbClr val="9BC84D"/>
                </a:solidFill>
              </a:rPr>
              <a:t>g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140" dirty="0">
                <a:solidFill>
                  <a:srgbClr val="9BC84D"/>
                </a:solidFill>
              </a:rPr>
              <a:t>G</a:t>
            </a:r>
            <a:r>
              <a:rPr sz="6400" spc="-530" dirty="0">
                <a:solidFill>
                  <a:srgbClr val="9BC84D"/>
                </a:solidFill>
              </a:rPr>
              <a:t>r</a:t>
            </a:r>
            <a:r>
              <a:rPr sz="6400" spc="15" dirty="0">
                <a:solidFill>
                  <a:srgbClr val="9BC84D"/>
                </a:solidFill>
              </a:rPr>
              <a:t>o</a:t>
            </a:r>
            <a:r>
              <a:rPr sz="6400" spc="-325" dirty="0">
                <a:solidFill>
                  <a:srgbClr val="9BC84D"/>
                </a:solidFill>
              </a:rPr>
              <a:t>u</a:t>
            </a:r>
            <a:r>
              <a:rPr sz="6400" spc="235" dirty="0">
                <a:solidFill>
                  <a:srgbClr val="9BC84D"/>
                </a:solidFill>
              </a:rPr>
              <a:t>p</a:t>
            </a:r>
            <a:endParaRPr sz="6400"/>
          </a:p>
          <a:p>
            <a:pPr marL="86360" marR="5080">
              <a:lnSpc>
                <a:spcPts val="4300"/>
              </a:lnSpc>
              <a:spcBef>
                <a:spcPts val="440"/>
              </a:spcBef>
            </a:pPr>
            <a:r>
              <a:rPr sz="3600" spc="-20" dirty="0">
                <a:solidFill>
                  <a:srgbClr val="000000"/>
                </a:solidFill>
              </a:rPr>
              <a:t>Rules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for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automatically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scaling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EC2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instances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up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70" dirty="0">
                <a:solidFill>
                  <a:srgbClr val="000000"/>
                </a:solidFill>
              </a:rPr>
              <a:t>down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6968" y="2669763"/>
            <a:ext cx="3804920" cy="3804920"/>
          </a:xfrm>
          <a:prstGeom prst="rect">
            <a:avLst/>
          </a:prstGeom>
          <a:solidFill>
            <a:srgbClr val="B85D8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710565" marR="702945" algn="ctr">
              <a:lnSpc>
                <a:spcPct val="124000"/>
              </a:lnSpc>
              <a:spcBef>
                <a:spcPts val="2580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scaling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4558" y="2669763"/>
            <a:ext cx="3804920" cy="3804920"/>
          </a:xfrm>
          <a:prstGeom prst="rect">
            <a:avLst/>
          </a:prstGeom>
          <a:solidFill>
            <a:srgbClr val="49B6C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681990" marR="674370" algn="ctr">
              <a:lnSpc>
                <a:spcPct val="124000"/>
              </a:lnSpc>
              <a:spcBef>
                <a:spcPts val="2580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 </a:t>
            </a:r>
            <a:r>
              <a:rPr sz="3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scaling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6968" y="2669763"/>
            <a:ext cx="3804920" cy="3804920"/>
          </a:xfrm>
          <a:prstGeom prst="rect">
            <a:avLst/>
          </a:prstGeom>
          <a:solidFill>
            <a:srgbClr val="F4835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705485" marR="697865" algn="ctr">
              <a:lnSpc>
                <a:spcPct val="124000"/>
              </a:lnSpc>
              <a:spcBef>
                <a:spcPts val="2580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2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EC2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4558" y="2669763"/>
            <a:ext cx="3804920" cy="3804920"/>
          </a:xfrm>
          <a:prstGeom prst="rect">
            <a:avLst/>
          </a:prstGeom>
          <a:solidFill>
            <a:srgbClr val="A49DC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779145" marR="771525" indent="83820">
              <a:lnSpc>
                <a:spcPct val="124000"/>
              </a:lnSpc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  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32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613618"/>
            <a:ext cx="12320905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254" dirty="0">
                <a:solidFill>
                  <a:srgbClr val="9BC84D"/>
                </a:solidFill>
              </a:rPr>
              <a:t>Securit</a:t>
            </a:r>
            <a:r>
              <a:rPr sz="6400" spc="-70" dirty="0">
                <a:solidFill>
                  <a:srgbClr val="9BC84D"/>
                </a:solidFill>
              </a:rPr>
              <a:t>y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140" dirty="0">
                <a:solidFill>
                  <a:srgbClr val="9BC84D"/>
                </a:solidFill>
              </a:rPr>
              <a:t>G</a:t>
            </a:r>
            <a:r>
              <a:rPr sz="6400" spc="-530" dirty="0">
                <a:solidFill>
                  <a:srgbClr val="9BC84D"/>
                </a:solidFill>
              </a:rPr>
              <a:t>r</a:t>
            </a:r>
            <a:r>
              <a:rPr sz="6400" spc="-90" dirty="0">
                <a:solidFill>
                  <a:srgbClr val="9BC84D"/>
                </a:solidFill>
              </a:rPr>
              <a:t>oup</a:t>
            </a:r>
            <a:endParaRPr sz="6400"/>
          </a:p>
          <a:p>
            <a:pPr marL="86360" marR="5080">
              <a:lnSpc>
                <a:spcPts val="4300"/>
              </a:lnSpc>
              <a:spcBef>
                <a:spcPts val="440"/>
              </a:spcBef>
            </a:pPr>
            <a:r>
              <a:rPr sz="3600" spc="-35" dirty="0">
                <a:solidFill>
                  <a:srgbClr val="000000"/>
                </a:solidFill>
              </a:rPr>
              <a:t>IP-based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communication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rules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for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80" dirty="0">
                <a:solidFill>
                  <a:srgbClr val="000000"/>
                </a:solidFill>
              </a:rPr>
              <a:t>a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single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or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group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95" dirty="0">
                <a:solidFill>
                  <a:srgbClr val="000000"/>
                </a:solidFill>
              </a:rPr>
              <a:t>of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EC2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instances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9737" y="649392"/>
            <a:ext cx="10396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04040"/>
                </a:solidFill>
              </a:rPr>
              <a:t>Example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Security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Group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Scenarios</a:t>
            </a:r>
            <a:endParaRPr spc="-6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A7E99"/>
                </a:solidFill>
              </a:rPr>
              <a:t>Control</a:t>
            </a:r>
            <a:r>
              <a:rPr spc="-185" dirty="0">
                <a:solidFill>
                  <a:srgbClr val="0A7E99"/>
                </a:solidFill>
              </a:rPr>
              <a:t> </a:t>
            </a:r>
            <a:r>
              <a:rPr spc="60" dirty="0">
                <a:solidFill>
                  <a:srgbClr val="0A7E99"/>
                </a:solidFill>
              </a:rPr>
              <a:t>who</a:t>
            </a:r>
            <a:r>
              <a:rPr spc="-180" dirty="0">
                <a:solidFill>
                  <a:srgbClr val="0A7E99"/>
                </a:solidFill>
              </a:rPr>
              <a:t> </a:t>
            </a:r>
            <a:r>
              <a:rPr dirty="0">
                <a:solidFill>
                  <a:srgbClr val="0A7E99"/>
                </a:solidFill>
              </a:rPr>
              <a:t>can</a:t>
            </a:r>
            <a:r>
              <a:rPr spc="-185" dirty="0">
                <a:solidFill>
                  <a:srgbClr val="0A7E99"/>
                </a:solidFill>
              </a:rPr>
              <a:t> </a:t>
            </a:r>
            <a:r>
              <a:rPr spc="-105" dirty="0">
                <a:solidFill>
                  <a:srgbClr val="0A7E99"/>
                </a:solidFill>
              </a:rPr>
              <a:t>SSH</a:t>
            </a:r>
            <a:r>
              <a:rPr spc="-180" dirty="0">
                <a:solidFill>
                  <a:srgbClr val="0A7E99"/>
                </a:solidFill>
              </a:rPr>
              <a:t> </a:t>
            </a:r>
            <a:r>
              <a:rPr spc="-20" dirty="0">
                <a:solidFill>
                  <a:srgbClr val="0A7E99"/>
                </a:solidFill>
              </a:rPr>
              <a:t>into</a:t>
            </a:r>
            <a:r>
              <a:rPr spc="-185" dirty="0">
                <a:solidFill>
                  <a:srgbClr val="0A7E99"/>
                </a:solidFill>
              </a:rPr>
              <a:t> </a:t>
            </a:r>
            <a:r>
              <a:rPr spc="35" dirty="0">
                <a:solidFill>
                  <a:srgbClr val="0A7E99"/>
                </a:solidFill>
              </a:rPr>
              <a:t>EC2</a:t>
            </a:r>
            <a:r>
              <a:rPr spc="-180" dirty="0">
                <a:solidFill>
                  <a:srgbClr val="0A7E99"/>
                </a:solidFill>
              </a:rPr>
              <a:t> </a:t>
            </a:r>
            <a:r>
              <a:rPr spc="-45" dirty="0">
                <a:solidFill>
                  <a:srgbClr val="0A7E99"/>
                </a:solidFill>
              </a:rPr>
              <a:t>instance</a:t>
            </a:r>
            <a:endParaRPr spc="-45" dirty="0">
              <a:solidFill>
                <a:srgbClr val="0A7E99"/>
              </a:solidFill>
            </a:endParaRPr>
          </a:p>
          <a:p>
            <a:pPr marL="283845" marR="276225" algn="ctr">
              <a:lnSpc>
                <a:spcPct val="279000"/>
              </a:lnSpc>
            </a:pPr>
            <a:r>
              <a:rPr spc="70" dirty="0">
                <a:solidFill>
                  <a:srgbClr val="2A9FBC"/>
                </a:solidFill>
              </a:rPr>
              <a:t>Allow</a:t>
            </a:r>
            <a:r>
              <a:rPr spc="-185" dirty="0">
                <a:solidFill>
                  <a:srgbClr val="2A9FBC"/>
                </a:solidFill>
              </a:rPr>
              <a:t> </a:t>
            </a:r>
            <a:r>
              <a:rPr spc="-20" dirty="0">
                <a:solidFill>
                  <a:srgbClr val="2A9FBC"/>
                </a:solidFill>
              </a:rPr>
              <a:t>access</a:t>
            </a:r>
            <a:r>
              <a:rPr spc="-180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between</a:t>
            </a:r>
            <a:r>
              <a:rPr spc="-185" dirty="0">
                <a:solidFill>
                  <a:srgbClr val="2A9FBC"/>
                </a:solidFill>
              </a:rPr>
              <a:t> </a:t>
            </a:r>
            <a:r>
              <a:rPr spc="35" dirty="0">
                <a:solidFill>
                  <a:srgbClr val="2A9FBC"/>
                </a:solidFill>
              </a:rPr>
              <a:t>EC2</a:t>
            </a:r>
            <a:r>
              <a:rPr spc="-180" dirty="0">
                <a:solidFill>
                  <a:srgbClr val="2A9FBC"/>
                </a:solidFill>
              </a:rPr>
              <a:t> </a:t>
            </a:r>
            <a:r>
              <a:rPr spc="-50" dirty="0">
                <a:solidFill>
                  <a:srgbClr val="2A9FBC"/>
                </a:solidFill>
              </a:rPr>
              <a:t>instances </a:t>
            </a:r>
            <a:r>
              <a:rPr spc="-1180" dirty="0">
                <a:solidFill>
                  <a:srgbClr val="2A9FBC"/>
                </a:solidFill>
              </a:rPr>
              <a:t> </a:t>
            </a:r>
            <a:r>
              <a:rPr spc="70" dirty="0">
                <a:solidFill>
                  <a:srgbClr val="49B6CF"/>
                </a:solidFill>
              </a:rPr>
              <a:t>Allow</a:t>
            </a:r>
            <a:r>
              <a:rPr spc="-185" dirty="0">
                <a:solidFill>
                  <a:srgbClr val="49B6CF"/>
                </a:solidFill>
              </a:rPr>
              <a:t> </a:t>
            </a:r>
            <a:r>
              <a:rPr spc="-20" dirty="0">
                <a:solidFill>
                  <a:srgbClr val="49B6CF"/>
                </a:solidFill>
              </a:rPr>
              <a:t>access</a:t>
            </a:r>
            <a:r>
              <a:rPr spc="-185" dirty="0">
                <a:solidFill>
                  <a:srgbClr val="49B6CF"/>
                </a:solidFill>
              </a:rPr>
              <a:t> </a:t>
            </a:r>
            <a:r>
              <a:rPr spc="35" dirty="0">
                <a:solidFill>
                  <a:srgbClr val="49B6CF"/>
                </a:solidFill>
              </a:rPr>
              <a:t>to</a:t>
            </a:r>
            <a:r>
              <a:rPr spc="-180" dirty="0">
                <a:solidFill>
                  <a:srgbClr val="49B6CF"/>
                </a:solidFill>
              </a:rPr>
              <a:t> </a:t>
            </a:r>
            <a:r>
              <a:rPr spc="-25" dirty="0">
                <a:solidFill>
                  <a:srgbClr val="49B6CF"/>
                </a:solidFill>
              </a:rPr>
              <a:t>databases</a:t>
            </a:r>
            <a:endParaRPr spc="-25" dirty="0">
              <a:solidFill>
                <a:srgbClr val="49B6CF"/>
              </a:solidFill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0"/>
          </a:p>
          <a:p>
            <a:pPr algn="ctr">
              <a:lnSpc>
                <a:spcPct val="100000"/>
              </a:lnSpc>
            </a:pPr>
            <a:r>
              <a:rPr spc="100" dirty="0">
                <a:solidFill>
                  <a:srgbClr val="86CEDF"/>
                </a:solidFill>
              </a:rPr>
              <a:t>Accept</a:t>
            </a:r>
            <a:r>
              <a:rPr spc="-200" dirty="0">
                <a:solidFill>
                  <a:srgbClr val="86CEDF"/>
                </a:solidFill>
              </a:rPr>
              <a:t> </a:t>
            </a:r>
            <a:r>
              <a:rPr spc="114" dirty="0">
                <a:solidFill>
                  <a:srgbClr val="86CEDF"/>
                </a:solidFill>
              </a:rPr>
              <a:t>HTTP</a:t>
            </a:r>
            <a:r>
              <a:rPr spc="-200" dirty="0">
                <a:solidFill>
                  <a:srgbClr val="86CEDF"/>
                </a:solidFill>
              </a:rPr>
              <a:t> </a:t>
            </a:r>
            <a:r>
              <a:rPr spc="-50" dirty="0">
                <a:solidFill>
                  <a:srgbClr val="86CEDF"/>
                </a:solidFill>
              </a:rPr>
              <a:t>requests</a:t>
            </a:r>
            <a:endParaRPr spc="-50" dirty="0">
              <a:solidFill>
                <a:srgbClr val="86CED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327" y="4221479"/>
            <a:ext cx="67056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70" dirty="0">
                <a:solidFill>
                  <a:srgbClr val="FFFFFF"/>
                </a:solidFill>
              </a:rPr>
              <a:t>Amazon</a:t>
            </a:r>
            <a:r>
              <a:rPr sz="5200" spc="-300" dirty="0">
                <a:solidFill>
                  <a:srgbClr val="FFFFFF"/>
                </a:solidFill>
              </a:rPr>
              <a:t> </a:t>
            </a:r>
            <a:r>
              <a:rPr sz="5200" spc="50" dirty="0">
                <a:solidFill>
                  <a:srgbClr val="FFFFFF"/>
                </a:solidFill>
              </a:rPr>
              <a:t>EC2</a:t>
            </a:r>
            <a:r>
              <a:rPr sz="5200" spc="-300" dirty="0">
                <a:solidFill>
                  <a:srgbClr val="FFFFFF"/>
                </a:solidFill>
              </a:rPr>
              <a:t> </a:t>
            </a:r>
            <a:r>
              <a:rPr sz="5200" spc="40" dirty="0">
                <a:solidFill>
                  <a:srgbClr val="FFFFFF"/>
                </a:solidFill>
              </a:rPr>
              <a:t>Pricing</a:t>
            </a:r>
            <a:endParaRPr sz="5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584" y="4094479"/>
            <a:ext cx="125914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50" dirty="0">
                <a:solidFill>
                  <a:srgbClr val="F15B2A"/>
                </a:solidFill>
              </a:rPr>
              <a:t>EC2</a:t>
            </a:r>
            <a:r>
              <a:rPr sz="5200" spc="-275" dirty="0">
                <a:solidFill>
                  <a:srgbClr val="F15B2A"/>
                </a:solidFill>
              </a:rPr>
              <a:t> </a:t>
            </a:r>
            <a:r>
              <a:rPr sz="5200" spc="-75" dirty="0">
                <a:solidFill>
                  <a:srgbClr val="F15B2A"/>
                </a:solidFill>
              </a:rPr>
              <a:t>instances</a:t>
            </a:r>
            <a:r>
              <a:rPr sz="5200" spc="-270" dirty="0">
                <a:solidFill>
                  <a:srgbClr val="F15B2A"/>
                </a:solidFill>
              </a:rPr>
              <a:t> </a:t>
            </a:r>
            <a:r>
              <a:rPr sz="5200" spc="-160" dirty="0">
                <a:solidFill>
                  <a:srgbClr val="F15B2A"/>
                </a:solidFill>
              </a:rPr>
              <a:t>are</a:t>
            </a:r>
            <a:r>
              <a:rPr sz="5200" spc="-275" dirty="0">
                <a:solidFill>
                  <a:srgbClr val="F15B2A"/>
                </a:solidFill>
              </a:rPr>
              <a:t> </a:t>
            </a:r>
            <a:r>
              <a:rPr sz="5200" spc="10" dirty="0">
                <a:solidFill>
                  <a:srgbClr val="F15B2A"/>
                </a:solidFill>
              </a:rPr>
              <a:t>charged</a:t>
            </a:r>
            <a:r>
              <a:rPr sz="5200" spc="-270" dirty="0">
                <a:solidFill>
                  <a:srgbClr val="F15B2A"/>
                </a:solidFill>
              </a:rPr>
              <a:t> </a:t>
            </a:r>
            <a:r>
              <a:rPr sz="5200" spc="20" dirty="0">
                <a:solidFill>
                  <a:srgbClr val="F15B2A"/>
                </a:solidFill>
              </a:rPr>
              <a:t>by</a:t>
            </a:r>
            <a:r>
              <a:rPr sz="5200" spc="-275" dirty="0">
                <a:solidFill>
                  <a:srgbClr val="F15B2A"/>
                </a:solidFill>
              </a:rPr>
              <a:t> </a:t>
            </a:r>
            <a:r>
              <a:rPr sz="5200" spc="-45" dirty="0">
                <a:solidFill>
                  <a:srgbClr val="F15B2A"/>
                </a:solidFill>
              </a:rPr>
              <a:t>the</a:t>
            </a:r>
            <a:r>
              <a:rPr sz="5200" spc="-270" dirty="0">
                <a:solidFill>
                  <a:srgbClr val="F15B2A"/>
                </a:solidFill>
              </a:rPr>
              <a:t> </a:t>
            </a:r>
            <a:r>
              <a:rPr sz="5200" spc="-45" dirty="0">
                <a:solidFill>
                  <a:srgbClr val="F15B2A"/>
                </a:solidFill>
              </a:rPr>
              <a:t>hour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3574577" y="5803776"/>
            <a:ext cx="63931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Prices</a:t>
            </a:r>
            <a:r>
              <a:rPr sz="4200" spc="-23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4200" spc="-229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4200" spc="-23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28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on: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4886" y="5490438"/>
            <a:ext cx="3563620" cy="1932305"/>
          </a:xfrm>
          <a:prstGeom prst="rect">
            <a:avLst/>
          </a:prstGeom>
        </p:spPr>
        <p:txBody>
          <a:bodyPr vert="horz" wrap="square" lIns="0" tIns="325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65"/>
              </a:spcBef>
            </a:pPr>
            <a:r>
              <a:rPr sz="4200" spc="-2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200" spc="-3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42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2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2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 marL="1140460">
              <a:lnSpc>
                <a:spcPct val="100000"/>
              </a:lnSpc>
              <a:spcBef>
                <a:spcPts val="2470"/>
              </a:spcBef>
            </a:pPr>
            <a:r>
              <a:rPr sz="42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AMI</a:t>
            </a:r>
            <a:r>
              <a:rPr sz="4200" spc="-2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0795" y="649392"/>
            <a:ext cx="6274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EC2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Example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9066" y="2870658"/>
            <a:ext cx="2781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ype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4749" y="2870658"/>
            <a:ext cx="810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9799" y="2870658"/>
            <a:ext cx="2777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Rate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hour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4848" y="4272279"/>
            <a:ext cx="1590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r5.la</a:t>
            </a:r>
            <a:r>
              <a:rPr sz="32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4053" y="4272279"/>
            <a:ext cx="3312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Amazon</a:t>
            </a:r>
            <a:r>
              <a:rPr sz="3200" spc="-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Linux</a:t>
            </a:r>
            <a:r>
              <a:rPr sz="3200" spc="-1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15597" y="4272279"/>
            <a:ext cx="2345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4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-2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126</a:t>
            </a:r>
            <a:r>
              <a:rPr sz="3200" spc="-1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6511" y="6563818"/>
            <a:ext cx="2156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Daily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3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8339" y="6563818"/>
            <a:ext cx="2185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$3.02</a:t>
            </a:r>
            <a:r>
              <a:rPr sz="32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9548" y="8046275"/>
            <a:ext cx="119341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***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Please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u="heavy" spc="-5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 panose="020B0604030504040204"/>
                <a:cs typeface="Verdana" panose="020B0604030504040204"/>
              </a:rPr>
              <a:t>https://aws.amazon.com/ec2/pricing/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0041" y="267091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rgbClr val="FFFFFF"/>
                </a:solidFill>
              </a:rPr>
              <a:t>O</a:t>
            </a:r>
            <a:r>
              <a:rPr spc="-195" dirty="0">
                <a:solidFill>
                  <a:srgbClr val="FFFFFF"/>
                </a:solidFill>
              </a:rPr>
              <a:t>v</a:t>
            </a:r>
            <a:r>
              <a:rPr spc="-90" dirty="0">
                <a:solidFill>
                  <a:srgbClr val="FFFFFF"/>
                </a:solidFill>
              </a:rPr>
              <a:t>ervi</a:t>
            </a:r>
            <a:r>
              <a:rPr spc="-180" dirty="0">
                <a:solidFill>
                  <a:srgbClr val="FFFFFF"/>
                </a:solidFill>
              </a:rPr>
              <a:t>e</a:t>
            </a:r>
            <a:r>
              <a:rPr spc="200" dirty="0">
                <a:solidFill>
                  <a:srgbClr val="FFFFFF"/>
                </a:solidFill>
              </a:rPr>
              <a:t>w</a:t>
            </a:r>
            <a:endParaRPr spc="20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6862" y="3091179"/>
            <a:ext cx="708342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Elastic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Compute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(EC2)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Simple </a:t>
            </a:r>
            <a:r>
              <a:rPr sz="3200" dirty="0">
                <a:latin typeface="Verdana" panose="020B0604030504040204"/>
                <a:cs typeface="Verdana" panose="020B0604030504040204"/>
              </a:rPr>
              <a:t>Storage Service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(S3)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Relational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(RDS)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Route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53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0795" y="649392"/>
            <a:ext cx="6274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EC2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Example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9066" y="2870658"/>
            <a:ext cx="2781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ype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4749" y="2870658"/>
            <a:ext cx="810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9799" y="2870658"/>
            <a:ext cx="2777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Rate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hour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482" y="4272279"/>
            <a:ext cx="1712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t2.mic</a:t>
            </a:r>
            <a:r>
              <a:rPr sz="32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4053" y="4272279"/>
            <a:ext cx="3312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Amazon</a:t>
            </a:r>
            <a:r>
              <a:rPr sz="3200" spc="-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Linux</a:t>
            </a:r>
            <a:r>
              <a:rPr sz="3200" spc="-1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5685" y="4272279"/>
            <a:ext cx="2385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3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2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4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13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5408" y="6563818"/>
            <a:ext cx="2156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Daily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3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9299" y="6563818"/>
            <a:ext cx="2101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8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3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.31</a:t>
            </a:r>
            <a:r>
              <a:rPr sz="3200" spc="-16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9548" y="8046275"/>
            <a:ext cx="119341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***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Please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u="heavy" spc="-5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 panose="020B0604030504040204"/>
                <a:cs typeface="Verdana" panose="020B0604030504040204"/>
              </a:rPr>
              <a:t>https://aws.amazon.com/ec2/pricing/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727" y="649392"/>
            <a:ext cx="8124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EC2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135" dirty="0">
                <a:solidFill>
                  <a:srgbClr val="404040"/>
                </a:solidFill>
              </a:rPr>
              <a:t>Instance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Types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7492" y="3004146"/>
            <a:ext cx="4436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On-demand</a:t>
            </a:r>
            <a:r>
              <a:rPr sz="3200" spc="-2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9763" y="3004146"/>
            <a:ext cx="1313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Cheap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8610" y="4272279"/>
            <a:ext cx="3896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Reserved</a:t>
            </a:r>
            <a:r>
              <a:rPr sz="3200" spc="-2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0046" y="4272279"/>
            <a:ext cx="1713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Cheaper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2597" y="5540412"/>
            <a:ext cx="297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Spot</a:t>
            </a:r>
            <a:r>
              <a:rPr sz="3200" spc="-2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9988" y="5540412"/>
            <a:ext cx="1911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Cheape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6428" y="649392"/>
            <a:ext cx="7883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404040"/>
                </a:solidFill>
              </a:rPr>
              <a:t>Current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EC2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Free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Offering</a:t>
            </a:r>
            <a:endParaRPr spc="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3728" y="2361307"/>
            <a:ext cx="11249025" cy="535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750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Hours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t2.micro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Linux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indent="879475">
              <a:lnSpc>
                <a:spcPct val="248000"/>
              </a:lnSpc>
            </a:pP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750 Hours </a:t>
            </a:r>
            <a:r>
              <a:rPr sz="32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2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t2.micro </a:t>
            </a:r>
            <a:r>
              <a:rPr sz="32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running </a:t>
            </a:r>
            <a:r>
              <a:rPr sz="32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Windows </a:t>
            </a:r>
            <a:r>
              <a:rPr sz="3200" spc="-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32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750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Hours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2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32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Balancing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32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8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15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GB</a:t>
            </a:r>
            <a:r>
              <a:rPr sz="32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processing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075940" marR="2847340" indent="-221615">
              <a:lnSpc>
                <a:spcPct val="248000"/>
              </a:lnSpc>
            </a:pPr>
            <a:r>
              <a:rPr sz="3200" spc="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30GB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Storage </a:t>
            </a:r>
            <a:r>
              <a:rPr sz="3200" spc="-1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3200" spc="-1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month</a:t>
            </a:r>
            <a:r>
              <a:rPr sz="3200" spc="-1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200" spc="-1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3200" spc="-1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year!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2508" y="649392"/>
            <a:ext cx="5371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404040"/>
                </a:solidFill>
              </a:rPr>
              <a:t>Additional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endParaRPr spc="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2157" y="3018514"/>
            <a:ext cx="4290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3200" spc="-1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3200" spc="-1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1331" y="3018514"/>
            <a:ext cx="5083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5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-3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USD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GB</a:t>
            </a:r>
            <a:r>
              <a:rPr sz="32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2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month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2840" y="4273672"/>
            <a:ext cx="4178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Auto</a:t>
            </a:r>
            <a:r>
              <a:rPr sz="3200" spc="-19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Scaling</a:t>
            </a:r>
            <a:r>
              <a:rPr sz="3200" spc="-18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Groups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2560" y="4273672"/>
            <a:ext cx="919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8343" y="5526045"/>
            <a:ext cx="2915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3200" spc="-2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Balancer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44840" y="5526045"/>
            <a:ext cx="3774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4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1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225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3200" spc="-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/hour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9548" y="8046275"/>
            <a:ext cx="119341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***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Please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u="heavy" spc="-5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 panose="020B0604030504040204"/>
                <a:cs typeface="Verdana" panose="020B0604030504040204"/>
              </a:rPr>
              <a:t>https://aws.amazon.com/ec2/pricing/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7534" y="4094479"/>
            <a:ext cx="72415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0" dirty="0">
                <a:solidFill>
                  <a:srgbClr val="2A9FBC"/>
                </a:solidFill>
              </a:rPr>
              <a:t>More</a:t>
            </a:r>
            <a:r>
              <a:rPr sz="5200" spc="-285" dirty="0">
                <a:solidFill>
                  <a:srgbClr val="2A9FBC"/>
                </a:solidFill>
              </a:rPr>
              <a:t> </a:t>
            </a:r>
            <a:r>
              <a:rPr sz="5200" spc="60" dirty="0">
                <a:solidFill>
                  <a:srgbClr val="2A9FBC"/>
                </a:solidFill>
              </a:rPr>
              <a:t>to</a:t>
            </a:r>
            <a:r>
              <a:rPr sz="5200" spc="-280" dirty="0">
                <a:solidFill>
                  <a:srgbClr val="2A9FBC"/>
                </a:solidFill>
              </a:rPr>
              <a:t> </a:t>
            </a:r>
            <a:r>
              <a:rPr sz="5200" spc="40" dirty="0">
                <a:solidFill>
                  <a:srgbClr val="2A9FBC"/>
                </a:solidFill>
              </a:rPr>
              <a:t>come</a:t>
            </a:r>
            <a:r>
              <a:rPr sz="5200" spc="-285" dirty="0">
                <a:solidFill>
                  <a:srgbClr val="2A9FBC"/>
                </a:solidFill>
              </a:rPr>
              <a:t> </a:t>
            </a:r>
            <a:r>
              <a:rPr sz="5200" spc="30" dirty="0">
                <a:solidFill>
                  <a:srgbClr val="2A9FBC"/>
                </a:solidFill>
              </a:rPr>
              <a:t>on</a:t>
            </a:r>
            <a:r>
              <a:rPr sz="5200" spc="-280" dirty="0">
                <a:solidFill>
                  <a:srgbClr val="2A9FBC"/>
                </a:solidFill>
              </a:rPr>
              <a:t> </a:t>
            </a:r>
            <a:r>
              <a:rPr sz="5200" spc="-145" dirty="0">
                <a:solidFill>
                  <a:srgbClr val="2A9FBC"/>
                </a:solidFill>
              </a:rPr>
              <a:t>EC2!</a:t>
            </a:r>
            <a:endParaRPr sz="5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933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Simple</a:t>
            </a:r>
            <a:r>
              <a:rPr spc="-270" dirty="0"/>
              <a:t> </a:t>
            </a:r>
            <a:r>
              <a:rPr spc="-35" dirty="0"/>
              <a:t>Storage</a:t>
            </a:r>
            <a:r>
              <a:rPr spc="-265" dirty="0"/>
              <a:t> </a:t>
            </a:r>
            <a:r>
              <a:rPr spc="-40" dirty="0"/>
              <a:t>Service</a:t>
            </a:r>
            <a:endParaRPr spc="-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585" y="3868926"/>
            <a:ext cx="74472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4200" spc="-2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420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420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(S3)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0425" y="4741671"/>
            <a:ext cx="57950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needs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7425" y="2736653"/>
            <a:ext cx="3041789" cy="30417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117" y="4114800"/>
            <a:ext cx="100577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80" dirty="0">
                <a:solidFill>
                  <a:srgbClr val="F15B2A"/>
                </a:solidFill>
              </a:rPr>
              <a:t>Maximum</a:t>
            </a:r>
            <a:r>
              <a:rPr sz="5000" spc="-275" dirty="0">
                <a:solidFill>
                  <a:srgbClr val="F15B2A"/>
                </a:solidFill>
              </a:rPr>
              <a:t> </a:t>
            </a:r>
            <a:r>
              <a:rPr sz="5000" spc="-70" dirty="0">
                <a:solidFill>
                  <a:srgbClr val="F15B2A"/>
                </a:solidFill>
              </a:rPr>
              <a:t>file</a:t>
            </a:r>
            <a:r>
              <a:rPr sz="5000" spc="-270" dirty="0">
                <a:solidFill>
                  <a:srgbClr val="F15B2A"/>
                </a:solidFill>
              </a:rPr>
              <a:t> </a:t>
            </a:r>
            <a:r>
              <a:rPr sz="5000" spc="-60" dirty="0">
                <a:solidFill>
                  <a:srgbClr val="F15B2A"/>
                </a:solidFill>
              </a:rPr>
              <a:t>size</a:t>
            </a:r>
            <a:r>
              <a:rPr sz="5000" spc="-270" dirty="0">
                <a:solidFill>
                  <a:srgbClr val="F15B2A"/>
                </a:solidFill>
              </a:rPr>
              <a:t> </a:t>
            </a:r>
            <a:r>
              <a:rPr sz="5000" spc="-125" dirty="0">
                <a:solidFill>
                  <a:srgbClr val="F15B2A"/>
                </a:solidFill>
              </a:rPr>
              <a:t>is</a:t>
            </a:r>
            <a:r>
              <a:rPr sz="5000" spc="-275" dirty="0">
                <a:solidFill>
                  <a:srgbClr val="F15B2A"/>
                </a:solidFill>
              </a:rPr>
              <a:t> </a:t>
            </a:r>
            <a:r>
              <a:rPr sz="5000" spc="-155" dirty="0">
                <a:solidFill>
                  <a:srgbClr val="F15B2A"/>
                </a:solidFill>
              </a:rPr>
              <a:t>5</a:t>
            </a:r>
            <a:r>
              <a:rPr sz="5000" spc="-270" dirty="0">
                <a:solidFill>
                  <a:srgbClr val="F15B2A"/>
                </a:solidFill>
              </a:rPr>
              <a:t> </a:t>
            </a:r>
            <a:r>
              <a:rPr sz="5000" spc="-140" dirty="0">
                <a:solidFill>
                  <a:srgbClr val="F15B2A"/>
                </a:solidFill>
              </a:rPr>
              <a:t>terabytes!</a:t>
            </a:r>
            <a:endParaRPr sz="5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6673" y="649392"/>
            <a:ext cx="4563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rgbClr val="404040"/>
                </a:solidFill>
              </a:rPr>
              <a:t>Structure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of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170" dirty="0">
                <a:solidFill>
                  <a:srgbClr val="404040"/>
                </a:solidFill>
              </a:rPr>
              <a:t>S3</a:t>
            </a:r>
            <a:endParaRPr spc="-17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4462" y="6351543"/>
            <a:ext cx="1427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Buc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9410" y="7435205"/>
            <a:ext cx="1586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26513" y="2436278"/>
            <a:ext cx="2228293" cy="34595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1752" y="2124494"/>
            <a:ext cx="1482106" cy="18723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86744" y="4911975"/>
            <a:ext cx="1482106" cy="18723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6752" y="4911975"/>
            <a:ext cx="1482106" cy="18723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9254" y="649392"/>
            <a:ext cx="4718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404040"/>
                </a:solidFill>
              </a:rPr>
              <a:t>S3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105" dirty="0">
                <a:solidFill>
                  <a:srgbClr val="404040"/>
                </a:solidFill>
              </a:rPr>
              <a:t>Buc</a:t>
            </a:r>
            <a:r>
              <a:rPr spc="-275" dirty="0">
                <a:solidFill>
                  <a:srgbClr val="404040"/>
                </a:solidFill>
              </a:rPr>
              <a:t>k</a:t>
            </a:r>
            <a:r>
              <a:rPr spc="-50" dirty="0">
                <a:solidFill>
                  <a:srgbClr val="404040"/>
                </a:solidFill>
              </a:rPr>
              <a:t>ets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Can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6655" y="3137133"/>
            <a:ext cx="11562715" cy="386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Trigger</a:t>
            </a:r>
            <a:r>
              <a:rPr sz="3200" spc="-1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events</a:t>
            </a:r>
            <a:r>
              <a:rPr sz="3200" spc="-1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3200" spc="-1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3200" spc="-1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3200" spc="-1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added/modified/deleted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370455" marR="2362835" algn="ctr">
              <a:lnSpc>
                <a:spcPts val="13200"/>
              </a:lnSpc>
              <a:spcBef>
                <a:spcPts val="1795"/>
              </a:spcBef>
            </a:pPr>
            <a:r>
              <a:rPr sz="32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Preserve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older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versions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objects </a:t>
            </a:r>
            <a:r>
              <a:rPr sz="3200" spc="-1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Replicate</a:t>
            </a:r>
            <a:r>
              <a:rPr sz="3200" spc="-17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3200" spc="-17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across</a:t>
            </a:r>
            <a:r>
              <a:rPr sz="3200" spc="-17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regions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61917" y="3668605"/>
            <a:ext cx="6944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Elastic</a:t>
            </a:r>
            <a:r>
              <a:rPr spc="-275" dirty="0"/>
              <a:t> </a:t>
            </a:r>
            <a:r>
              <a:rPr spc="40" dirty="0"/>
              <a:t>Compute</a:t>
            </a:r>
            <a:r>
              <a:rPr spc="-270" dirty="0"/>
              <a:t> </a:t>
            </a:r>
            <a:r>
              <a:rPr spc="85" dirty="0"/>
              <a:t>Cloud</a:t>
            </a:r>
            <a:endParaRPr spc="8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8109" y="3502659"/>
            <a:ext cx="10551795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451985" marR="16510" indent="-4439920">
              <a:lnSpc>
                <a:spcPct val="100000"/>
              </a:lnSpc>
              <a:spcBef>
                <a:spcPts val="75"/>
              </a:spcBef>
            </a:pPr>
            <a:r>
              <a:rPr sz="6400" spc="-425" dirty="0">
                <a:solidFill>
                  <a:srgbClr val="FFFFFF"/>
                </a:solidFill>
              </a:rPr>
              <a:t>S</a:t>
            </a:r>
            <a:r>
              <a:rPr sz="6400" spc="-215" dirty="0">
                <a:solidFill>
                  <a:srgbClr val="FFFFFF"/>
                </a:solidFill>
              </a:rPr>
              <a:t>3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55" dirty="0">
                <a:solidFill>
                  <a:srgbClr val="FFFFFF"/>
                </a:solidFill>
              </a:rPr>
              <a:t>buc</a:t>
            </a:r>
            <a:r>
              <a:rPr sz="6400" spc="-560" dirty="0">
                <a:solidFill>
                  <a:srgbClr val="FFFFFF"/>
                </a:solidFill>
              </a:rPr>
              <a:t>k</a:t>
            </a:r>
            <a:r>
              <a:rPr sz="6400" spc="-260" dirty="0">
                <a:solidFill>
                  <a:srgbClr val="FFFFFF"/>
                </a:solidFill>
              </a:rPr>
              <a:t>et</a:t>
            </a:r>
            <a:r>
              <a:rPr sz="6400" spc="-70" dirty="0">
                <a:solidFill>
                  <a:srgbClr val="FFFFFF"/>
                </a:solidFill>
              </a:rPr>
              <a:t>s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370" dirty="0">
                <a:solidFill>
                  <a:srgbClr val="FFFFFF"/>
                </a:solidFill>
              </a:rPr>
              <a:t>a</a:t>
            </a:r>
            <a:r>
              <a:rPr sz="6400" spc="-530" dirty="0">
                <a:solidFill>
                  <a:srgbClr val="FFFFFF"/>
                </a:solidFill>
              </a:rPr>
              <a:t>r</a:t>
            </a:r>
            <a:r>
              <a:rPr sz="6400" spc="-75" dirty="0">
                <a:solidFill>
                  <a:srgbClr val="FFFFFF"/>
                </a:solidFill>
              </a:rPr>
              <a:t>e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14" dirty="0">
                <a:solidFill>
                  <a:srgbClr val="FFFFFF"/>
                </a:solidFill>
              </a:rPr>
              <a:t>a</a:t>
            </a:r>
            <a:r>
              <a:rPr sz="6400" spc="-225" dirty="0">
                <a:solidFill>
                  <a:srgbClr val="FFFFFF"/>
                </a:solidFill>
              </a:rPr>
              <a:t>c</a:t>
            </a:r>
            <a:r>
              <a:rPr sz="6400" spc="30" dirty="0">
                <a:solidFill>
                  <a:srgbClr val="FFFFFF"/>
                </a:solidFill>
              </a:rPr>
              <a:t>c</a:t>
            </a:r>
            <a:r>
              <a:rPr sz="6400" spc="-320" dirty="0">
                <a:solidFill>
                  <a:srgbClr val="FFFFFF"/>
                </a:solidFill>
              </a:rPr>
              <a:t>e</a:t>
            </a:r>
            <a:r>
              <a:rPr sz="6400" spc="-370" dirty="0">
                <a:solidFill>
                  <a:srgbClr val="FFFFFF"/>
                </a:solidFill>
              </a:rPr>
              <a:t>s</a:t>
            </a:r>
            <a:r>
              <a:rPr sz="6400" spc="-195" dirty="0">
                <a:solidFill>
                  <a:srgbClr val="FFFFFF"/>
                </a:solidFill>
              </a:rPr>
              <a:t>se</a:t>
            </a:r>
            <a:r>
              <a:rPr sz="6400" dirty="0">
                <a:solidFill>
                  <a:srgbClr val="FFFFFF"/>
                </a:solidFill>
              </a:rPr>
              <a:t>d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315" dirty="0">
                <a:solidFill>
                  <a:srgbClr val="FFFFFF"/>
                </a:solidFill>
              </a:rPr>
              <a:t>via  </a:t>
            </a:r>
            <a:r>
              <a:rPr sz="6400" spc="55" dirty="0">
                <a:solidFill>
                  <a:srgbClr val="FFFFFF"/>
                </a:solidFill>
              </a:rPr>
              <a:t>URL</a:t>
            </a:r>
            <a:endParaRPr sz="6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2084" y="649392"/>
            <a:ext cx="7292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404040"/>
                </a:solidFill>
              </a:rPr>
              <a:t>S3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105" dirty="0">
                <a:solidFill>
                  <a:srgbClr val="404040"/>
                </a:solidFill>
              </a:rPr>
              <a:t>Buc</a:t>
            </a:r>
            <a:r>
              <a:rPr spc="-275" dirty="0">
                <a:solidFill>
                  <a:srgbClr val="404040"/>
                </a:solidFill>
              </a:rPr>
              <a:t>k</a:t>
            </a:r>
            <a:r>
              <a:rPr spc="-15" dirty="0">
                <a:solidFill>
                  <a:srgbClr val="404040"/>
                </a:solidFill>
              </a:rPr>
              <a:t>et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185" dirty="0">
                <a:solidFill>
                  <a:srgbClr val="404040"/>
                </a:solidFill>
              </a:rPr>
              <a:t>URL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E</a:t>
            </a:r>
            <a:r>
              <a:rPr spc="-40" dirty="0">
                <a:solidFill>
                  <a:srgbClr val="404040"/>
                </a:solidFill>
              </a:rPr>
              <a:t>x</a:t>
            </a:r>
            <a:r>
              <a:rPr spc="-50" dirty="0">
                <a:solidFill>
                  <a:srgbClr val="404040"/>
                </a:solidFill>
              </a:rPr>
              <a:t>ample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485" y="4272279"/>
            <a:ext cx="13921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https://s3-us-west-1.amazonaws.com/okfido.org/img/okfido_logo.png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84484" y="4907123"/>
            <a:ext cx="2501900" cy="1988820"/>
            <a:chOff x="2584484" y="4907123"/>
            <a:chExt cx="2501900" cy="1988820"/>
          </a:xfrm>
        </p:grpSpPr>
        <p:sp>
          <p:nvSpPr>
            <p:cNvPr id="5" name="object 5"/>
            <p:cNvSpPr/>
            <p:nvPr/>
          </p:nvSpPr>
          <p:spPr>
            <a:xfrm>
              <a:off x="2584484" y="4919823"/>
              <a:ext cx="2501900" cy="0"/>
            </a:xfrm>
            <a:custGeom>
              <a:avLst/>
              <a:gdLst/>
              <a:ahLst/>
              <a:cxnLst/>
              <a:rect l="l" t="t" r="r" b="b"/>
              <a:pathLst>
                <a:path w="2501900">
                  <a:moveTo>
                    <a:pt x="0" y="0"/>
                  </a:moveTo>
                  <a:lnTo>
                    <a:pt x="2501460" y="0"/>
                  </a:lnTo>
                </a:path>
              </a:pathLst>
            </a:custGeom>
            <a:ln w="25400">
              <a:solidFill>
                <a:srgbClr val="0A7E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79844" y="4913891"/>
              <a:ext cx="294640" cy="1981835"/>
            </a:xfrm>
            <a:custGeom>
              <a:avLst/>
              <a:gdLst/>
              <a:ahLst/>
              <a:cxnLst/>
              <a:rect l="l" t="t" r="r" b="b"/>
              <a:pathLst>
                <a:path w="294639" h="1981834">
                  <a:moveTo>
                    <a:pt x="269397" y="1981538"/>
                  </a:moveTo>
                  <a:lnTo>
                    <a:pt x="0" y="3427"/>
                  </a:lnTo>
                  <a:lnTo>
                    <a:pt x="25167" y="0"/>
                  </a:lnTo>
                  <a:lnTo>
                    <a:pt x="294565" y="1978111"/>
                  </a:lnTo>
                  <a:lnTo>
                    <a:pt x="269397" y="1981538"/>
                  </a:lnTo>
                  <a:close/>
                </a:path>
              </a:pathLst>
            </a:custGeom>
            <a:solidFill>
              <a:srgbClr val="0A7E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53348" y="6948493"/>
            <a:ext cx="29095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26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Buc</a:t>
            </a:r>
            <a:r>
              <a:rPr sz="26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6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26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6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egion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24296" y="4907123"/>
            <a:ext cx="2029460" cy="1993264"/>
            <a:chOff x="8624296" y="4907123"/>
            <a:chExt cx="2029460" cy="1993264"/>
          </a:xfrm>
        </p:grpSpPr>
        <p:sp>
          <p:nvSpPr>
            <p:cNvPr id="9" name="object 9"/>
            <p:cNvSpPr/>
            <p:nvPr/>
          </p:nvSpPr>
          <p:spPr>
            <a:xfrm>
              <a:off x="8624296" y="4919823"/>
              <a:ext cx="2029460" cy="0"/>
            </a:xfrm>
            <a:custGeom>
              <a:avLst/>
              <a:gdLst/>
              <a:ahLst/>
              <a:cxnLst/>
              <a:rect l="l" t="t" r="r" b="b"/>
              <a:pathLst>
                <a:path w="2029459">
                  <a:moveTo>
                    <a:pt x="0" y="0"/>
                  </a:moveTo>
                  <a:lnTo>
                    <a:pt x="2029355" y="0"/>
                  </a:lnTo>
                </a:path>
              </a:pathLst>
            </a:custGeom>
            <a:ln w="254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97791" y="4913024"/>
              <a:ext cx="685165" cy="1986914"/>
            </a:xfrm>
            <a:custGeom>
              <a:avLst/>
              <a:gdLst/>
              <a:ahLst/>
              <a:cxnLst/>
              <a:rect l="l" t="t" r="r" b="b"/>
              <a:pathLst>
                <a:path w="685165" h="1986915">
                  <a:moveTo>
                    <a:pt x="0" y="1978720"/>
                  </a:moveTo>
                  <a:lnTo>
                    <a:pt x="660513" y="0"/>
                  </a:lnTo>
                  <a:lnTo>
                    <a:pt x="684606" y="8042"/>
                  </a:lnTo>
                  <a:lnTo>
                    <a:pt x="24093" y="1986763"/>
                  </a:lnTo>
                  <a:lnTo>
                    <a:pt x="0" y="197872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977030" y="6948493"/>
            <a:ext cx="22129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Bucket</a:t>
            </a:r>
            <a:r>
              <a:rPr sz="2600" spc="-204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949178" y="4907123"/>
            <a:ext cx="4192270" cy="1974214"/>
            <a:chOff x="10949178" y="4907123"/>
            <a:chExt cx="4192270" cy="1974214"/>
          </a:xfrm>
        </p:grpSpPr>
        <p:sp>
          <p:nvSpPr>
            <p:cNvPr id="13" name="object 13"/>
            <p:cNvSpPr/>
            <p:nvPr/>
          </p:nvSpPr>
          <p:spPr>
            <a:xfrm>
              <a:off x="12873659" y="4911305"/>
              <a:ext cx="27940" cy="1970405"/>
            </a:xfrm>
            <a:custGeom>
              <a:avLst/>
              <a:gdLst/>
              <a:ahLst/>
              <a:cxnLst/>
              <a:rect l="l" t="t" r="r" b="b"/>
              <a:pathLst>
                <a:path w="27940" h="1970404">
                  <a:moveTo>
                    <a:pt x="2064" y="1969846"/>
                  </a:moveTo>
                  <a:lnTo>
                    <a:pt x="0" y="26"/>
                  </a:lnTo>
                  <a:lnTo>
                    <a:pt x="25400" y="0"/>
                  </a:lnTo>
                  <a:lnTo>
                    <a:pt x="27464" y="1969819"/>
                  </a:lnTo>
                  <a:lnTo>
                    <a:pt x="2064" y="1969846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949178" y="4919823"/>
              <a:ext cx="4192270" cy="0"/>
            </a:xfrm>
            <a:custGeom>
              <a:avLst/>
              <a:gdLst/>
              <a:ahLst/>
              <a:cxnLst/>
              <a:rect l="l" t="t" r="r" b="b"/>
              <a:pathLst>
                <a:path w="4192269">
                  <a:moveTo>
                    <a:pt x="0" y="0"/>
                  </a:moveTo>
                  <a:lnTo>
                    <a:pt x="4191753" y="0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907165" y="6948493"/>
            <a:ext cx="19589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Path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08200" y="1981200"/>
            <a:ext cx="13534390" cy="59042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65200" y="1376680"/>
            <a:ext cx="14068425" cy="67614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17600" y="2057400"/>
            <a:ext cx="13777595" cy="63582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082" y="649392"/>
            <a:ext cx="8232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solidFill>
                  <a:srgbClr val="404040"/>
                </a:solidFill>
              </a:rPr>
              <a:t>How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to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Solve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Latency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in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170" dirty="0">
                <a:solidFill>
                  <a:srgbClr val="404040"/>
                </a:solidFill>
              </a:rPr>
              <a:t>S3</a:t>
            </a:r>
            <a:endParaRPr spc="-17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836" y="3383890"/>
            <a:ext cx="1729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Step</a:t>
            </a:r>
            <a:r>
              <a:rPr sz="4200" spc="-3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10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1: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927" y="3383890"/>
            <a:ext cx="41763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4200" spc="-29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6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CloudFront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0461" y="4943358"/>
            <a:ext cx="1857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Step</a:t>
            </a:r>
            <a:r>
              <a:rPr sz="4200" spc="-3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5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2: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5150" y="4943358"/>
            <a:ext cx="16217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70" dirty="0">
                <a:solidFill>
                  <a:srgbClr val="B4D67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200" spc="-150" dirty="0">
                <a:solidFill>
                  <a:srgbClr val="B4D67A"/>
                </a:solidFill>
                <a:latin typeface="Verdana" panose="020B0604030504040204"/>
                <a:cs typeface="Verdana" panose="020B0604030504040204"/>
              </a:rPr>
              <a:t>elax!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26560" y="4963678"/>
            <a:ext cx="738887" cy="7365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2715" y="649392"/>
            <a:ext cx="6030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404040"/>
                </a:solidFill>
              </a:rPr>
              <a:t>S3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235" dirty="0">
                <a:solidFill>
                  <a:srgbClr val="404040"/>
                </a:solidFill>
              </a:rPr>
              <a:t>S</a:t>
            </a:r>
            <a:r>
              <a:rPr spc="-5" dirty="0">
                <a:solidFill>
                  <a:srgbClr val="404040"/>
                </a:solidFill>
              </a:rPr>
              <a:t>tructu</a:t>
            </a:r>
            <a:r>
              <a:rPr spc="-250" dirty="0">
                <a:solidFill>
                  <a:srgbClr val="404040"/>
                </a:solidFill>
              </a:rPr>
              <a:t>r</a:t>
            </a:r>
            <a:r>
              <a:rPr spc="-60" dirty="0">
                <a:solidFill>
                  <a:srgbClr val="404040"/>
                </a:solidFill>
              </a:rPr>
              <a:t>e</a:t>
            </a:r>
            <a:endParaRPr spc="-6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6411" y="2523509"/>
            <a:ext cx="2747010" cy="409702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946785" marR="344170" indent="-594995">
              <a:lnSpc>
                <a:spcPct val="100000"/>
              </a:lnSpc>
              <a:spcBef>
                <a:spcPts val="2065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Amount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677" y="2523507"/>
            <a:ext cx="2747010" cy="409702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787400" marR="681990" indent="-97790">
              <a:lnSpc>
                <a:spcPct val="100000"/>
              </a:lnSpc>
              <a:spcBef>
                <a:spcPts val="2065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2945" y="2523509"/>
            <a:ext cx="2747010" cy="40970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646430" marR="344170" indent="-294640">
              <a:lnSpc>
                <a:spcPct val="100000"/>
              </a:lnSpc>
              <a:spcBef>
                <a:spcPts val="2065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Amount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Transferred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1103" y="7762891"/>
            <a:ext cx="40227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8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*Prices</a:t>
            </a:r>
            <a:r>
              <a:rPr sz="2700" spc="-15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di</a:t>
            </a:r>
            <a:r>
              <a:rPr sz="2700" spc="35" dirty="0">
                <a:solidFill>
                  <a:srgbClr val="606060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2700" spc="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700" spc="-1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700" spc="-15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region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136" y="649392"/>
            <a:ext cx="10561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404040"/>
                </a:solidFill>
              </a:rPr>
              <a:t>S3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300" dirty="0">
                <a:solidFill>
                  <a:srgbClr val="404040"/>
                </a:solidFill>
              </a:rPr>
              <a:t>O</a:t>
            </a:r>
            <a:r>
              <a:rPr spc="-250" dirty="0">
                <a:solidFill>
                  <a:srgbClr val="404040"/>
                </a:solidFill>
              </a:rPr>
              <a:t>r</a:t>
            </a:r>
            <a:r>
              <a:rPr spc="45" dirty="0">
                <a:solidFill>
                  <a:srgbClr val="404040"/>
                </a:solidFill>
              </a:rPr>
              <a:t>egon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R</a:t>
            </a:r>
            <a:r>
              <a:rPr spc="10" dirty="0">
                <a:solidFill>
                  <a:srgbClr val="404040"/>
                </a:solidFill>
              </a:rPr>
              <a:t>egion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E</a:t>
            </a:r>
            <a:r>
              <a:rPr spc="-40" dirty="0">
                <a:solidFill>
                  <a:srgbClr val="404040"/>
                </a:solidFill>
              </a:rPr>
              <a:t>x</a:t>
            </a:r>
            <a:r>
              <a:rPr spc="-50" dirty="0">
                <a:solidFill>
                  <a:srgbClr val="404040"/>
                </a:solidFill>
              </a:rPr>
              <a:t>ample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06" y="8046275"/>
            <a:ext cx="117100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***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Please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u="heavy" spc="-6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 panose="020B0604030504040204"/>
                <a:cs typeface="Verdana" panose="020B0604030504040204"/>
              </a:rPr>
              <a:t>https://aws.amazon.com/s3/pricing/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6411" y="2523508"/>
            <a:ext cx="2747010" cy="103314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86055" rIns="0" bIns="0" rtlCol="0">
            <a:spAutoFit/>
          </a:bodyPr>
          <a:lstStyle/>
          <a:p>
            <a:pPr marL="946785" marR="344170" indent="-594995">
              <a:lnSpc>
                <a:spcPct val="100000"/>
              </a:lnSpc>
              <a:spcBef>
                <a:spcPts val="1465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Amount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4677" y="2523508"/>
            <a:ext cx="2747010" cy="103314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86055" rIns="0" bIns="0" rtlCol="0">
            <a:spAutoFit/>
          </a:bodyPr>
          <a:lstStyle/>
          <a:p>
            <a:pPr marL="787400" marR="681990" indent="-97790">
              <a:lnSpc>
                <a:spcPct val="100000"/>
              </a:lnSpc>
              <a:spcBef>
                <a:spcPts val="1465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2945" y="2523508"/>
            <a:ext cx="2747010" cy="103314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86055" rIns="0" bIns="0" rtlCol="0">
            <a:spAutoFit/>
          </a:bodyPr>
          <a:lstStyle/>
          <a:p>
            <a:pPr marL="646430" marR="344170" indent="-294640">
              <a:lnSpc>
                <a:spcPct val="100000"/>
              </a:lnSpc>
              <a:spcBef>
                <a:spcPts val="1465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Amount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Transferred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5308" y="4987513"/>
            <a:ext cx="24288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4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23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820"/>
              </a:lnSpc>
            </a:pP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GB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8174" y="4746213"/>
            <a:ext cx="247967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$0.005</a:t>
            </a:r>
            <a:r>
              <a:rPr sz="3200" spc="-2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00990" marR="293370" algn="ctr">
              <a:lnSpc>
                <a:spcPts val="3800"/>
              </a:lnSpc>
              <a:spcBef>
                <a:spcPts val="120"/>
              </a:spcBef>
            </a:pP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1,000 </a:t>
            </a:r>
            <a:r>
              <a:rPr sz="3200" spc="-11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83195" y="4987513"/>
            <a:ext cx="220662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$0.09</a:t>
            </a:r>
            <a:r>
              <a:rPr sz="3200" spc="-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820"/>
              </a:lnSpc>
            </a:pP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GB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2074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Relational</a:t>
            </a:r>
            <a:r>
              <a:rPr spc="-265" dirty="0"/>
              <a:t> </a:t>
            </a:r>
            <a:r>
              <a:rPr spc="-25" dirty="0"/>
              <a:t>Database</a:t>
            </a:r>
            <a:r>
              <a:rPr spc="-260" dirty="0"/>
              <a:t> </a:t>
            </a:r>
            <a:r>
              <a:rPr spc="-40" dirty="0"/>
              <a:t>Service</a:t>
            </a:r>
            <a:endParaRPr spc="-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9448" y="3868926"/>
            <a:ext cx="9159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Relational</a:t>
            </a:r>
            <a:r>
              <a:rPr sz="4200" spc="-2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4200" spc="-2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4200" spc="-2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(RDS)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5098" y="4741671"/>
            <a:ext cx="6063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needs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7425" y="2736653"/>
            <a:ext cx="3041789" cy="30417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63432" y="3051105"/>
            <a:ext cx="2623263" cy="30417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37365" y="3868926"/>
            <a:ext cx="7773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4200" spc="-2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4200" spc="-2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4200" spc="-2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(EC2)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256" y="4741671"/>
            <a:ext cx="63353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2600" spc="-1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600" spc="-1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needs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594" y="649392"/>
            <a:ext cx="8421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Managed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Database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95" dirty="0">
                <a:solidFill>
                  <a:srgbClr val="404040"/>
                </a:solidFill>
              </a:rPr>
              <a:t>Aspects</a:t>
            </a:r>
            <a:endParaRPr spc="9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6876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Scheduled</a:t>
            </a:r>
            <a:r>
              <a:rPr spc="-215" dirty="0"/>
              <a:t> </a:t>
            </a:r>
            <a:r>
              <a:rPr spc="-25" dirty="0"/>
              <a:t>automated</a:t>
            </a:r>
            <a:r>
              <a:rPr spc="-210" dirty="0"/>
              <a:t> </a:t>
            </a:r>
            <a:r>
              <a:rPr spc="5" dirty="0"/>
              <a:t>backups</a:t>
            </a:r>
            <a:endParaRPr spc="5" dirty="0"/>
          </a:p>
          <a:p>
            <a:pPr marL="678815" marR="671195" algn="ctr">
              <a:lnSpc>
                <a:spcPct val="279000"/>
              </a:lnSpc>
            </a:pPr>
            <a:r>
              <a:rPr spc="-55" dirty="0">
                <a:solidFill>
                  <a:srgbClr val="A62E5C"/>
                </a:solidFill>
              </a:rPr>
              <a:t>Simple</a:t>
            </a:r>
            <a:r>
              <a:rPr spc="-204" dirty="0">
                <a:solidFill>
                  <a:srgbClr val="A62E5C"/>
                </a:solidFill>
              </a:rPr>
              <a:t> </a:t>
            </a:r>
            <a:r>
              <a:rPr spc="-20" dirty="0">
                <a:solidFill>
                  <a:srgbClr val="A62E5C"/>
                </a:solidFill>
              </a:rPr>
              <a:t>software</a:t>
            </a:r>
            <a:r>
              <a:rPr spc="-200" dirty="0">
                <a:solidFill>
                  <a:srgbClr val="A62E5C"/>
                </a:solidFill>
              </a:rPr>
              <a:t> </a:t>
            </a:r>
            <a:r>
              <a:rPr spc="-15" dirty="0">
                <a:solidFill>
                  <a:srgbClr val="A62E5C"/>
                </a:solidFill>
              </a:rPr>
              <a:t>updates </a:t>
            </a:r>
            <a:r>
              <a:rPr spc="-1180" dirty="0">
                <a:solidFill>
                  <a:srgbClr val="A62E5C"/>
                </a:solidFill>
              </a:rPr>
              <a:t> </a:t>
            </a:r>
            <a:r>
              <a:rPr spc="5" dirty="0">
                <a:solidFill>
                  <a:srgbClr val="B85D82"/>
                </a:solidFill>
              </a:rPr>
              <a:t>Managed</a:t>
            </a:r>
            <a:r>
              <a:rPr spc="-195" dirty="0">
                <a:solidFill>
                  <a:srgbClr val="B85D82"/>
                </a:solidFill>
              </a:rPr>
              <a:t> </a:t>
            </a:r>
            <a:r>
              <a:rPr spc="-55" dirty="0">
                <a:solidFill>
                  <a:srgbClr val="B85D82"/>
                </a:solidFill>
              </a:rPr>
              <a:t>infrastructure</a:t>
            </a:r>
            <a:endParaRPr spc="-55" dirty="0">
              <a:solidFill>
                <a:srgbClr val="B85D8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0728" y="649392"/>
            <a:ext cx="765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D</a:t>
            </a:r>
            <a:r>
              <a:rPr spc="-60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tabase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on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EC2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150" dirty="0">
                <a:solidFill>
                  <a:srgbClr val="404040"/>
                </a:solidFill>
              </a:rPr>
              <a:t>v</a:t>
            </a:r>
            <a:r>
              <a:rPr spc="-380" dirty="0">
                <a:solidFill>
                  <a:srgbClr val="404040"/>
                </a:solidFill>
              </a:rPr>
              <a:t>s.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85" dirty="0">
                <a:solidFill>
                  <a:srgbClr val="404040"/>
                </a:solidFill>
              </a:rPr>
              <a:t>R</a:t>
            </a:r>
            <a:r>
              <a:rPr spc="45" dirty="0">
                <a:solidFill>
                  <a:srgbClr val="404040"/>
                </a:solidFill>
              </a:rPr>
              <a:t>D</a:t>
            </a:r>
            <a:r>
              <a:rPr spc="-210" dirty="0">
                <a:solidFill>
                  <a:srgbClr val="404040"/>
                </a:solidFill>
              </a:rPr>
              <a:t>S</a:t>
            </a:r>
            <a:endParaRPr spc="-21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2426" y="3109288"/>
            <a:ext cx="37331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3200" spc="-240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backups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2925" y="4476950"/>
            <a:ext cx="2552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edundan</a:t>
            </a:r>
            <a:r>
              <a:rPr sz="32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7320" y="5844613"/>
            <a:ext cx="3543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3200" spc="-22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patches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28000" y="2276167"/>
            <a:ext cx="0" cy="5001260"/>
          </a:xfrm>
          <a:custGeom>
            <a:avLst/>
            <a:gdLst/>
            <a:ahLst/>
            <a:cxnLst/>
            <a:rect l="l" t="t" r="r" b="b"/>
            <a:pathLst>
              <a:path h="5001259">
                <a:moveTo>
                  <a:pt x="0" y="5001006"/>
                </a:moveTo>
                <a:lnTo>
                  <a:pt x="0" y="0"/>
                </a:lnTo>
              </a:path>
            </a:pathLst>
          </a:custGeom>
          <a:ln w="38100">
            <a:solidFill>
              <a:srgbClr val="B0B0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286337" y="3068241"/>
            <a:ext cx="3653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3200" spc="-19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handles</a:t>
            </a:r>
            <a:r>
              <a:rPr sz="3200" spc="-18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200" spc="-18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all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23751" y="4946520"/>
            <a:ext cx="3778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3200" spc="-2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46788" y="5885660"/>
            <a:ext cx="2733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3200" spc="-2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replicas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73303" y="4007380"/>
            <a:ext cx="279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936" y="649392"/>
            <a:ext cx="69043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RDS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Database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Options</a:t>
            </a:r>
            <a:endParaRPr spc="45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4155" y="2339913"/>
            <a:ext cx="3344750" cy="2476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4455" y="2200213"/>
            <a:ext cx="2647090" cy="2476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1219" y="2648892"/>
            <a:ext cx="2227399" cy="18077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8280" y="5670109"/>
            <a:ext cx="2476500" cy="24655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3000" y="5829753"/>
            <a:ext cx="3810000" cy="2146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96250" y="6043767"/>
            <a:ext cx="3157335" cy="171827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2209608"/>
            <a:ext cx="11817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5" dirty="0">
                <a:solidFill>
                  <a:srgbClr val="9BC850"/>
                </a:solidFill>
              </a:rPr>
              <a:t>RDS</a:t>
            </a:r>
            <a:r>
              <a:rPr sz="5000" spc="-280" dirty="0">
                <a:solidFill>
                  <a:srgbClr val="9BC850"/>
                </a:solidFill>
              </a:rPr>
              <a:t> </a:t>
            </a:r>
            <a:r>
              <a:rPr sz="5000" spc="-50" dirty="0">
                <a:solidFill>
                  <a:srgbClr val="9BC850"/>
                </a:solidFill>
              </a:rPr>
              <a:t>Databases</a:t>
            </a:r>
            <a:r>
              <a:rPr sz="5000" spc="-275" dirty="0">
                <a:solidFill>
                  <a:srgbClr val="9BC850"/>
                </a:solidFill>
              </a:rPr>
              <a:t> </a:t>
            </a:r>
            <a:r>
              <a:rPr sz="5000" spc="-20" dirty="0">
                <a:solidFill>
                  <a:srgbClr val="9BC850"/>
                </a:solidFill>
              </a:rPr>
              <a:t>Run</a:t>
            </a:r>
            <a:r>
              <a:rPr sz="5000" spc="-275" dirty="0">
                <a:solidFill>
                  <a:srgbClr val="9BC850"/>
                </a:solidFill>
              </a:rPr>
              <a:t> </a:t>
            </a:r>
            <a:r>
              <a:rPr sz="5000" spc="30" dirty="0">
                <a:solidFill>
                  <a:srgbClr val="9BC850"/>
                </a:solidFill>
              </a:rPr>
              <a:t>on</a:t>
            </a:r>
            <a:r>
              <a:rPr sz="5000" spc="-275" dirty="0">
                <a:solidFill>
                  <a:srgbClr val="9BC850"/>
                </a:solidFill>
              </a:rPr>
              <a:t> </a:t>
            </a:r>
            <a:r>
              <a:rPr sz="5000" spc="50" dirty="0">
                <a:solidFill>
                  <a:srgbClr val="9BC850"/>
                </a:solidFill>
              </a:rPr>
              <a:t>EC2</a:t>
            </a:r>
            <a:r>
              <a:rPr sz="5000" spc="-275" dirty="0">
                <a:solidFill>
                  <a:srgbClr val="9BC850"/>
                </a:solidFill>
              </a:rPr>
              <a:t> </a:t>
            </a:r>
            <a:r>
              <a:rPr sz="5000" spc="-135" dirty="0">
                <a:solidFill>
                  <a:srgbClr val="9BC850"/>
                </a:solidFill>
              </a:rPr>
              <a:t>Instances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09629" y="4415039"/>
            <a:ext cx="2443784" cy="2443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9477" y="4471931"/>
            <a:ext cx="2330001" cy="23300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7950" y="5318945"/>
            <a:ext cx="800100" cy="685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783204"/>
            <a:ext cx="0" cy="7578090"/>
          </a:xfrm>
          <a:custGeom>
            <a:avLst/>
            <a:gdLst/>
            <a:ahLst/>
            <a:cxnLst/>
            <a:rect l="l" t="t" r="r" b="b"/>
            <a:pathLst>
              <a:path h="7578090">
                <a:moveTo>
                  <a:pt x="0" y="7577590"/>
                </a:moveTo>
                <a:lnTo>
                  <a:pt x="0" y="0"/>
                </a:lnTo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03630" y="3393440"/>
            <a:ext cx="3767454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40000"/>
              </a:lnSpc>
              <a:spcBef>
                <a:spcPts val="100"/>
              </a:spcBef>
            </a:pPr>
            <a:r>
              <a:rPr sz="3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es,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tall  </a:t>
            </a:r>
            <a:r>
              <a:rPr sz="3200" spc="-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database 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own…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87760" y="3051810"/>
            <a:ext cx="4362450" cy="275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40000"/>
              </a:lnSpc>
              <a:spcBef>
                <a:spcPts val="100"/>
              </a:spcBef>
            </a:pPr>
            <a:r>
              <a:rPr sz="3200" spc="-95" dirty="0">
                <a:solidFill>
                  <a:srgbClr val="4D4D4D"/>
                </a:solidFill>
              </a:rPr>
              <a:t>…but </a:t>
            </a:r>
            <a:r>
              <a:rPr sz="3200" spc="-50" dirty="0">
                <a:solidFill>
                  <a:srgbClr val="4D4D4D"/>
                </a:solidFill>
              </a:rPr>
              <a:t>having </a:t>
            </a:r>
            <a:r>
              <a:rPr sz="3200" spc="45" dirty="0">
                <a:solidFill>
                  <a:srgbClr val="4D4D4D"/>
                </a:solidFill>
              </a:rPr>
              <a:t>Amazon </a:t>
            </a:r>
            <a:r>
              <a:rPr sz="3200" spc="-1110" dirty="0">
                <a:solidFill>
                  <a:srgbClr val="4D4D4D"/>
                </a:solidFill>
              </a:rPr>
              <a:t> </a:t>
            </a:r>
            <a:r>
              <a:rPr sz="3200" spc="-40" dirty="0">
                <a:solidFill>
                  <a:srgbClr val="4D4D4D"/>
                </a:solidFill>
              </a:rPr>
              <a:t>manage</a:t>
            </a:r>
            <a:r>
              <a:rPr sz="3200" spc="-190" dirty="0">
                <a:solidFill>
                  <a:srgbClr val="4D4D4D"/>
                </a:solidFill>
              </a:rPr>
              <a:t> </a:t>
            </a:r>
            <a:r>
              <a:rPr sz="3200" spc="-30" dirty="0">
                <a:solidFill>
                  <a:srgbClr val="4D4D4D"/>
                </a:solidFill>
              </a:rPr>
              <a:t>the</a:t>
            </a:r>
            <a:r>
              <a:rPr sz="3200" spc="-190" dirty="0">
                <a:solidFill>
                  <a:srgbClr val="4D4D4D"/>
                </a:solidFill>
              </a:rPr>
              <a:t> </a:t>
            </a:r>
            <a:r>
              <a:rPr sz="3200" spc="-20" dirty="0">
                <a:solidFill>
                  <a:srgbClr val="4D4D4D"/>
                </a:solidFill>
              </a:rPr>
              <a:t>database </a:t>
            </a:r>
            <a:r>
              <a:rPr sz="3200" spc="-1110" dirty="0">
                <a:solidFill>
                  <a:srgbClr val="4D4D4D"/>
                </a:solidFill>
              </a:rPr>
              <a:t> </a:t>
            </a:r>
            <a:r>
              <a:rPr sz="3200" spc="5" dirty="0">
                <a:solidFill>
                  <a:srgbClr val="4D4D4D"/>
                </a:solidFill>
              </a:rPr>
              <a:t>for </a:t>
            </a:r>
            <a:r>
              <a:rPr sz="3200" spc="-25" dirty="0">
                <a:solidFill>
                  <a:srgbClr val="4D4D4D"/>
                </a:solidFill>
              </a:rPr>
              <a:t>you </a:t>
            </a:r>
            <a:r>
              <a:rPr sz="3200" spc="-30" dirty="0">
                <a:solidFill>
                  <a:srgbClr val="4D4D4D"/>
                </a:solidFill>
              </a:rPr>
              <a:t>will </a:t>
            </a:r>
            <a:r>
              <a:rPr sz="3200" spc="-100" dirty="0">
                <a:solidFill>
                  <a:srgbClr val="4D4D4D"/>
                </a:solidFill>
              </a:rPr>
              <a:t>save </a:t>
            </a:r>
            <a:r>
              <a:rPr sz="3200" spc="-25" dirty="0">
                <a:solidFill>
                  <a:srgbClr val="4D4D4D"/>
                </a:solidFill>
              </a:rPr>
              <a:t>you </a:t>
            </a:r>
            <a:r>
              <a:rPr sz="3200" spc="-20" dirty="0">
                <a:solidFill>
                  <a:srgbClr val="4D4D4D"/>
                </a:solidFill>
              </a:rPr>
              <a:t> headaches</a:t>
            </a:r>
            <a:endParaRPr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2383" y="649392"/>
            <a:ext cx="6771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404040"/>
                </a:solidFill>
              </a:rPr>
              <a:t>R</a:t>
            </a:r>
            <a:r>
              <a:rPr spc="45" dirty="0">
                <a:solidFill>
                  <a:srgbClr val="404040"/>
                </a:solidFill>
              </a:rPr>
              <a:t>D</a:t>
            </a:r>
            <a:r>
              <a:rPr spc="-210" dirty="0">
                <a:solidFill>
                  <a:srgbClr val="404040"/>
                </a:solidFill>
              </a:rPr>
              <a:t>S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Ma</a:t>
            </a:r>
            <a:r>
              <a:rPr spc="-275" dirty="0">
                <a:solidFill>
                  <a:srgbClr val="404040"/>
                </a:solidFill>
              </a:rPr>
              <a:t>k</a:t>
            </a:r>
            <a:r>
              <a:rPr spc="-90" dirty="0">
                <a:solidFill>
                  <a:srgbClr val="404040"/>
                </a:solidFill>
              </a:rPr>
              <a:t>es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340" dirty="0">
                <a:solidFill>
                  <a:srgbClr val="404040"/>
                </a:solidFill>
              </a:rPr>
              <a:t>It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Ea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20" dirty="0">
                <a:solidFill>
                  <a:srgbClr val="404040"/>
                </a:solidFill>
              </a:rPr>
              <a:t>y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t</a:t>
            </a:r>
            <a:r>
              <a:rPr spc="55" dirty="0">
                <a:solidFill>
                  <a:srgbClr val="404040"/>
                </a:solidFill>
              </a:rPr>
              <a:t>o</a:t>
            </a:r>
            <a:r>
              <a:rPr spc="-665" dirty="0">
                <a:solidFill>
                  <a:srgbClr val="404040"/>
                </a:solidFill>
              </a:rPr>
              <a:t>…</a:t>
            </a:r>
            <a:endParaRPr spc="-66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6722" y="3071251"/>
            <a:ext cx="4097020" cy="409702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DB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2256" y="3071249"/>
            <a:ext cx="4097020" cy="40970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38481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Hardware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4228" y="3502659"/>
            <a:ext cx="7552055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60575" marR="5080" indent="-2048510">
              <a:lnSpc>
                <a:spcPct val="100000"/>
              </a:lnSpc>
              <a:spcBef>
                <a:spcPts val="75"/>
              </a:spcBef>
            </a:pPr>
            <a:r>
              <a:rPr sz="6400" spc="-200" dirty="0">
                <a:solidFill>
                  <a:srgbClr val="FFFFFF"/>
                </a:solidFill>
              </a:rPr>
              <a:t>A</a:t>
            </a:r>
            <a:r>
              <a:rPr sz="6400" spc="509" dirty="0">
                <a:solidFill>
                  <a:srgbClr val="FFFFFF"/>
                </a:solidFill>
              </a:rPr>
              <a:t>W</a:t>
            </a:r>
            <a:r>
              <a:rPr sz="6400" spc="-280" dirty="0">
                <a:solidFill>
                  <a:srgbClr val="FFFFFF"/>
                </a:solidFill>
              </a:rPr>
              <a:t>S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860" dirty="0">
                <a:solidFill>
                  <a:srgbClr val="FFFFFF"/>
                </a:solidFill>
              </a:rPr>
              <a:t>T</a:t>
            </a:r>
            <a:r>
              <a:rPr sz="6400" spc="-370" dirty="0">
                <a:solidFill>
                  <a:srgbClr val="FFFFFF"/>
                </a:solidFill>
              </a:rPr>
              <a:t>a</a:t>
            </a:r>
            <a:r>
              <a:rPr sz="6400" spc="-560" dirty="0">
                <a:solidFill>
                  <a:srgbClr val="FFFFFF"/>
                </a:solidFill>
              </a:rPr>
              <a:t>k</a:t>
            </a:r>
            <a:r>
              <a:rPr sz="6400" spc="-270" dirty="0">
                <a:solidFill>
                  <a:srgbClr val="FFFFFF"/>
                </a:solidFill>
              </a:rPr>
              <a:t>e</a:t>
            </a:r>
            <a:r>
              <a:rPr sz="6400" spc="-155" dirty="0">
                <a:solidFill>
                  <a:srgbClr val="FFFFFF"/>
                </a:solidFill>
              </a:rPr>
              <a:t>s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475" dirty="0">
                <a:solidFill>
                  <a:srgbClr val="FFFFFF"/>
                </a:solidFill>
              </a:rPr>
              <a:t>S</a:t>
            </a:r>
            <a:r>
              <a:rPr sz="6400" spc="-270" dirty="0">
                <a:solidFill>
                  <a:srgbClr val="FFFFFF"/>
                </a:solidFill>
              </a:rPr>
              <a:t>e</a:t>
            </a:r>
            <a:r>
              <a:rPr sz="6400" spc="125" dirty="0">
                <a:solidFill>
                  <a:srgbClr val="FFFFFF"/>
                </a:solidFill>
              </a:rPr>
              <a:t>c</a:t>
            </a:r>
            <a:r>
              <a:rPr sz="6400" spc="-325" dirty="0">
                <a:solidFill>
                  <a:srgbClr val="FFFFFF"/>
                </a:solidFill>
              </a:rPr>
              <a:t>u</a:t>
            </a:r>
            <a:r>
              <a:rPr sz="6400" spc="-370" dirty="0">
                <a:solidFill>
                  <a:srgbClr val="FFFFFF"/>
                </a:solidFill>
              </a:rPr>
              <a:t>r</a:t>
            </a:r>
            <a:r>
              <a:rPr sz="6400" spc="-360" dirty="0">
                <a:solidFill>
                  <a:srgbClr val="FFFFFF"/>
                </a:solidFill>
              </a:rPr>
              <a:t>i</a:t>
            </a:r>
            <a:r>
              <a:rPr sz="6400" spc="-160" dirty="0">
                <a:solidFill>
                  <a:srgbClr val="FFFFFF"/>
                </a:solidFill>
              </a:rPr>
              <a:t>t</a:t>
            </a:r>
            <a:r>
              <a:rPr sz="6400" spc="-20" dirty="0">
                <a:solidFill>
                  <a:srgbClr val="FFFFFF"/>
                </a:solidFill>
              </a:rPr>
              <a:t>y  </a:t>
            </a:r>
            <a:r>
              <a:rPr sz="6400" spc="-300" dirty="0">
                <a:solidFill>
                  <a:srgbClr val="FFFFFF"/>
                </a:solidFill>
              </a:rPr>
              <a:t>Seriously</a:t>
            </a:r>
            <a:endParaRPr sz="6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2546" y="2918007"/>
            <a:ext cx="2410362" cy="24982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8941" y="3085016"/>
            <a:ext cx="2089444" cy="21642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1705" y="5863379"/>
            <a:ext cx="16922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RDS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820"/>
              </a:lnSpc>
            </a:pPr>
            <a:r>
              <a:rPr sz="3200" spc="-9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9019" y="5863379"/>
            <a:ext cx="1669414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0185" marR="5080" indent="-198120">
              <a:lnSpc>
                <a:spcPts val="3800"/>
              </a:lnSpc>
              <a:spcBef>
                <a:spcPts val="240"/>
              </a:spcBef>
            </a:pPr>
            <a:r>
              <a:rPr sz="32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Security  </a:t>
            </a:r>
            <a:r>
              <a:rPr sz="320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52832" y="4251940"/>
            <a:ext cx="1096645" cy="259079"/>
            <a:chOff x="4252832" y="4251940"/>
            <a:chExt cx="1096645" cy="259079"/>
          </a:xfrm>
        </p:grpSpPr>
        <p:sp>
          <p:nvSpPr>
            <p:cNvPr id="7" name="object 7"/>
            <p:cNvSpPr/>
            <p:nvPr/>
          </p:nvSpPr>
          <p:spPr>
            <a:xfrm>
              <a:off x="4480162" y="4381480"/>
              <a:ext cx="641985" cy="0"/>
            </a:xfrm>
            <a:custGeom>
              <a:avLst/>
              <a:gdLst/>
              <a:ahLst/>
              <a:cxnLst/>
              <a:rect l="l" t="t" r="r" b="b"/>
              <a:pathLst>
                <a:path w="641985">
                  <a:moveTo>
                    <a:pt x="0" y="0"/>
                  </a:moveTo>
                  <a:lnTo>
                    <a:pt x="31750" y="0"/>
                  </a:lnTo>
                  <a:lnTo>
                    <a:pt x="609776" y="0"/>
                  </a:lnTo>
                  <a:lnTo>
                    <a:pt x="641526" y="0"/>
                  </a:lnTo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52823" y="4251946"/>
              <a:ext cx="1096645" cy="259079"/>
            </a:xfrm>
            <a:custGeom>
              <a:avLst/>
              <a:gdLst/>
              <a:ahLst/>
              <a:cxnLst/>
              <a:rect l="l" t="t" r="r" b="b"/>
              <a:pathLst>
                <a:path w="1096645" h="259079">
                  <a:moveTo>
                    <a:pt x="259080" y="0"/>
                  </a:moveTo>
                  <a:lnTo>
                    <a:pt x="0" y="129540"/>
                  </a:lnTo>
                  <a:lnTo>
                    <a:pt x="259080" y="259080"/>
                  </a:lnTo>
                  <a:lnTo>
                    <a:pt x="259080" y="0"/>
                  </a:lnTo>
                  <a:close/>
                </a:path>
                <a:path w="1096645" h="259079">
                  <a:moveTo>
                    <a:pt x="1096187" y="129540"/>
                  </a:moveTo>
                  <a:lnTo>
                    <a:pt x="837107" y="0"/>
                  </a:lnTo>
                  <a:lnTo>
                    <a:pt x="837107" y="259080"/>
                  </a:lnTo>
                  <a:lnTo>
                    <a:pt x="1096187" y="12954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5117" y="615158"/>
            <a:ext cx="1383663" cy="26294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649755" y="3353563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EC2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84151" y="1929894"/>
            <a:ext cx="2383790" cy="2355215"/>
            <a:chOff x="7784151" y="1929894"/>
            <a:chExt cx="2383790" cy="2355215"/>
          </a:xfrm>
        </p:grpSpPr>
        <p:sp>
          <p:nvSpPr>
            <p:cNvPr id="12" name="object 12"/>
            <p:cNvSpPr/>
            <p:nvPr/>
          </p:nvSpPr>
          <p:spPr>
            <a:xfrm>
              <a:off x="7945855" y="2089676"/>
              <a:ext cx="2060575" cy="2035810"/>
            </a:xfrm>
            <a:custGeom>
              <a:avLst/>
              <a:gdLst/>
              <a:ahLst/>
              <a:cxnLst/>
              <a:rect l="l" t="t" r="r" b="b"/>
              <a:pathLst>
                <a:path w="2060575" h="2035810">
                  <a:moveTo>
                    <a:pt x="0" y="2035504"/>
                  </a:moveTo>
                  <a:lnTo>
                    <a:pt x="22584" y="2013188"/>
                  </a:lnTo>
                  <a:lnTo>
                    <a:pt x="2037405" y="22316"/>
                  </a:lnTo>
                  <a:lnTo>
                    <a:pt x="2059990" y="0"/>
                  </a:lnTo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84147" y="1929904"/>
              <a:ext cx="2383790" cy="2355215"/>
            </a:xfrm>
            <a:custGeom>
              <a:avLst/>
              <a:gdLst/>
              <a:ahLst/>
              <a:cxnLst/>
              <a:rect l="l" t="t" r="r" b="b"/>
              <a:pathLst>
                <a:path w="2383790" h="2355215">
                  <a:moveTo>
                    <a:pt x="275336" y="2265108"/>
                  </a:moveTo>
                  <a:lnTo>
                    <a:pt x="93243" y="2080818"/>
                  </a:lnTo>
                  <a:lnTo>
                    <a:pt x="0" y="2355062"/>
                  </a:lnTo>
                  <a:lnTo>
                    <a:pt x="275336" y="2265108"/>
                  </a:lnTo>
                  <a:close/>
                </a:path>
                <a:path w="2383790" h="2355215">
                  <a:moveTo>
                    <a:pt x="2383396" y="0"/>
                  </a:moveTo>
                  <a:lnTo>
                    <a:pt x="2108060" y="89954"/>
                  </a:lnTo>
                  <a:lnTo>
                    <a:pt x="2290153" y="274243"/>
                  </a:lnTo>
                  <a:lnTo>
                    <a:pt x="2383396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32156" y="3257264"/>
            <a:ext cx="3013825" cy="262947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684846" y="6179609"/>
            <a:ext cx="708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User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54439" y="4493259"/>
            <a:ext cx="4641850" cy="259079"/>
            <a:chOff x="7754439" y="4493259"/>
            <a:chExt cx="4641850" cy="259079"/>
          </a:xfrm>
        </p:grpSpPr>
        <p:sp>
          <p:nvSpPr>
            <p:cNvPr id="17" name="object 17"/>
            <p:cNvSpPr/>
            <p:nvPr/>
          </p:nvSpPr>
          <p:spPr>
            <a:xfrm>
              <a:off x="7981769" y="4622799"/>
              <a:ext cx="4187190" cy="0"/>
            </a:xfrm>
            <a:custGeom>
              <a:avLst/>
              <a:gdLst/>
              <a:ahLst/>
              <a:cxnLst/>
              <a:rect l="l" t="t" r="r" b="b"/>
              <a:pathLst>
                <a:path w="4187190">
                  <a:moveTo>
                    <a:pt x="0" y="0"/>
                  </a:moveTo>
                  <a:lnTo>
                    <a:pt x="31750" y="0"/>
                  </a:lnTo>
                  <a:lnTo>
                    <a:pt x="4155253" y="0"/>
                  </a:lnTo>
                  <a:lnTo>
                    <a:pt x="4187003" y="0"/>
                  </a:lnTo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54430" y="4493259"/>
              <a:ext cx="4641850" cy="259079"/>
            </a:xfrm>
            <a:custGeom>
              <a:avLst/>
              <a:gdLst/>
              <a:ahLst/>
              <a:cxnLst/>
              <a:rect l="l" t="t" r="r" b="b"/>
              <a:pathLst>
                <a:path w="4641850" h="259079">
                  <a:moveTo>
                    <a:pt x="259080" y="0"/>
                  </a:moveTo>
                  <a:lnTo>
                    <a:pt x="0" y="129540"/>
                  </a:lnTo>
                  <a:lnTo>
                    <a:pt x="259080" y="259080"/>
                  </a:lnTo>
                  <a:lnTo>
                    <a:pt x="259080" y="0"/>
                  </a:lnTo>
                  <a:close/>
                </a:path>
                <a:path w="4641850" h="259079">
                  <a:moveTo>
                    <a:pt x="4641672" y="129540"/>
                  </a:moveTo>
                  <a:lnTo>
                    <a:pt x="4382592" y="0"/>
                  </a:lnTo>
                  <a:lnTo>
                    <a:pt x="4382592" y="259080"/>
                  </a:lnTo>
                  <a:lnTo>
                    <a:pt x="4641672" y="12954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75117" y="5280182"/>
            <a:ext cx="1383663" cy="262947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093190" y="8021071"/>
            <a:ext cx="17475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44475">
              <a:lnSpc>
                <a:spcPct val="101000"/>
              </a:lnSpc>
              <a:spcBef>
                <a:spcPts val="80"/>
              </a:spcBef>
            </a:pPr>
            <a:r>
              <a:rPr sz="2400" spc="-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External </a:t>
            </a:r>
            <a:r>
              <a:rPr sz="24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Applic</a:t>
            </a:r>
            <a:r>
              <a:rPr sz="2400" spc="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74494" y="4985801"/>
            <a:ext cx="2373630" cy="1818639"/>
            <a:chOff x="7774494" y="4985801"/>
            <a:chExt cx="2373630" cy="1818639"/>
          </a:xfrm>
        </p:grpSpPr>
        <p:sp>
          <p:nvSpPr>
            <p:cNvPr id="22" name="object 22"/>
            <p:cNvSpPr/>
            <p:nvPr/>
          </p:nvSpPr>
          <p:spPr>
            <a:xfrm>
              <a:off x="7954936" y="5124074"/>
              <a:ext cx="2012314" cy="1542415"/>
            </a:xfrm>
            <a:custGeom>
              <a:avLst/>
              <a:gdLst/>
              <a:ahLst/>
              <a:cxnLst/>
              <a:rect l="l" t="t" r="r" b="b"/>
              <a:pathLst>
                <a:path w="2012315" h="1542415">
                  <a:moveTo>
                    <a:pt x="0" y="0"/>
                  </a:moveTo>
                  <a:lnTo>
                    <a:pt x="25201" y="19311"/>
                  </a:lnTo>
                  <a:lnTo>
                    <a:pt x="1986987" y="1522632"/>
                  </a:lnTo>
                  <a:lnTo>
                    <a:pt x="2012188" y="1541944"/>
                  </a:lnTo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774483" y="4985803"/>
              <a:ext cx="2373630" cy="1818639"/>
            </a:xfrm>
            <a:custGeom>
              <a:avLst/>
              <a:gdLst/>
              <a:ahLst/>
              <a:cxnLst/>
              <a:rect l="l" t="t" r="r" b="b"/>
              <a:pathLst>
                <a:path w="2373629" h="1818640">
                  <a:moveTo>
                    <a:pt x="284441" y="54762"/>
                  </a:moveTo>
                  <a:lnTo>
                    <a:pt x="0" y="0"/>
                  </a:lnTo>
                  <a:lnTo>
                    <a:pt x="126860" y="260413"/>
                  </a:lnTo>
                  <a:lnTo>
                    <a:pt x="284441" y="54762"/>
                  </a:lnTo>
                  <a:close/>
                </a:path>
                <a:path w="2373629" h="1818640">
                  <a:moveTo>
                    <a:pt x="2373084" y="1818487"/>
                  </a:moveTo>
                  <a:lnTo>
                    <a:pt x="2246223" y="1558086"/>
                  </a:lnTo>
                  <a:lnTo>
                    <a:pt x="2088642" y="1763725"/>
                  </a:lnTo>
                  <a:lnTo>
                    <a:pt x="2373084" y="1818487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0018" y="5604747"/>
              <a:ext cx="508000" cy="508000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2967" y="649392"/>
            <a:ext cx="6570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RDS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Structure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6411" y="2523509"/>
            <a:ext cx="2747010" cy="409702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54635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677" y="2523507"/>
            <a:ext cx="2747010" cy="409702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Region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2945" y="2523509"/>
            <a:ext cx="2747010" cy="409702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94945">
              <a:lnSpc>
                <a:spcPct val="100000"/>
              </a:lnSpc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9037" y="649392"/>
            <a:ext cx="6358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RDS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Example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9339" y="8046275"/>
            <a:ext cx="118713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***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Please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u="heavy" spc="-5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 panose="020B0604030504040204"/>
                <a:cs typeface="Verdana" panose="020B0604030504040204"/>
              </a:rPr>
              <a:t>https://aws.amazon.com/rds/pricing/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891" y="3109288"/>
            <a:ext cx="3496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MySQL</a:t>
            </a:r>
            <a:r>
              <a:rPr sz="3200" spc="-2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3075" y="4476950"/>
            <a:ext cx="3091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Oregon</a:t>
            </a:r>
            <a:r>
              <a:rPr sz="32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Region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650" y="5844613"/>
            <a:ext cx="4466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db.m4.xlarge</a:t>
            </a:r>
            <a:r>
              <a:rPr sz="3200" spc="-1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28000" y="2276167"/>
            <a:ext cx="0" cy="5001260"/>
          </a:xfrm>
          <a:custGeom>
            <a:avLst/>
            <a:gdLst/>
            <a:ahLst/>
            <a:cxnLst/>
            <a:rect l="l" t="t" r="r" b="b"/>
            <a:pathLst>
              <a:path h="5001259">
                <a:moveTo>
                  <a:pt x="0" y="5001006"/>
                </a:moveTo>
                <a:lnTo>
                  <a:pt x="0" y="0"/>
                </a:lnTo>
              </a:path>
            </a:pathLst>
          </a:custGeom>
          <a:ln w="38100">
            <a:solidFill>
              <a:srgbClr val="B0B0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925519" y="3020519"/>
            <a:ext cx="217043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16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-3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3200" spc="-8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3200" spc="-16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820"/>
              </a:lnSpc>
            </a:pP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hour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04995" y="5450782"/>
            <a:ext cx="221107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-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$8.40</a:t>
            </a:r>
            <a:r>
              <a:rPr sz="3200" spc="-2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820"/>
              </a:lnSpc>
            </a:pP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day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432" y="649392"/>
            <a:ext cx="8581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What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Can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You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105" dirty="0">
                <a:solidFill>
                  <a:srgbClr val="404040"/>
                </a:solidFill>
              </a:rPr>
              <a:t>Do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EC2?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4685" y="6333066"/>
            <a:ext cx="28625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Run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Applications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4791" y="6333066"/>
            <a:ext cx="26054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Virtual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Desktop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8332" y="6333066"/>
            <a:ext cx="156083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" marR="5080" indent="-23495">
              <a:lnSpc>
                <a:spcPts val="3100"/>
              </a:lnSpc>
              <a:spcBef>
                <a:spcPts val="22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3rd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Party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Software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9990" y="6333066"/>
            <a:ext cx="19780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omputing!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97184" y="3240298"/>
            <a:ext cx="2417151" cy="26634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7056" y="3921509"/>
            <a:ext cx="2054101" cy="15953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1719" y="3559593"/>
            <a:ext cx="995731" cy="202481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5231" y="3559593"/>
            <a:ext cx="2607028" cy="202481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97225" y="3240298"/>
            <a:ext cx="2663403" cy="2663403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002" y="4114800"/>
            <a:ext cx="1392999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35" dirty="0">
                <a:solidFill>
                  <a:srgbClr val="2A9FBC"/>
                </a:solidFill>
              </a:rPr>
              <a:t>Pricing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-15" dirty="0">
                <a:solidFill>
                  <a:srgbClr val="2A9FBC"/>
                </a:solidFill>
              </a:rPr>
              <a:t>changes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10" dirty="0">
                <a:solidFill>
                  <a:srgbClr val="2A9FBC"/>
                </a:solidFill>
              </a:rPr>
              <a:t>based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30" dirty="0">
                <a:solidFill>
                  <a:srgbClr val="2A9FBC"/>
                </a:solidFill>
              </a:rPr>
              <a:t>on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-45" dirty="0">
                <a:solidFill>
                  <a:srgbClr val="2A9FBC"/>
                </a:solidFill>
              </a:rPr>
              <a:t>the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-30" dirty="0">
                <a:solidFill>
                  <a:srgbClr val="2A9FBC"/>
                </a:solidFill>
              </a:rPr>
              <a:t>database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30" dirty="0">
                <a:solidFill>
                  <a:srgbClr val="2A9FBC"/>
                </a:solidFill>
              </a:rPr>
              <a:t>type</a:t>
            </a:r>
            <a:endParaRPr sz="5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994" y="649392"/>
            <a:ext cx="1497456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Other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Managed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Database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Offerings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from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Amazon</a:t>
            </a:r>
            <a:endParaRPr spc="6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6735" y="2912532"/>
            <a:ext cx="4213225" cy="403923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DynamoDB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6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NoSQL</a:t>
            </a:r>
            <a:r>
              <a:rPr sz="2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6433" y="2912532"/>
            <a:ext cx="4213225" cy="403923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14325" marR="306705" algn="ctr">
              <a:lnSpc>
                <a:spcPct val="106000"/>
              </a:lnSpc>
            </a:pP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DocumentDB 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MongoDB-</a:t>
            </a:r>
            <a:r>
              <a:rPr sz="2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omp</a:t>
            </a:r>
            <a:r>
              <a:rPr sz="2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tible  </a:t>
            </a:r>
            <a:r>
              <a:rPr sz="26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NoSQL</a:t>
            </a:r>
            <a:r>
              <a:rPr sz="2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35800" y="3668605"/>
            <a:ext cx="2571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R</a:t>
            </a:r>
            <a:r>
              <a:rPr spc="55" dirty="0"/>
              <a:t>ou</a:t>
            </a:r>
            <a:r>
              <a:rPr spc="-40" dirty="0"/>
              <a:t>t</a:t>
            </a:r>
            <a:r>
              <a:rPr spc="-65" dirty="0"/>
              <a:t>e</a:t>
            </a:r>
            <a:r>
              <a:rPr spc="-95" dirty="0"/>
              <a:t>5</a:t>
            </a:r>
            <a:r>
              <a:rPr spc="-110" dirty="0"/>
              <a:t>3</a:t>
            </a:r>
            <a:endParaRPr spc="-1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24845" y="2760466"/>
            <a:ext cx="3041789" cy="30417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7405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R</a:t>
            </a:r>
            <a:r>
              <a:rPr spc="50" dirty="0"/>
              <a:t>ou</a:t>
            </a:r>
            <a:r>
              <a:rPr spc="-35" dirty="0"/>
              <a:t>t</a:t>
            </a:r>
            <a:r>
              <a:rPr spc="-60" dirty="0"/>
              <a:t>e</a:t>
            </a:r>
            <a:r>
              <a:rPr spc="-85" dirty="0"/>
              <a:t>5</a:t>
            </a:r>
            <a:r>
              <a:rPr spc="-100" dirty="0"/>
              <a:t>3</a:t>
            </a:r>
            <a:endParaRPr spc="-100" dirty="0"/>
          </a:p>
        </p:txBody>
      </p:sp>
      <p:sp>
        <p:nvSpPr>
          <p:cNvPr id="4" name="object 4"/>
          <p:cNvSpPr txBox="1"/>
          <p:nvPr/>
        </p:nvSpPr>
        <p:spPr>
          <a:xfrm>
            <a:off x="7332564" y="4765487"/>
            <a:ext cx="53022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DNS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needs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613618"/>
            <a:ext cx="11484610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250" dirty="0">
                <a:solidFill>
                  <a:srgbClr val="9BC84D"/>
                </a:solidFill>
              </a:rPr>
              <a:t>Domai</a:t>
            </a:r>
            <a:r>
              <a:rPr sz="6400" spc="-55" dirty="0">
                <a:solidFill>
                  <a:srgbClr val="9BC84D"/>
                </a:solidFill>
              </a:rPr>
              <a:t>n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229" dirty="0">
                <a:solidFill>
                  <a:srgbClr val="9BC84D"/>
                </a:solidFill>
              </a:rPr>
              <a:t>Nam</a:t>
            </a:r>
            <a:r>
              <a:rPr sz="6400" spc="-25" dirty="0">
                <a:solidFill>
                  <a:srgbClr val="9BC84D"/>
                </a:solidFill>
              </a:rPr>
              <a:t>e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570" dirty="0">
                <a:solidFill>
                  <a:srgbClr val="9BC84D"/>
                </a:solidFill>
              </a:rPr>
              <a:t>S</a:t>
            </a:r>
            <a:r>
              <a:rPr sz="6400" spc="-345" dirty="0">
                <a:solidFill>
                  <a:srgbClr val="9BC84D"/>
                </a:solidFill>
              </a:rPr>
              <a:t>y</a:t>
            </a:r>
            <a:r>
              <a:rPr sz="6400" spc="-415" dirty="0">
                <a:solidFill>
                  <a:srgbClr val="9BC84D"/>
                </a:solidFill>
              </a:rPr>
              <a:t>s</a:t>
            </a:r>
            <a:r>
              <a:rPr sz="6400" spc="-254" dirty="0">
                <a:solidFill>
                  <a:srgbClr val="9BC84D"/>
                </a:solidFill>
              </a:rPr>
              <a:t>t</a:t>
            </a:r>
            <a:r>
              <a:rPr sz="6400" spc="-305" dirty="0">
                <a:solidFill>
                  <a:srgbClr val="9BC84D"/>
                </a:solidFill>
              </a:rPr>
              <a:t>em</a:t>
            </a:r>
            <a:endParaRPr sz="6400"/>
          </a:p>
          <a:p>
            <a:pPr marL="86360" marR="5080">
              <a:lnSpc>
                <a:spcPts val="4300"/>
              </a:lnSpc>
              <a:spcBef>
                <a:spcPts val="440"/>
              </a:spcBef>
            </a:pPr>
            <a:r>
              <a:rPr sz="3600" spc="-90" dirty="0">
                <a:solidFill>
                  <a:srgbClr val="000000"/>
                </a:solidFill>
              </a:rPr>
              <a:t>System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that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65" dirty="0">
                <a:solidFill>
                  <a:srgbClr val="000000"/>
                </a:solidFill>
              </a:rPr>
              <a:t>translates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human-readable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80" dirty="0">
                <a:solidFill>
                  <a:srgbClr val="000000"/>
                </a:solidFill>
              </a:rPr>
              <a:t>URLs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to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120" dirty="0">
                <a:solidFill>
                  <a:srgbClr val="000000"/>
                </a:solidFill>
              </a:rPr>
              <a:t>IP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addresses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12" y="4312920"/>
            <a:ext cx="3317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4D4D4D"/>
                </a:solidFill>
                <a:hlinkClick r:id="rId1"/>
              </a:rPr>
              <a:t>ww</a:t>
            </a:r>
            <a:r>
              <a:rPr sz="2800" spc="-85" dirty="0">
                <a:solidFill>
                  <a:srgbClr val="4D4D4D"/>
                </a:solidFill>
                <a:hlinkClick r:id="rId1"/>
              </a:rPr>
              <a:t>w</a:t>
            </a:r>
            <a:r>
              <a:rPr sz="2800" spc="-395" dirty="0">
                <a:solidFill>
                  <a:srgbClr val="4D4D4D"/>
                </a:solidFill>
                <a:hlinkClick r:id="rId1"/>
              </a:rPr>
              <a:t>.</a:t>
            </a:r>
            <a:r>
              <a:rPr sz="2800" spc="-100" dirty="0">
                <a:solidFill>
                  <a:srgbClr val="4D4D4D"/>
                </a:solidFill>
                <a:hlinkClick r:id="rId1"/>
              </a:rPr>
              <a:t>e</a:t>
            </a:r>
            <a:r>
              <a:rPr sz="2800" spc="-95" dirty="0">
                <a:solidFill>
                  <a:srgbClr val="4D4D4D"/>
                </a:solidFill>
                <a:hlinkClick r:id="rId1"/>
              </a:rPr>
              <a:t>x</a:t>
            </a:r>
            <a:r>
              <a:rPr sz="2800" spc="-10" dirty="0">
                <a:solidFill>
                  <a:srgbClr val="4D4D4D"/>
                </a:solidFill>
                <a:hlinkClick r:id="rId1"/>
              </a:rPr>
              <a:t>ampl</a:t>
            </a:r>
            <a:r>
              <a:rPr sz="2800" spc="-40" dirty="0">
                <a:solidFill>
                  <a:srgbClr val="4D4D4D"/>
                </a:solidFill>
                <a:hlinkClick r:id="rId1"/>
              </a:rPr>
              <a:t>e</a:t>
            </a:r>
            <a:r>
              <a:rPr sz="2800" spc="-395" dirty="0">
                <a:solidFill>
                  <a:srgbClr val="4D4D4D"/>
                </a:solidFill>
                <a:hlinkClick r:id="rId1"/>
              </a:rPr>
              <a:t>.</a:t>
            </a:r>
            <a:r>
              <a:rPr sz="2800" spc="95" dirty="0">
                <a:solidFill>
                  <a:srgbClr val="4D4D4D"/>
                </a:solidFill>
                <a:hlinkClick r:id="rId1"/>
              </a:rPr>
              <a:t>c</a:t>
            </a:r>
            <a:r>
              <a:rPr sz="2800" spc="20" dirty="0">
                <a:solidFill>
                  <a:srgbClr val="4D4D4D"/>
                </a:solidFill>
                <a:hlinkClick r:id="rId1"/>
              </a:rPr>
              <a:t>om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1463" y="2755431"/>
            <a:ext cx="1212395" cy="2303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83902" y="5360911"/>
            <a:ext cx="174752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EC2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05554" y="2784281"/>
            <a:ext cx="5437505" cy="3042285"/>
            <a:chOff x="5705554" y="2784281"/>
            <a:chExt cx="5437505" cy="30422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3069" y="2784281"/>
              <a:ext cx="3041789" cy="304178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606" y="4572000"/>
              <a:ext cx="1028700" cy="0"/>
            </a:xfrm>
            <a:custGeom>
              <a:avLst/>
              <a:gdLst/>
              <a:ahLst/>
              <a:cxnLst/>
              <a:rect l="l" t="t" r="r" b="b"/>
              <a:pathLst>
                <a:path w="1028700">
                  <a:moveTo>
                    <a:pt x="0" y="0"/>
                  </a:moveTo>
                  <a:lnTo>
                    <a:pt x="19049" y="0"/>
                  </a:lnTo>
                  <a:lnTo>
                    <a:pt x="1028300" y="0"/>
                  </a:lnTo>
                </a:path>
              </a:pathLst>
            </a:custGeom>
            <a:ln w="381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5554" y="4483100"/>
              <a:ext cx="177799" cy="1777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27836" y="4572000"/>
              <a:ext cx="1052830" cy="0"/>
            </a:xfrm>
            <a:custGeom>
              <a:avLst/>
              <a:gdLst/>
              <a:ahLst/>
              <a:cxnLst/>
              <a:rect l="l" t="t" r="r" b="b"/>
              <a:pathLst>
                <a:path w="1052829">
                  <a:moveTo>
                    <a:pt x="0" y="0"/>
                  </a:moveTo>
                  <a:lnTo>
                    <a:pt x="1033589" y="0"/>
                  </a:lnTo>
                  <a:lnTo>
                    <a:pt x="1052639" y="0"/>
                  </a:lnTo>
                </a:path>
              </a:pathLst>
            </a:custGeom>
            <a:ln w="381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727" y="4483100"/>
              <a:ext cx="177799" cy="17779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047" y="3733800"/>
            <a:ext cx="139719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8975" marR="5080" indent="-4486275">
              <a:lnSpc>
                <a:spcPct val="100000"/>
              </a:lnSpc>
              <a:spcBef>
                <a:spcPts val="100"/>
              </a:spcBef>
            </a:pPr>
            <a:r>
              <a:rPr sz="5000" spc="-40" dirty="0">
                <a:solidFill>
                  <a:srgbClr val="2A9FBC"/>
                </a:solidFill>
              </a:rPr>
              <a:t>Route53</a:t>
            </a:r>
            <a:r>
              <a:rPr sz="5000" spc="-260" dirty="0">
                <a:solidFill>
                  <a:srgbClr val="2A9FBC"/>
                </a:solidFill>
              </a:rPr>
              <a:t> </a:t>
            </a:r>
            <a:r>
              <a:rPr sz="5000" spc="-125" dirty="0">
                <a:solidFill>
                  <a:srgbClr val="2A9FBC"/>
                </a:solidFill>
              </a:rPr>
              <a:t>is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-5" dirty="0">
                <a:solidFill>
                  <a:srgbClr val="2A9FBC"/>
                </a:solidFill>
              </a:rPr>
              <a:t>Core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60" dirty="0">
                <a:solidFill>
                  <a:srgbClr val="2A9FBC"/>
                </a:solidFill>
              </a:rPr>
              <a:t>to</a:t>
            </a:r>
            <a:r>
              <a:rPr sz="5000" spc="-260" dirty="0">
                <a:solidFill>
                  <a:srgbClr val="2A9FBC"/>
                </a:solidFill>
              </a:rPr>
              <a:t> </a:t>
            </a:r>
            <a:r>
              <a:rPr sz="5000" spc="-25" dirty="0">
                <a:solidFill>
                  <a:srgbClr val="2A9FBC"/>
                </a:solidFill>
              </a:rPr>
              <a:t>letting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-110" dirty="0">
                <a:solidFill>
                  <a:srgbClr val="2A9FBC"/>
                </a:solidFill>
              </a:rPr>
              <a:t>users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-60" dirty="0">
                <a:solidFill>
                  <a:srgbClr val="2A9FBC"/>
                </a:solidFill>
              </a:rPr>
              <a:t>interact</a:t>
            </a:r>
            <a:r>
              <a:rPr sz="5000" spc="-260" dirty="0">
                <a:solidFill>
                  <a:srgbClr val="2A9FBC"/>
                </a:solidFill>
              </a:rPr>
              <a:t> </a:t>
            </a:r>
            <a:r>
              <a:rPr sz="5000" dirty="0">
                <a:solidFill>
                  <a:srgbClr val="2A9FBC"/>
                </a:solidFill>
              </a:rPr>
              <a:t>with </a:t>
            </a:r>
            <a:r>
              <a:rPr sz="5000" spc="-1739" dirty="0">
                <a:solidFill>
                  <a:srgbClr val="2A9FBC"/>
                </a:solidFill>
              </a:rPr>
              <a:t> </a:t>
            </a:r>
            <a:r>
              <a:rPr sz="5000" spc="-65" dirty="0">
                <a:solidFill>
                  <a:srgbClr val="2A9FBC"/>
                </a:solidFill>
              </a:rPr>
              <a:t>services</a:t>
            </a:r>
            <a:r>
              <a:rPr sz="5000" spc="-265" dirty="0">
                <a:solidFill>
                  <a:srgbClr val="2A9FBC"/>
                </a:solidFill>
              </a:rPr>
              <a:t> </a:t>
            </a:r>
            <a:r>
              <a:rPr sz="5000" spc="-114" dirty="0">
                <a:solidFill>
                  <a:srgbClr val="2A9FBC"/>
                </a:solidFill>
              </a:rPr>
              <a:t>in</a:t>
            </a:r>
            <a:r>
              <a:rPr sz="5000" spc="-265" dirty="0">
                <a:solidFill>
                  <a:srgbClr val="2A9FBC"/>
                </a:solidFill>
              </a:rPr>
              <a:t> </a:t>
            </a:r>
            <a:r>
              <a:rPr sz="5000" spc="110" dirty="0">
                <a:solidFill>
                  <a:srgbClr val="2A9FBC"/>
                </a:solidFill>
              </a:rPr>
              <a:t>AWS</a:t>
            </a:r>
            <a:endParaRPr sz="5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9000" y="914400"/>
            <a:ext cx="14761845" cy="67341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0400" y="1752600"/>
            <a:ext cx="15059660" cy="641858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12800" y="1600200"/>
            <a:ext cx="14661515" cy="66186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094" y="844850"/>
            <a:ext cx="6111240" cy="953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55"/>
              </a:lnSpc>
            </a:pPr>
            <a:r>
              <a:rPr sz="6200" spc="30" dirty="0">
                <a:solidFill>
                  <a:srgbClr val="B0B0B0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6200" spc="-395" dirty="0">
                <a:solidFill>
                  <a:srgbClr val="B0B0B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200" spc="80" dirty="0">
                <a:solidFill>
                  <a:srgbClr val="B0B0B0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6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8194" y="844850"/>
            <a:ext cx="2519680" cy="953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55"/>
              </a:lnSpc>
            </a:pPr>
            <a:r>
              <a:rPr sz="6200" spc="-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Ela</a:t>
            </a:r>
            <a:r>
              <a:rPr sz="6200" spc="-1240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200" spc="-60" dirty="0">
                <a:solidFill>
                  <a:srgbClr val="B0B0B0"/>
                </a:solidFill>
                <a:latin typeface="Verdana" panose="020B0604030504040204"/>
                <a:cs typeface="Verdana" panose="020B0604030504040204"/>
              </a:rPr>
              <a:t>Ela</a:t>
            </a:r>
            <a:r>
              <a:rPr sz="6200" spc="-130" dirty="0">
                <a:solidFill>
                  <a:srgbClr val="B0B0B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200" spc="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6200" spc="-748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200" spc="60" dirty="0">
                <a:solidFill>
                  <a:srgbClr val="B0B0B0"/>
                </a:solidFill>
                <a:latin typeface="Verdana" panose="020B0604030504040204"/>
                <a:cs typeface="Verdana" panose="020B0604030504040204"/>
              </a:rPr>
              <a:t>tic</a:t>
            </a:r>
            <a:endParaRPr sz="6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62700" y="946295"/>
            <a:ext cx="6264275" cy="882650"/>
          </a:xfrm>
          <a:custGeom>
            <a:avLst/>
            <a:gdLst/>
            <a:ahLst/>
            <a:cxnLst/>
            <a:rect l="l" t="t" r="r" b="b"/>
            <a:pathLst>
              <a:path w="6264275" h="882650">
                <a:moveTo>
                  <a:pt x="6264235" y="0"/>
                </a:moveTo>
                <a:lnTo>
                  <a:pt x="0" y="0"/>
                </a:lnTo>
                <a:lnTo>
                  <a:pt x="0" y="882504"/>
                </a:lnTo>
                <a:lnTo>
                  <a:pt x="6264235" y="882504"/>
                </a:lnTo>
                <a:lnTo>
                  <a:pt x="62642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78303" y="2506018"/>
            <a:ext cx="11699875" cy="3939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4000"/>
              </a:lnSpc>
              <a:spcBef>
                <a:spcPts val="95"/>
              </a:spcBef>
            </a:pPr>
            <a:r>
              <a:rPr sz="42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4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4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4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operations</a:t>
            </a:r>
            <a:r>
              <a:rPr sz="4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4200" spc="-14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increase</a:t>
            </a:r>
            <a:r>
              <a:rPr sz="4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42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decrease</a:t>
            </a:r>
            <a:r>
              <a:rPr sz="42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42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will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750">
              <a:latin typeface="Verdana" panose="020B0604030504040204"/>
              <a:cs typeface="Verdana" panose="020B0604030504040204"/>
            </a:endParaRPr>
          </a:p>
          <a:p>
            <a:pPr marL="570230" marR="562610" algn="ctr">
              <a:lnSpc>
                <a:spcPct val="124000"/>
              </a:lnSpc>
            </a:pPr>
            <a:r>
              <a:rPr sz="4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4200" spc="-229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42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operating</a:t>
            </a:r>
            <a:r>
              <a:rPr sz="4200" spc="-229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2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remote </a:t>
            </a:r>
            <a:r>
              <a:rPr sz="4200" spc="-14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42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servers</a:t>
            </a:r>
            <a:r>
              <a:rPr sz="42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42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2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world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5202" y="931525"/>
            <a:ext cx="2727960" cy="850265"/>
          </a:xfrm>
          <a:custGeom>
            <a:avLst/>
            <a:gdLst/>
            <a:ahLst/>
            <a:cxnLst/>
            <a:rect l="l" t="t" r="r" b="b"/>
            <a:pathLst>
              <a:path w="2727960" h="850264">
                <a:moveTo>
                  <a:pt x="2727887" y="0"/>
                </a:moveTo>
                <a:lnTo>
                  <a:pt x="0" y="0"/>
                </a:lnTo>
                <a:lnTo>
                  <a:pt x="0" y="850052"/>
                </a:lnTo>
                <a:lnTo>
                  <a:pt x="2727887" y="850052"/>
                </a:lnTo>
                <a:lnTo>
                  <a:pt x="2727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92354" y="821127"/>
            <a:ext cx="88741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35" dirty="0">
                <a:solidFill>
                  <a:srgbClr val="675BA7"/>
                </a:solidFill>
              </a:rPr>
              <a:t>Elastic</a:t>
            </a:r>
            <a:r>
              <a:rPr sz="6200" spc="-465" dirty="0">
                <a:solidFill>
                  <a:srgbClr val="675BA7"/>
                </a:solidFill>
              </a:rPr>
              <a:t> </a:t>
            </a:r>
            <a:r>
              <a:rPr sz="6200" spc="30" dirty="0">
                <a:solidFill>
                  <a:srgbClr val="675BA7"/>
                </a:solidFill>
              </a:rPr>
              <a:t>Compute</a:t>
            </a:r>
            <a:r>
              <a:rPr sz="6200" spc="-475" dirty="0">
                <a:solidFill>
                  <a:srgbClr val="675BA7"/>
                </a:solidFill>
              </a:rPr>
              <a:t> </a:t>
            </a:r>
            <a:r>
              <a:rPr sz="6200" spc="114" dirty="0">
                <a:solidFill>
                  <a:srgbClr val="675BA7"/>
                </a:solidFill>
              </a:rPr>
              <a:t>Cloud</a:t>
            </a:r>
            <a:endParaRPr sz="6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93800" y="1752600"/>
            <a:ext cx="14450695" cy="627761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0319" y="649392"/>
            <a:ext cx="7795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Route53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Structure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0223" y="8046275"/>
            <a:ext cx="126479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***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Please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u="heavy" spc="-5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 panose="020B0604030504040204"/>
                <a:cs typeface="Verdana" panose="020B0604030504040204"/>
              </a:rPr>
              <a:t>https://aws.amazon.com/route53/pricing/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5147" y="3249626"/>
            <a:ext cx="2611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Hosted</a:t>
            </a:r>
            <a:r>
              <a:rPr sz="3200" spc="-229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Zone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3674" y="4812332"/>
            <a:ext cx="221361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$0.50</a:t>
            </a:r>
            <a:r>
              <a:rPr sz="3200" spc="-2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ts val="3820"/>
              </a:lnSpc>
            </a:pP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29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month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1371" y="3249626"/>
            <a:ext cx="1576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Queries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0765" y="4812332"/>
            <a:ext cx="223774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$0.40</a:t>
            </a:r>
            <a:r>
              <a:rPr sz="3200" spc="-24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820"/>
              </a:lnSpc>
            </a:pP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0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1M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3307" y="3249626"/>
            <a:ext cx="2447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DNS</a:t>
            </a:r>
            <a:r>
              <a:rPr sz="3200" spc="-2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Entries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02666" y="5053632"/>
            <a:ext cx="929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3757" y="649392"/>
            <a:ext cx="7028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Route53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Health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Checks</a:t>
            </a:r>
            <a:endParaRPr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87938" y="3051105"/>
            <a:ext cx="8521065" cy="3042285"/>
            <a:chOff x="2087938" y="3051105"/>
            <a:chExt cx="8521065" cy="30422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87938" y="3051105"/>
              <a:ext cx="3041789" cy="30417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35077" y="3937000"/>
              <a:ext cx="4585970" cy="0"/>
            </a:xfrm>
            <a:custGeom>
              <a:avLst/>
              <a:gdLst/>
              <a:ahLst/>
              <a:cxnLst/>
              <a:rect l="l" t="t" r="r" b="b"/>
              <a:pathLst>
                <a:path w="4585970">
                  <a:moveTo>
                    <a:pt x="0" y="0"/>
                  </a:moveTo>
                  <a:lnTo>
                    <a:pt x="4560286" y="0"/>
                  </a:lnTo>
                  <a:lnTo>
                    <a:pt x="4585686" y="0"/>
                  </a:lnTo>
                </a:path>
              </a:pathLst>
            </a:custGeom>
            <a:ln w="508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395363" y="383032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59"/>
                  </a:lnTo>
                  <a:lnTo>
                    <a:pt x="213359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29137" y="5296052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850" y="0"/>
                  </a:lnTo>
                </a:path>
              </a:pathLst>
            </a:custGeom>
            <a:ln w="508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41177" y="5189372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60" y="0"/>
                  </a:moveTo>
                  <a:lnTo>
                    <a:pt x="0" y="106679"/>
                  </a:lnTo>
                  <a:lnTo>
                    <a:pt x="213360" y="213359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587011" y="5270652"/>
              <a:ext cx="1927860" cy="50800"/>
            </a:xfrm>
            <a:custGeom>
              <a:avLst/>
              <a:gdLst/>
              <a:ahLst/>
              <a:cxnLst/>
              <a:rect l="l" t="t" r="r" b="b"/>
              <a:pathLst>
                <a:path w="1927859" h="50800">
                  <a:moveTo>
                    <a:pt x="0" y="50800"/>
                  </a:moveTo>
                  <a:lnTo>
                    <a:pt x="1927812" y="50800"/>
                  </a:lnTo>
                  <a:lnTo>
                    <a:pt x="1927812" y="0"/>
                  </a:lnTo>
                  <a:lnTo>
                    <a:pt x="0" y="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483479" y="2806934"/>
            <a:ext cx="3529965" cy="35306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example.com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9204" y="5005781"/>
            <a:ext cx="838200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160" dirty="0">
                <a:latin typeface="Verdana" panose="020B0604030504040204"/>
                <a:cs typeface="Verdana" panose="020B0604030504040204"/>
              </a:rPr>
              <a:t>200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41177" y="3823470"/>
            <a:ext cx="4867910" cy="1700530"/>
            <a:chOff x="5741177" y="3823470"/>
            <a:chExt cx="4867910" cy="1700530"/>
          </a:xfrm>
        </p:grpSpPr>
        <p:sp>
          <p:nvSpPr>
            <p:cNvPr id="13" name="object 13"/>
            <p:cNvSpPr/>
            <p:nvPr/>
          </p:nvSpPr>
          <p:spPr>
            <a:xfrm>
              <a:off x="5835077" y="3930150"/>
              <a:ext cx="4585970" cy="0"/>
            </a:xfrm>
            <a:custGeom>
              <a:avLst/>
              <a:gdLst/>
              <a:ahLst/>
              <a:cxnLst/>
              <a:rect l="l" t="t" r="r" b="b"/>
              <a:pathLst>
                <a:path w="4585970">
                  <a:moveTo>
                    <a:pt x="0" y="0"/>
                  </a:moveTo>
                  <a:lnTo>
                    <a:pt x="4560286" y="0"/>
                  </a:lnTo>
                  <a:lnTo>
                    <a:pt x="4585686" y="0"/>
                  </a:lnTo>
                </a:path>
              </a:pathLst>
            </a:custGeom>
            <a:ln w="508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395363" y="382347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60"/>
                  </a:lnTo>
                  <a:lnTo>
                    <a:pt x="213359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29137" y="5289203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850" y="0"/>
                  </a:lnTo>
                </a:path>
              </a:pathLst>
            </a:custGeom>
            <a:ln w="508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41177" y="5182523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60" y="0"/>
                  </a:moveTo>
                  <a:lnTo>
                    <a:pt x="0" y="106679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587011" y="5263803"/>
              <a:ext cx="1927860" cy="50800"/>
            </a:xfrm>
            <a:custGeom>
              <a:avLst/>
              <a:gdLst/>
              <a:ahLst/>
              <a:cxnLst/>
              <a:rect l="l" t="t" r="r" b="b"/>
              <a:pathLst>
                <a:path w="1927859" h="50800">
                  <a:moveTo>
                    <a:pt x="0" y="50800"/>
                  </a:moveTo>
                  <a:lnTo>
                    <a:pt x="1927812" y="50800"/>
                  </a:lnTo>
                  <a:lnTo>
                    <a:pt x="1927812" y="0"/>
                  </a:lnTo>
                  <a:lnTo>
                    <a:pt x="0" y="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68987" y="5054675"/>
              <a:ext cx="918210" cy="469265"/>
            </a:xfrm>
            <a:custGeom>
              <a:avLst/>
              <a:gdLst/>
              <a:ahLst/>
              <a:cxnLst/>
              <a:rect l="l" t="t" r="r" b="b"/>
              <a:pathLst>
                <a:path w="918209" h="469264">
                  <a:moveTo>
                    <a:pt x="918023" y="0"/>
                  </a:moveTo>
                  <a:lnTo>
                    <a:pt x="0" y="0"/>
                  </a:lnTo>
                  <a:lnTo>
                    <a:pt x="0" y="469053"/>
                  </a:lnTo>
                  <a:lnTo>
                    <a:pt x="918023" y="469053"/>
                  </a:lnTo>
                  <a:lnTo>
                    <a:pt x="9180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709204" y="4998932"/>
            <a:ext cx="838200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160" dirty="0">
                <a:latin typeface="Verdana" panose="020B0604030504040204"/>
                <a:cs typeface="Verdana" panose="020B0604030504040204"/>
              </a:rPr>
              <a:t>200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27754" y="3823470"/>
            <a:ext cx="6294120" cy="3418840"/>
            <a:chOff x="4327754" y="3823470"/>
            <a:chExt cx="6294120" cy="341884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7754" y="5726178"/>
              <a:ext cx="1515746" cy="151574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47777" y="3930150"/>
              <a:ext cx="4585970" cy="0"/>
            </a:xfrm>
            <a:custGeom>
              <a:avLst/>
              <a:gdLst/>
              <a:ahLst/>
              <a:cxnLst/>
              <a:rect l="l" t="t" r="r" b="b"/>
              <a:pathLst>
                <a:path w="4585970">
                  <a:moveTo>
                    <a:pt x="0" y="0"/>
                  </a:moveTo>
                  <a:lnTo>
                    <a:pt x="4560286" y="0"/>
                  </a:lnTo>
                  <a:lnTo>
                    <a:pt x="4585686" y="0"/>
                  </a:lnTo>
                </a:path>
              </a:pathLst>
            </a:custGeom>
            <a:ln w="508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408063" y="382347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60"/>
                  </a:lnTo>
                  <a:lnTo>
                    <a:pt x="213359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41837" y="5289203"/>
              <a:ext cx="4585970" cy="0"/>
            </a:xfrm>
            <a:custGeom>
              <a:avLst/>
              <a:gdLst/>
              <a:ahLst/>
              <a:cxnLst/>
              <a:rect l="l" t="t" r="r" b="b"/>
              <a:pathLst>
                <a:path w="4585970">
                  <a:moveTo>
                    <a:pt x="0" y="0"/>
                  </a:moveTo>
                  <a:lnTo>
                    <a:pt x="1761592" y="0"/>
                  </a:lnTo>
                </a:path>
                <a:path w="4585970">
                  <a:moveTo>
                    <a:pt x="2636131" y="0"/>
                  </a:moveTo>
                  <a:lnTo>
                    <a:pt x="4585686" y="0"/>
                  </a:lnTo>
                </a:path>
              </a:pathLst>
            </a:custGeom>
            <a:ln w="508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53877" y="5182523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60" y="0"/>
                  </a:moveTo>
                  <a:lnTo>
                    <a:pt x="0" y="106679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703430" y="5054675"/>
              <a:ext cx="875030" cy="469265"/>
            </a:xfrm>
            <a:custGeom>
              <a:avLst/>
              <a:gdLst/>
              <a:ahLst/>
              <a:cxnLst/>
              <a:rect l="l" t="t" r="r" b="b"/>
              <a:pathLst>
                <a:path w="875029" h="469264">
                  <a:moveTo>
                    <a:pt x="874539" y="0"/>
                  </a:moveTo>
                  <a:lnTo>
                    <a:pt x="0" y="0"/>
                  </a:lnTo>
                  <a:lnTo>
                    <a:pt x="0" y="469053"/>
                  </a:lnTo>
                  <a:lnTo>
                    <a:pt x="874539" y="469053"/>
                  </a:lnTo>
                  <a:lnTo>
                    <a:pt x="874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730947" y="4989483"/>
            <a:ext cx="819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 panose="020B0604030504040204"/>
                <a:cs typeface="Verdana" panose="020B0604030504040204"/>
              </a:rPr>
              <a:t>5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0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8948" y="5726178"/>
            <a:ext cx="1593359" cy="1515746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471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Conclusion</a:t>
            </a:r>
            <a:endParaRPr spc="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96862" y="3091179"/>
            <a:ext cx="3884929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latin typeface="Verdana" panose="020B0604030504040204"/>
                <a:cs typeface="Verdana" panose="020B0604030504040204"/>
              </a:rPr>
              <a:t>EC2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computing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92075">
              <a:lnSpc>
                <a:spcPts val="6200"/>
              </a:lnSpc>
              <a:spcBef>
                <a:spcPts val="400"/>
              </a:spcBef>
            </a:pPr>
            <a:r>
              <a:rPr sz="3200" spc="-100" dirty="0">
                <a:latin typeface="Verdana" panose="020B0604030504040204"/>
                <a:cs typeface="Verdana" panose="020B0604030504040204"/>
              </a:rPr>
              <a:t>S3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storage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RDS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databases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Route53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URLs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5657" y="267091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162" y="3215672"/>
            <a:ext cx="15029815" cy="18535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5080" algn="ctr">
              <a:lnSpc>
                <a:spcPts val="6800"/>
              </a:lnSpc>
              <a:spcBef>
                <a:spcPts val="905"/>
              </a:spcBef>
            </a:pPr>
            <a:r>
              <a:rPr sz="5700" spc="-5" dirty="0">
                <a:solidFill>
                  <a:srgbClr val="F15B2A"/>
                </a:solidFill>
              </a:rPr>
              <a:t>Enhancing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35" dirty="0">
                <a:solidFill>
                  <a:srgbClr val="F15B2A"/>
                </a:solidFill>
              </a:rPr>
              <a:t>Your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340" dirty="0">
                <a:solidFill>
                  <a:srgbClr val="F15B2A"/>
                </a:solidFill>
              </a:rPr>
              <a:t>App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dirty="0">
                <a:solidFill>
                  <a:srgbClr val="F15B2A"/>
                </a:solidFill>
              </a:rPr>
              <a:t>with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120" dirty="0">
                <a:solidFill>
                  <a:srgbClr val="F15B2A"/>
                </a:solidFill>
              </a:rPr>
              <a:t>AWS</a:t>
            </a:r>
            <a:r>
              <a:rPr sz="5700" spc="-295" dirty="0">
                <a:solidFill>
                  <a:srgbClr val="F15B2A"/>
                </a:solidFill>
              </a:rPr>
              <a:t> </a:t>
            </a:r>
            <a:r>
              <a:rPr sz="5700" spc="-60" dirty="0">
                <a:solidFill>
                  <a:srgbClr val="F15B2A"/>
                </a:solidFill>
              </a:rPr>
              <a:t>Databases </a:t>
            </a:r>
            <a:r>
              <a:rPr sz="5700" spc="-1989" dirty="0">
                <a:solidFill>
                  <a:srgbClr val="F15B2A"/>
                </a:solidFill>
              </a:rPr>
              <a:t> </a:t>
            </a:r>
            <a:r>
              <a:rPr sz="5700" spc="-20" dirty="0">
                <a:solidFill>
                  <a:srgbClr val="F15B2A"/>
                </a:solidFill>
              </a:rPr>
              <a:t>and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70" dirty="0">
                <a:solidFill>
                  <a:srgbClr val="F15B2A"/>
                </a:solidFill>
              </a:rPr>
              <a:t>Application</a:t>
            </a:r>
            <a:r>
              <a:rPr sz="5700" spc="-295" dirty="0">
                <a:solidFill>
                  <a:srgbClr val="F15B2A"/>
                </a:solidFill>
              </a:rPr>
              <a:t> </a:t>
            </a:r>
            <a:r>
              <a:rPr sz="5700" spc="-85" dirty="0">
                <a:solidFill>
                  <a:srgbClr val="F15B2A"/>
                </a:solidFill>
              </a:rPr>
              <a:t>Services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6467" y="649392"/>
            <a:ext cx="7243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Extended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Services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5005" y="4673431"/>
            <a:ext cx="4851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EB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7400" y="4673431"/>
            <a:ext cx="19062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DynamoDB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2744" y="8301568"/>
            <a:ext cx="19107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CloudF</a:t>
            </a:r>
            <a:r>
              <a:rPr sz="26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6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ont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19035" y="1982612"/>
            <a:ext cx="2183100" cy="2183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8959" y="5641059"/>
            <a:ext cx="2183100" cy="2183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2232" y="5641059"/>
            <a:ext cx="2151533" cy="21831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76666" y="8301568"/>
            <a:ext cx="20681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CloudWatch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8867" y="8301568"/>
            <a:ext cx="7378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VPC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5973" y="5641059"/>
            <a:ext cx="2183100" cy="21831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55973" y="1982612"/>
            <a:ext cx="2183100" cy="2183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20917" y="1982612"/>
            <a:ext cx="2214317" cy="21831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433590" y="4643121"/>
            <a:ext cx="13741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Lambda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3832" y="649392"/>
            <a:ext cx="5228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Basic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Unit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of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EC2</a:t>
            </a:r>
            <a:endParaRPr spc="50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0506" y="2543605"/>
            <a:ext cx="1994987" cy="40567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04862" y="6974485"/>
            <a:ext cx="2646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3200" spc="-2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6765" y="3991609"/>
            <a:ext cx="102146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80" dirty="0">
                <a:solidFill>
                  <a:srgbClr val="FFFFFF"/>
                </a:solidFill>
              </a:rPr>
              <a:t>Dem</a:t>
            </a:r>
            <a:r>
              <a:rPr sz="6400" spc="10" dirty="0">
                <a:solidFill>
                  <a:srgbClr val="FFFFFF"/>
                </a:solidFill>
              </a:rPr>
              <a:t>o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85" dirty="0">
                <a:solidFill>
                  <a:srgbClr val="FFFFFF"/>
                </a:solidFill>
              </a:rPr>
              <a:t>i</a:t>
            </a:r>
            <a:r>
              <a:rPr sz="6400" spc="-204" dirty="0">
                <a:solidFill>
                  <a:srgbClr val="FFFFFF"/>
                </a:solidFill>
              </a:rPr>
              <a:t>n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50" dirty="0">
                <a:solidFill>
                  <a:srgbClr val="FFFFFF"/>
                </a:solidFill>
              </a:rPr>
              <a:t>th</a:t>
            </a:r>
            <a:r>
              <a:rPr sz="6400" spc="-60" dirty="0">
                <a:solidFill>
                  <a:srgbClr val="FFFFFF"/>
                </a:solidFill>
              </a:rPr>
              <a:t>e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90" dirty="0">
                <a:solidFill>
                  <a:srgbClr val="FFFFFF"/>
                </a:solidFill>
              </a:rPr>
              <a:t>A</a:t>
            </a:r>
            <a:r>
              <a:rPr sz="6400" spc="400" dirty="0">
                <a:solidFill>
                  <a:srgbClr val="FFFFFF"/>
                </a:solidFill>
              </a:rPr>
              <a:t>W</a:t>
            </a:r>
            <a:r>
              <a:rPr sz="6400" spc="-280" dirty="0">
                <a:solidFill>
                  <a:srgbClr val="FFFFFF"/>
                </a:solidFill>
              </a:rPr>
              <a:t>S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0" dirty="0">
                <a:solidFill>
                  <a:srgbClr val="FFFFFF"/>
                </a:solidFill>
              </a:rPr>
              <a:t>C</a:t>
            </a:r>
            <a:r>
              <a:rPr sz="6400" spc="-340" dirty="0">
                <a:solidFill>
                  <a:srgbClr val="FFFFFF"/>
                </a:solidFill>
              </a:rPr>
              <a:t>onsole!</a:t>
            </a:r>
            <a:endParaRPr sz="6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613618"/>
            <a:ext cx="11525250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45" dirty="0">
                <a:solidFill>
                  <a:srgbClr val="9BC84D"/>
                </a:solidFill>
              </a:rPr>
              <a:t>Ama</a:t>
            </a:r>
            <a:r>
              <a:rPr sz="6400" spc="-190" dirty="0">
                <a:solidFill>
                  <a:srgbClr val="9BC84D"/>
                </a:solidFill>
              </a:rPr>
              <a:t>z</a:t>
            </a:r>
            <a:r>
              <a:rPr sz="6400" spc="-155" dirty="0">
                <a:solidFill>
                  <a:srgbClr val="9BC84D"/>
                </a:solidFill>
              </a:rPr>
              <a:t>o</a:t>
            </a:r>
            <a:r>
              <a:rPr sz="6400" spc="40" dirty="0">
                <a:solidFill>
                  <a:srgbClr val="9BC84D"/>
                </a:solidFill>
              </a:rPr>
              <a:t>n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225" dirty="0">
                <a:solidFill>
                  <a:srgbClr val="9BC84D"/>
                </a:solidFill>
              </a:rPr>
              <a:t>Machin</a:t>
            </a:r>
            <a:r>
              <a:rPr sz="6400" spc="-30" dirty="0">
                <a:solidFill>
                  <a:srgbClr val="9BC84D"/>
                </a:solidFill>
              </a:rPr>
              <a:t>e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420" dirty="0">
                <a:solidFill>
                  <a:srgbClr val="9BC84D"/>
                </a:solidFill>
              </a:rPr>
              <a:t>Imag</a:t>
            </a:r>
            <a:r>
              <a:rPr sz="6400" spc="-204" dirty="0">
                <a:solidFill>
                  <a:srgbClr val="9BC84D"/>
                </a:solidFill>
              </a:rPr>
              <a:t>e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280" dirty="0">
                <a:solidFill>
                  <a:srgbClr val="9BC84D"/>
                </a:solidFill>
              </a:rPr>
              <a:t>(AMI)</a:t>
            </a:r>
            <a:endParaRPr sz="6400"/>
          </a:p>
          <a:p>
            <a:pPr marL="86360" marR="647700">
              <a:lnSpc>
                <a:spcPts val="4300"/>
              </a:lnSpc>
              <a:spcBef>
                <a:spcPts val="440"/>
              </a:spcBef>
            </a:pPr>
            <a:r>
              <a:rPr sz="3600" spc="15" dirty="0">
                <a:solidFill>
                  <a:srgbClr val="000000"/>
                </a:solidFill>
              </a:rPr>
              <a:t>Operating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75" dirty="0">
                <a:solidFill>
                  <a:srgbClr val="000000"/>
                </a:solidFill>
              </a:rPr>
              <a:t>system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software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used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on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70" dirty="0">
                <a:solidFill>
                  <a:srgbClr val="000000"/>
                </a:solidFill>
              </a:rPr>
              <a:t>an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EC2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instance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4D4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4792</Words>
  <Application>WPS Presentation</Application>
  <PresentationFormat>On-screen Show (4:3)</PresentationFormat>
  <Paragraphs>578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Times New Roman</vt:lpstr>
      <vt:lpstr>Tahoma</vt:lpstr>
      <vt:lpstr>Office Theme</vt:lpstr>
      <vt:lpstr>Understanding the Core Services of AWS</vt:lpstr>
      <vt:lpstr>Overview</vt:lpstr>
      <vt:lpstr>Elastic Compute Cloud</vt:lpstr>
      <vt:lpstr>PowerPoint 演示文稿</vt:lpstr>
      <vt:lpstr>What Can You Do with EC2?</vt:lpstr>
      <vt:lpstr>Elastic Compute Cloud</vt:lpstr>
      <vt:lpstr>Basic Unit of EC2</vt:lpstr>
      <vt:lpstr>Demo in the AWS Console!</vt:lpstr>
      <vt:lpstr>Operating system and software used on an EC2  instance</vt:lpstr>
      <vt:lpstr>… not your instance</vt:lpstr>
      <vt:lpstr>Large Instance Type Comparison</vt:lpstr>
      <vt:lpstr>Rules for automatically scaling EC2 instances up and  down</vt:lpstr>
      <vt:lpstr>PowerPoint 演示文稿</vt:lpstr>
      <vt:lpstr>PowerPoint 演示文稿</vt:lpstr>
      <vt:lpstr>IP-based communication rules for a single or group of  EC2 instances</vt:lpstr>
      <vt:lpstr>Example Security Group Scenarios</vt:lpstr>
      <vt:lpstr>Amazon EC2 Pricing</vt:lpstr>
      <vt:lpstr>EC2 instances are charged by the hour</vt:lpstr>
      <vt:lpstr>EC2 Pricing Example</vt:lpstr>
      <vt:lpstr>EC2 Pricing Example</vt:lpstr>
      <vt:lpstr>EC2 Instance Pricing Types</vt:lpstr>
      <vt:lpstr>Current EC2 Free Offering</vt:lpstr>
      <vt:lpstr>Additional Pricing</vt:lpstr>
      <vt:lpstr>More to come on EC2!</vt:lpstr>
      <vt:lpstr>Simple Storage Service</vt:lpstr>
      <vt:lpstr>PowerPoint 演示文稿</vt:lpstr>
      <vt:lpstr>Maximum file size is 5 terabytes!</vt:lpstr>
      <vt:lpstr>Structure of S3</vt:lpstr>
      <vt:lpstr>S3 Buckets Can</vt:lpstr>
      <vt:lpstr>S3 buckets are accessed via  URL</vt:lpstr>
      <vt:lpstr>S3 Bucket URL Example</vt:lpstr>
      <vt:lpstr>PowerPoint 演示文稿</vt:lpstr>
      <vt:lpstr>PowerPoint 演示文稿</vt:lpstr>
      <vt:lpstr>PowerPoint 演示文稿</vt:lpstr>
      <vt:lpstr>How to Solve Latency in S3</vt:lpstr>
      <vt:lpstr>S3 Pricing Structure</vt:lpstr>
      <vt:lpstr>S3 Oregon Region Pricing Example</vt:lpstr>
      <vt:lpstr>Relational Database Service</vt:lpstr>
      <vt:lpstr>PowerPoint 演示文稿</vt:lpstr>
      <vt:lpstr>Managed Database Aspects</vt:lpstr>
      <vt:lpstr>Database on EC2 vs. RDS</vt:lpstr>
      <vt:lpstr>RDS Database Options</vt:lpstr>
      <vt:lpstr>RDS Databases Run on EC2 Instances</vt:lpstr>
      <vt:lpstr>…but having Amazon  manage the database  for you will save you  headaches</vt:lpstr>
      <vt:lpstr>RDS Makes It Easy to…</vt:lpstr>
      <vt:lpstr>AWS Takes Security  Seriously</vt:lpstr>
      <vt:lpstr>PowerPoint 演示文稿</vt:lpstr>
      <vt:lpstr>RDS Pricing Structure</vt:lpstr>
      <vt:lpstr>RDS Pricing Example</vt:lpstr>
      <vt:lpstr>Pricing changes based on the database type</vt:lpstr>
      <vt:lpstr>Other Managed Database Offerings from Amazon</vt:lpstr>
      <vt:lpstr>Route53</vt:lpstr>
      <vt:lpstr>Route53</vt:lpstr>
      <vt:lpstr>System that translates human-readable URLs to IP  addresses</vt:lpstr>
      <vt:lpstr>www.example.com</vt:lpstr>
      <vt:lpstr>Route53 is Core to letting users interact with  services in AWS</vt:lpstr>
      <vt:lpstr>PowerPoint 演示文稿</vt:lpstr>
      <vt:lpstr>PowerPoint 演示文稿</vt:lpstr>
      <vt:lpstr>PowerPoint 演示文稿</vt:lpstr>
      <vt:lpstr>PowerPoint 演示文稿</vt:lpstr>
      <vt:lpstr>Route53 Pricing Structure</vt:lpstr>
      <vt:lpstr>Route53 Health Checks</vt:lpstr>
      <vt:lpstr>Conclusion</vt:lpstr>
      <vt:lpstr>Summary</vt:lpstr>
      <vt:lpstr>Enhancing Your App with AWS Databases  and Application Services</vt:lpstr>
      <vt:lpstr>AWS Extended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Core Services of AWS</dc:title>
  <dc:creator/>
  <cp:lastModifiedBy>Steve Sam</cp:lastModifiedBy>
  <cp:revision>5</cp:revision>
  <dcterms:created xsi:type="dcterms:W3CDTF">2021-08-15T20:15:00Z</dcterms:created>
  <dcterms:modified xsi:type="dcterms:W3CDTF">2021-09-13T14:50:32Z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2021-05-24T22:00:00Z</vt:filetime>
  </property>
  <property fmtid="{D5CDD505-2E9C-101B-9397-08002B2CF9AE}" pid="3" name="Creator">
    <vt:lpwstr>Keynote</vt:lpwstr>
  </property>
  <property fmtid="{D5CDD505-2E9C-101B-9397-08002B2CF9AE}" pid="4" name="LastSaved">
    <vt:filetime>2021-08-15T22:00:00Z</vt:filetime>
  </property>
  <property fmtid="{D5CDD505-2E9C-101B-9397-08002B2CF9AE}" pid="5" name="ICV">
    <vt:lpwstr>AE59F964AE524BE99846F35823CA80D2</vt:lpwstr>
  </property>
  <property fmtid="{D5CDD505-2E9C-101B-9397-08002B2CF9AE}" pid="6" name="KSOProductBuildVer">
    <vt:lpwstr>1033-11.2.0.10296</vt:lpwstr>
  </property>
</Properties>
</file>