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30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310" r:id="rId23"/>
    <p:sldId id="31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47129" y="649392"/>
            <a:ext cx="35617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756" y="3668605"/>
            <a:ext cx="1435848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5427" y="2697479"/>
            <a:ext cx="11385144" cy="366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3704" y="1870914"/>
            <a:ext cx="12214225" cy="9423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45" dirty="0">
                <a:solidFill>
                  <a:srgbClr val="171717"/>
                </a:solidFill>
              </a:rPr>
              <a:t>Soundin</a:t>
            </a:r>
            <a:r>
              <a:rPr sz="6000" spc="1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Alar</a:t>
            </a:r>
            <a:r>
              <a:rPr sz="6000" spc="55" dirty="0">
                <a:solidFill>
                  <a:srgbClr val="171717"/>
                </a:solidFill>
              </a:rPr>
              <a:t>m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wit</a:t>
            </a:r>
            <a:r>
              <a:rPr sz="6000" spc="40" dirty="0">
                <a:solidFill>
                  <a:srgbClr val="171717"/>
                </a:solidFill>
              </a:rPr>
              <a:t>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5" dirty="0">
                <a:solidFill>
                  <a:srgbClr val="171717"/>
                </a:solidFill>
              </a:rPr>
              <a:t>IA</a:t>
            </a:r>
            <a:r>
              <a:rPr sz="6000" dirty="0">
                <a:solidFill>
                  <a:srgbClr val="171717"/>
                </a:solidFill>
              </a:rPr>
              <a:t>M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6" y="3213014"/>
            <a:ext cx="12799695" cy="18161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marR="16510">
              <a:lnSpc>
                <a:spcPts val="6420"/>
              </a:lnSpc>
              <a:spcBef>
                <a:spcPts val="1360"/>
              </a:spcBef>
            </a:pPr>
            <a:r>
              <a:rPr sz="6400" spc="-85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6400" spc="-6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6400" spc="-1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IA</a:t>
            </a:r>
            <a:r>
              <a:rPr sz="6400" spc="-4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9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17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400" spc="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8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6400" spc="-12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3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400" spc="-2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9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4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28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4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6400" spc="-400" dirty="0">
                <a:solidFill>
                  <a:srgbClr val="A02758"/>
                </a:solidFill>
                <a:latin typeface="Verdana" panose="020B0604030504040204"/>
                <a:cs typeface="Verdana" panose="020B0604030504040204"/>
              </a:rPr>
              <a:t>needs.”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352" y="5219360"/>
            <a:ext cx="8789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4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ery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oope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ti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eloper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k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277" y="3668605"/>
            <a:ext cx="8636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Securing</a:t>
            </a:r>
            <a:r>
              <a:rPr spc="-265" dirty="0"/>
              <a:t> </a:t>
            </a:r>
            <a:r>
              <a:rPr spc="-15" dirty="0"/>
              <a:t>Your</a:t>
            </a:r>
            <a:r>
              <a:rPr spc="-265" dirty="0"/>
              <a:t> </a:t>
            </a:r>
            <a:r>
              <a:rPr spc="110" dirty="0"/>
              <a:t>AWS</a:t>
            </a:r>
            <a:r>
              <a:rPr spc="-265" dirty="0"/>
              <a:t> </a:t>
            </a:r>
            <a:r>
              <a:rPr spc="110" dirty="0"/>
              <a:t>Account</a:t>
            </a:r>
            <a:endParaRPr spc="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194" y="3991609"/>
            <a:ext cx="102616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20" dirty="0">
                <a:solidFill>
                  <a:srgbClr val="F15B2A"/>
                </a:solidFill>
              </a:rPr>
              <a:t>P</a:t>
            </a:r>
            <a:r>
              <a:rPr sz="6400" spc="-530" dirty="0">
                <a:solidFill>
                  <a:srgbClr val="F15B2A"/>
                </a:solidFill>
              </a:rPr>
              <a:t>r</a:t>
            </a:r>
            <a:r>
              <a:rPr sz="6400" spc="-45" dirty="0">
                <a:solidFill>
                  <a:srgbClr val="F15B2A"/>
                </a:solidFill>
              </a:rPr>
              <a:t>o</a:t>
            </a:r>
            <a:r>
              <a:rPr sz="6400" spc="-195" dirty="0">
                <a:solidFill>
                  <a:srgbClr val="F15B2A"/>
                </a:solidFill>
              </a:rPr>
              <a:t>t</a:t>
            </a:r>
            <a:r>
              <a:rPr sz="6400" spc="-95" dirty="0">
                <a:solidFill>
                  <a:srgbClr val="F15B2A"/>
                </a:solidFill>
              </a:rPr>
              <a:t>ec</a:t>
            </a:r>
            <a:r>
              <a:rPr sz="6400" spc="70" dirty="0">
                <a:solidFill>
                  <a:srgbClr val="F15B2A"/>
                </a:solidFill>
              </a:rPr>
              <a:t>t</a:t>
            </a:r>
            <a:r>
              <a:rPr sz="6400" spc="-715" dirty="0">
                <a:solidFill>
                  <a:srgbClr val="F15B2A"/>
                </a:solidFill>
              </a:rPr>
              <a:t> </a:t>
            </a:r>
            <a:r>
              <a:rPr sz="6400" spc="-409" dirty="0">
                <a:solidFill>
                  <a:srgbClr val="F15B2A"/>
                </a:solidFill>
              </a:rPr>
              <a:t>y</a:t>
            </a:r>
            <a:r>
              <a:rPr sz="6400" spc="-229" dirty="0">
                <a:solidFill>
                  <a:srgbClr val="F15B2A"/>
                </a:solidFill>
              </a:rPr>
              <a:t>ou</a:t>
            </a:r>
            <a:r>
              <a:rPr sz="6400" spc="-25" dirty="0">
                <a:solidFill>
                  <a:srgbClr val="F15B2A"/>
                </a:solidFill>
              </a:rPr>
              <a:t>r</a:t>
            </a:r>
            <a:r>
              <a:rPr sz="6400" spc="-715" dirty="0">
                <a:solidFill>
                  <a:srgbClr val="F15B2A"/>
                </a:solidFill>
              </a:rPr>
              <a:t> </a:t>
            </a:r>
            <a:r>
              <a:rPr sz="6400" spc="-90" dirty="0">
                <a:solidFill>
                  <a:srgbClr val="F15B2A"/>
                </a:solidFill>
              </a:rPr>
              <a:t>A</a:t>
            </a:r>
            <a:r>
              <a:rPr sz="6400" spc="400" dirty="0">
                <a:solidFill>
                  <a:srgbClr val="F15B2A"/>
                </a:solidFill>
              </a:rPr>
              <a:t>W</a:t>
            </a:r>
            <a:r>
              <a:rPr sz="6400" spc="-280" dirty="0">
                <a:solidFill>
                  <a:srgbClr val="F15B2A"/>
                </a:solidFill>
              </a:rPr>
              <a:t>S</a:t>
            </a:r>
            <a:r>
              <a:rPr sz="6400" spc="-715" dirty="0">
                <a:solidFill>
                  <a:srgbClr val="F15B2A"/>
                </a:solidFill>
              </a:rPr>
              <a:t> </a:t>
            </a:r>
            <a:r>
              <a:rPr sz="6400" spc="325" dirty="0">
                <a:solidFill>
                  <a:srgbClr val="F15B2A"/>
                </a:solidFill>
              </a:rPr>
              <a:t>A</a:t>
            </a:r>
            <a:r>
              <a:rPr sz="6400" spc="30" dirty="0">
                <a:solidFill>
                  <a:srgbClr val="F15B2A"/>
                </a:solidFill>
              </a:rPr>
              <a:t>cc</a:t>
            </a:r>
            <a:r>
              <a:rPr sz="6400" spc="-200" dirty="0">
                <a:solidFill>
                  <a:srgbClr val="F15B2A"/>
                </a:solidFill>
              </a:rPr>
              <a:t>ount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6759" y="3757374"/>
            <a:ext cx="4192904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25475" marR="5080" indent="-613410">
              <a:lnSpc>
                <a:spcPct val="101000"/>
              </a:lnSpc>
              <a:spcBef>
                <a:spcPts val="60"/>
              </a:spcBef>
            </a:pPr>
            <a:r>
              <a:rPr sz="4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48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Account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4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6480" y="3390286"/>
            <a:ext cx="5310505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Administer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all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services</a:t>
            </a:r>
            <a:endParaRPr sz="3200"/>
          </a:p>
          <a:p>
            <a:pPr marL="12700" marR="5080">
              <a:lnSpc>
                <a:spcPts val="6940"/>
              </a:lnSpc>
              <a:spcBef>
                <a:spcPts val="550"/>
              </a:spcBef>
            </a:pPr>
            <a:r>
              <a:rPr sz="3200" spc="85" dirty="0">
                <a:solidFill>
                  <a:srgbClr val="000000"/>
                </a:solidFill>
              </a:rPr>
              <a:t>Modify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billing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information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Manage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40" dirty="0">
                <a:solidFill>
                  <a:srgbClr val="000000"/>
                </a:solidFill>
              </a:rPr>
              <a:t>users</a:t>
            </a:r>
            <a:endParaRPr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2019915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270" dirty="0">
                <a:solidFill>
                  <a:srgbClr val="9BC84D"/>
                </a:solidFill>
              </a:rPr>
              <a:t>Multi-</a:t>
            </a:r>
            <a:r>
              <a:rPr sz="6400" spc="-345" dirty="0">
                <a:solidFill>
                  <a:srgbClr val="9BC84D"/>
                </a:solidFill>
              </a:rPr>
              <a:t>f</a:t>
            </a:r>
            <a:r>
              <a:rPr sz="6400" spc="-130" dirty="0">
                <a:solidFill>
                  <a:srgbClr val="9BC84D"/>
                </a:solidFill>
              </a:rPr>
              <a:t>ac</a:t>
            </a:r>
            <a:r>
              <a:rPr sz="6400" spc="-245" dirty="0">
                <a:solidFill>
                  <a:srgbClr val="9BC84D"/>
                </a:solidFill>
              </a:rPr>
              <a:t>t</a:t>
            </a:r>
            <a:r>
              <a:rPr sz="6400" spc="-175" dirty="0">
                <a:solidFill>
                  <a:srgbClr val="9BC84D"/>
                </a:solidFill>
              </a:rPr>
              <a:t>o</a:t>
            </a:r>
            <a:r>
              <a:rPr sz="6400" spc="15" dirty="0">
                <a:solidFill>
                  <a:srgbClr val="9BC84D"/>
                </a:solidFill>
              </a:rPr>
              <a:t>r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420" dirty="0">
                <a:solidFill>
                  <a:srgbClr val="9BC84D"/>
                </a:solidFill>
              </a:rPr>
              <a:t>A</a:t>
            </a:r>
            <a:r>
              <a:rPr sz="6400" spc="-240" dirty="0">
                <a:solidFill>
                  <a:srgbClr val="9BC84D"/>
                </a:solidFill>
              </a:rPr>
              <a:t>uthentic</a:t>
            </a:r>
            <a:r>
              <a:rPr sz="6400" spc="-280" dirty="0">
                <a:solidFill>
                  <a:srgbClr val="9BC84D"/>
                </a:solidFill>
              </a:rPr>
              <a:t>a</a:t>
            </a:r>
            <a:r>
              <a:rPr sz="6400" spc="-204" dirty="0">
                <a:solidFill>
                  <a:srgbClr val="9BC84D"/>
                </a:solidFill>
              </a:rPr>
              <a:t>tion</a:t>
            </a:r>
            <a:endParaRPr sz="6400"/>
          </a:p>
          <a:p>
            <a:pPr marL="86360" marR="5080">
              <a:lnSpc>
                <a:spcPts val="4300"/>
              </a:lnSpc>
              <a:spcBef>
                <a:spcPts val="440"/>
              </a:spcBef>
            </a:pPr>
            <a:r>
              <a:rPr sz="3600" spc="20" dirty="0">
                <a:solidFill>
                  <a:srgbClr val="000000"/>
                </a:solidFill>
              </a:rPr>
              <a:t>Authentication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that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50" dirty="0">
                <a:solidFill>
                  <a:srgbClr val="000000"/>
                </a:solidFill>
              </a:rPr>
              <a:t>requires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more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than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one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factor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authenticate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6180" y="649392"/>
            <a:ext cx="4523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404040"/>
                </a:solidFill>
              </a:rPr>
              <a:t>MFA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AWS</a:t>
            </a:r>
            <a:endParaRPr spc="10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“Know”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Password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38" y="2912532"/>
            <a:ext cx="6585584" cy="403923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“Have”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Device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563" y="649392"/>
            <a:ext cx="38912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404040"/>
                </a:solidFill>
              </a:rPr>
              <a:t>MFA</a:t>
            </a:r>
            <a:r>
              <a:rPr spc="-32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Process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1351" y="2938779"/>
            <a:ext cx="65538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1.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Username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4052" y="2637639"/>
            <a:ext cx="2712457" cy="12017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07006" y="5605779"/>
            <a:ext cx="6911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2.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3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uthentic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tion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ode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64052" y="5304639"/>
            <a:ext cx="2712720" cy="1202055"/>
            <a:chOff x="10564052" y="5304639"/>
            <a:chExt cx="2712720" cy="12020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052" y="5304639"/>
              <a:ext cx="2712457" cy="12017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67434" y="5607854"/>
              <a:ext cx="1322705" cy="595630"/>
            </a:xfrm>
            <a:custGeom>
              <a:avLst/>
              <a:gdLst/>
              <a:ahLst/>
              <a:cxnLst/>
              <a:rect l="l" t="t" r="r" b="b"/>
              <a:pathLst>
                <a:path w="1322704" h="595629">
                  <a:moveTo>
                    <a:pt x="1322468" y="0"/>
                  </a:moveTo>
                  <a:lnTo>
                    <a:pt x="0" y="0"/>
                  </a:lnTo>
                  <a:lnTo>
                    <a:pt x="0" y="595293"/>
                  </a:lnTo>
                  <a:lnTo>
                    <a:pt x="1322468" y="595293"/>
                  </a:lnTo>
                  <a:lnTo>
                    <a:pt x="1322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855874" y="5458459"/>
            <a:ext cx="13855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6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900" spc="4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4900" spc="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4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1953" y="649392"/>
            <a:ext cx="3892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rgbClr val="404040"/>
                </a:solidFill>
              </a:rPr>
              <a:t>MFA</a:t>
            </a:r>
            <a:r>
              <a:rPr spc="-32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Devices</a:t>
            </a:r>
            <a:endParaRPr spc="-4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73569" y="2831391"/>
            <a:ext cx="2475136" cy="34812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26734" y="6537721"/>
            <a:ext cx="1969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Hardware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6915" y="2831391"/>
            <a:ext cx="2145711" cy="34812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04628" y="6532599"/>
            <a:ext cx="285051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74993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Virtual </a:t>
            </a: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(Smartphon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828" y="3991609"/>
            <a:ext cx="88601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25" dirty="0">
                <a:solidFill>
                  <a:srgbClr val="9BC850"/>
                </a:solidFill>
              </a:rPr>
              <a:t>D</a:t>
            </a:r>
            <a:r>
              <a:rPr sz="6400" spc="-145" dirty="0">
                <a:solidFill>
                  <a:srgbClr val="9BC850"/>
                </a:solidFill>
              </a:rPr>
              <a:t>o</a:t>
            </a:r>
            <a:r>
              <a:rPr sz="6400" spc="-155" dirty="0">
                <a:solidFill>
                  <a:srgbClr val="9BC850"/>
                </a:solidFill>
              </a:rPr>
              <a:t>wnloa</a:t>
            </a:r>
            <a:r>
              <a:rPr sz="6400" spc="45" dirty="0">
                <a:solidFill>
                  <a:srgbClr val="9BC850"/>
                </a:solidFill>
              </a:rPr>
              <a:t>d</a:t>
            </a:r>
            <a:r>
              <a:rPr sz="6400" spc="-715" dirty="0">
                <a:solidFill>
                  <a:srgbClr val="9BC850"/>
                </a:solidFill>
              </a:rPr>
              <a:t> </a:t>
            </a:r>
            <a:r>
              <a:rPr sz="6400" spc="-340" dirty="0">
                <a:solidFill>
                  <a:srgbClr val="9BC850"/>
                </a:solidFill>
              </a:rPr>
              <a:t>a</a:t>
            </a:r>
            <a:r>
              <a:rPr sz="6400" spc="-155" dirty="0">
                <a:solidFill>
                  <a:srgbClr val="9BC850"/>
                </a:solidFill>
              </a:rPr>
              <a:t>n</a:t>
            </a:r>
            <a:r>
              <a:rPr sz="6400" spc="-715" dirty="0">
                <a:solidFill>
                  <a:srgbClr val="9BC850"/>
                </a:solidFill>
              </a:rPr>
              <a:t> </a:t>
            </a:r>
            <a:r>
              <a:rPr sz="6400" spc="-35" dirty="0">
                <a:solidFill>
                  <a:srgbClr val="9BC850"/>
                </a:solidFill>
              </a:rPr>
              <a:t>M</a:t>
            </a:r>
            <a:r>
              <a:rPr sz="6400" spc="-185" dirty="0">
                <a:solidFill>
                  <a:srgbClr val="9BC850"/>
                </a:solidFill>
              </a:rPr>
              <a:t>F</a:t>
            </a:r>
            <a:r>
              <a:rPr sz="6400" spc="680" dirty="0">
                <a:solidFill>
                  <a:srgbClr val="9BC850"/>
                </a:solidFill>
              </a:rPr>
              <a:t>A</a:t>
            </a:r>
            <a:r>
              <a:rPr sz="6400" spc="-715" dirty="0">
                <a:solidFill>
                  <a:srgbClr val="9BC850"/>
                </a:solidFill>
              </a:rPr>
              <a:t> </a:t>
            </a:r>
            <a:r>
              <a:rPr sz="6400" spc="185" dirty="0">
                <a:solidFill>
                  <a:srgbClr val="9BC850"/>
                </a:solidFill>
              </a:rPr>
              <a:t>App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7776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Setup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MFA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your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root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account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064232" y="1884597"/>
            <a:ext cx="8674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IAM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03759" y="2742909"/>
            <a:ext cx="4987926" cy="39217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29159" y="2755609"/>
            <a:ext cx="4937125" cy="387096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endParaRPr sz="5850">
              <a:latin typeface="Times New Roman" panose="02020603050405020304"/>
              <a:cs typeface="Times New Roman" panose="02020603050405020304"/>
            </a:endParaRPr>
          </a:p>
          <a:p>
            <a:pPr marL="442595" marR="434975" indent="414020" algn="ctr">
              <a:lnSpc>
                <a:spcPts val="3700"/>
              </a:lnSpc>
            </a:pPr>
            <a:r>
              <a:rPr sz="3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Simple </a:t>
            </a:r>
            <a:r>
              <a:rPr sz="31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31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1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31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5715" y="3502659"/>
            <a:ext cx="9636760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361055" marR="16510" indent="-3348990">
              <a:lnSpc>
                <a:spcPct val="100000"/>
              </a:lnSpc>
              <a:spcBef>
                <a:spcPts val="75"/>
              </a:spcBef>
            </a:pPr>
            <a:r>
              <a:rPr sz="6400" spc="-180" dirty="0">
                <a:solidFill>
                  <a:srgbClr val="FFFFFF"/>
                </a:solidFill>
              </a:rPr>
              <a:t>Dem</a:t>
            </a:r>
            <a:r>
              <a:rPr sz="6400" spc="10" dirty="0">
                <a:solidFill>
                  <a:srgbClr val="FFFFFF"/>
                </a:solidFill>
              </a:rPr>
              <a:t>o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00" dirty="0">
                <a:solidFill>
                  <a:srgbClr val="FFFFFF"/>
                </a:solidFill>
              </a:rPr>
              <a:t>hidde</a:t>
            </a:r>
            <a:r>
              <a:rPr sz="6400" spc="-5" dirty="0">
                <a:solidFill>
                  <a:srgbClr val="FFFFFF"/>
                </a:solidFill>
              </a:rPr>
              <a:t>n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95" dirty="0">
                <a:solidFill>
                  <a:srgbClr val="FFFFFF"/>
                </a:solidFill>
              </a:rPr>
              <a:t>f</a:t>
            </a:r>
            <a:r>
              <a:rPr sz="6400" spc="-175" dirty="0">
                <a:solidFill>
                  <a:srgbClr val="FFFFFF"/>
                </a:solidFill>
              </a:rPr>
              <a:t>o</a:t>
            </a:r>
            <a:r>
              <a:rPr sz="6400" spc="15" dirty="0">
                <a:solidFill>
                  <a:srgbClr val="FFFFFF"/>
                </a:solidFill>
              </a:rPr>
              <a:t>r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40" dirty="0">
                <a:solidFill>
                  <a:srgbClr val="FFFFFF"/>
                </a:solidFill>
              </a:rPr>
              <a:t>security  </a:t>
            </a:r>
            <a:r>
              <a:rPr sz="6400" spc="-285" dirty="0">
                <a:solidFill>
                  <a:srgbClr val="FFFFFF"/>
                </a:solidFill>
              </a:rPr>
              <a:t>reasons</a:t>
            </a:r>
            <a:endParaRPr sz="6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28477" y="5433405"/>
            <a:ext cx="2058788" cy="20587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82040" y="2320925"/>
            <a:ext cx="14225270" cy="4502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60400" y="1625600"/>
          <a:ext cx="14961870" cy="651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372600" imgH="4648200" progId="Paint.Picture">
                  <p:embed/>
                </p:oleObj>
              </mc:Choice>
              <mc:Fallback>
                <p:oleObj name="" r:id="rId1" imgW="9372600" imgH="4648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0" y="1625600"/>
                        <a:ext cx="14961870" cy="651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159" y="3502659"/>
            <a:ext cx="10113645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20445" marR="16510" indent="-1008380">
              <a:lnSpc>
                <a:spcPct val="100000"/>
              </a:lnSpc>
              <a:spcBef>
                <a:spcPts val="75"/>
              </a:spcBef>
            </a:pPr>
            <a:r>
              <a:rPr sz="6400" spc="-35" dirty="0">
                <a:solidFill>
                  <a:srgbClr val="675BA7"/>
                </a:solidFill>
              </a:rPr>
              <a:t>M</a:t>
            </a:r>
            <a:r>
              <a:rPr sz="6400" spc="-185" dirty="0">
                <a:solidFill>
                  <a:srgbClr val="675BA7"/>
                </a:solidFill>
              </a:rPr>
              <a:t>F</a:t>
            </a:r>
            <a:r>
              <a:rPr sz="6400" spc="680" dirty="0">
                <a:solidFill>
                  <a:srgbClr val="675BA7"/>
                </a:solidFill>
              </a:rPr>
              <a:t>A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85" dirty="0">
                <a:solidFill>
                  <a:srgbClr val="675BA7"/>
                </a:solidFill>
              </a:rPr>
              <a:t>inc</a:t>
            </a:r>
            <a:r>
              <a:rPr sz="6400" spc="-530" dirty="0">
                <a:solidFill>
                  <a:srgbClr val="675BA7"/>
                </a:solidFill>
              </a:rPr>
              <a:t>r</a:t>
            </a:r>
            <a:r>
              <a:rPr sz="6400" spc="-325" dirty="0">
                <a:solidFill>
                  <a:srgbClr val="675BA7"/>
                </a:solidFill>
              </a:rPr>
              <a:t>ease</a:t>
            </a:r>
            <a:r>
              <a:rPr sz="6400" spc="-12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250" dirty="0">
                <a:solidFill>
                  <a:srgbClr val="675BA7"/>
                </a:solidFill>
              </a:rPr>
              <a:t>th</a:t>
            </a:r>
            <a:r>
              <a:rPr sz="6400" spc="-60" dirty="0">
                <a:solidFill>
                  <a:srgbClr val="675BA7"/>
                </a:solidFill>
              </a:rPr>
              <a:t>e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240" dirty="0">
                <a:solidFill>
                  <a:srgbClr val="675BA7"/>
                </a:solidFill>
              </a:rPr>
              <a:t>security  </a:t>
            </a:r>
            <a:r>
              <a:rPr sz="6400" spc="-20" dirty="0">
                <a:solidFill>
                  <a:srgbClr val="675BA7"/>
                </a:solidFill>
              </a:rPr>
              <a:t>o</a:t>
            </a:r>
            <a:r>
              <a:rPr sz="6400" spc="100" dirty="0">
                <a:solidFill>
                  <a:srgbClr val="675BA7"/>
                </a:solidFill>
              </a:rPr>
              <a:t>f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409" dirty="0">
                <a:solidFill>
                  <a:srgbClr val="675BA7"/>
                </a:solidFill>
              </a:rPr>
              <a:t>y</a:t>
            </a:r>
            <a:r>
              <a:rPr sz="6400" spc="-229" dirty="0">
                <a:solidFill>
                  <a:srgbClr val="675BA7"/>
                </a:solidFill>
              </a:rPr>
              <a:t>ou</a:t>
            </a:r>
            <a:r>
              <a:rPr sz="6400" spc="-25" dirty="0">
                <a:solidFill>
                  <a:srgbClr val="675BA7"/>
                </a:solidFill>
              </a:rPr>
              <a:t>r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90" dirty="0">
                <a:solidFill>
                  <a:srgbClr val="675BA7"/>
                </a:solidFill>
              </a:rPr>
              <a:t>A</a:t>
            </a:r>
            <a:r>
              <a:rPr sz="6400" spc="400" dirty="0">
                <a:solidFill>
                  <a:srgbClr val="675BA7"/>
                </a:solidFill>
              </a:rPr>
              <a:t>W</a:t>
            </a:r>
            <a:r>
              <a:rPr sz="6400" spc="-28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14" dirty="0">
                <a:solidFill>
                  <a:srgbClr val="675BA7"/>
                </a:solidFill>
              </a:rPr>
              <a:t>a</a:t>
            </a:r>
            <a:r>
              <a:rPr sz="6400" spc="-225" dirty="0">
                <a:solidFill>
                  <a:srgbClr val="675BA7"/>
                </a:solidFill>
              </a:rPr>
              <a:t>c</a:t>
            </a:r>
            <a:r>
              <a:rPr sz="6400" spc="30" dirty="0">
                <a:solidFill>
                  <a:srgbClr val="675BA7"/>
                </a:solidFill>
              </a:rPr>
              <a:t>c</a:t>
            </a:r>
            <a:r>
              <a:rPr sz="6400" spc="-200" dirty="0">
                <a:solidFill>
                  <a:srgbClr val="675BA7"/>
                </a:solidFill>
              </a:rPr>
              <a:t>ount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0219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Understanding</a:t>
            </a:r>
            <a:r>
              <a:rPr spc="-305" dirty="0"/>
              <a:t> </a:t>
            </a:r>
            <a:r>
              <a:rPr spc="50" dirty="0"/>
              <a:t>Policies</a:t>
            </a:r>
            <a:endParaRPr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8365" y="3502659"/>
            <a:ext cx="10011410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09595" marR="16510" indent="-3097530">
              <a:lnSpc>
                <a:spcPct val="100000"/>
              </a:lnSpc>
              <a:spcBef>
                <a:spcPts val="75"/>
              </a:spcBef>
            </a:pPr>
            <a:r>
              <a:rPr sz="6400" spc="-275" dirty="0">
                <a:solidFill>
                  <a:srgbClr val="FFFFFF"/>
                </a:solidFill>
              </a:rPr>
              <a:t>User</a:t>
            </a:r>
            <a:r>
              <a:rPr sz="6400" spc="-70" dirty="0">
                <a:solidFill>
                  <a:srgbClr val="FFFFFF"/>
                </a:solidFill>
              </a:rPr>
              <a:t>s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325" dirty="0">
                <a:solidFill>
                  <a:srgbClr val="FFFFFF"/>
                </a:solidFill>
              </a:rPr>
              <a:t>h</a:t>
            </a:r>
            <a:r>
              <a:rPr sz="6400" spc="-495" dirty="0">
                <a:solidFill>
                  <a:srgbClr val="FFFFFF"/>
                </a:solidFill>
              </a:rPr>
              <a:t>a</a:t>
            </a:r>
            <a:r>
              <a:rPr sz="6400" spc="-450" dirty="0">
                <a:solidFill>
                  <a:srgbClr val="FFFFFF"/>
                </a:solidFill>
              </a:rPr>
              <a:t>v</a:t>
            </a:r>
            <a:r>
              <a:rPr sz="6400" spc="-75" dirty="0">
                <a:solidFill>
                  <a:srgbClr val="FFFFFF"/>
                </a:solidFill>
              </a:rPr>
              <a:t>e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55" dirty="0">
                <a:solidFill>
                  <a:srgbClr val="FFFFFF"/>
                </a:solidFill>
              </a:rPr>
              <a:t>n</a:t>
            </a:r>
            <a:r>
              <a:rPr sz="6400" spc="40" dirty="0">
                <a:solidFill>
                  <a:srgbClr val="FFFFFF"/>
                </a:solidFill>
              </a:rPr>
              <a:t>o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75" dirty="0">
                <a:solidFill>
                  <a:srgbClr val="FFFFFF"/>
                </a:solidFill>
              </a:rPr>
              <a:t>permi</a:t>
            </a:r>
            <a:r>
              <a:rPr sz="6400" spc="-335" dirty="0">
                <a:solidFill>
                  <a:srgbClr val="FFFFFF"/>
                </a:solidFill>
              </a:rPr>
              <a:t>s</a:t>
            </a:r>
            <a:r>
              <a:rPr sz="6400" spc="-270" dirty="0">
                <a:solidFill>
                  <a:srgbClr val="FFFFFF"/>
                </a:solidFill>
              </a:rPr>
              <a:t>sions  </a:t>
            </a:r>
            <a:r>
              <a:rPr sz="6400" spc="-250" dirty="0">
                <a:solidFill>
                  <a:srgbClr val="FFFFFF"/>
                </a:solidFill>
              </a:rPr>
              <a:t>b</a:t>
            </a:r>
            <a:r>
              <a:rPr sz="6400" spc="100" dirty="0">
                <a:solidFill>
                  <a:srgbClr val="FFFFFF"/>
                </a:solidFill>
              </a:rPr>
              <a:t>y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40" dirty="0">
                <a:solidFill>
                  <a:srgbClr val="FFFFFF"/>
                </a:solidFill>
              </a:rPr>
              <a:t>d</a:t>
            </a:r>
            <a:r>
              <a:rPr sz="6400" spc="-270" dirty="0">
                <a:solidFill>
                  <a:srgbClr val="FFFFFF"/>
                </a:solidFill>
              </a:rPr>
              <a:t>e</a:t>
            </a:r>
            <a:r>
              <a:rPr sz="6400" spc="-225" dirty="0">
                <a:solidFill>
                  <a:srgbClr val="FFFFFF"/>
                </a:solidFill>
              </a:rPr>
              <a:t>f</a:t>
            </a:r>
            <a:r>
              <a:rPr sz="6400" spc="-370" dirty="0">
                <a:solidFill>
                  <a:srgbClr val="FFFFFF"/>
                </a:solidFill>
              </a:rPr>
              <a:t>a</a:t>
            </a:r>
            <a:r>
              <a:rPr sz="6400" spc="-325" dirty="0">
                <a:solidFill>
                  <a:srgbClr val="FFFFFF"/>
                </a:solidFill>
              </a:rPr>
              <a:t>u</a:t>
            </a:r>
            <a:r>
              <a:rPr sz="6400" spc="-360" dirty="0">
                <a:solidFill>
                  <a:srgbClr val="FFFFFF"/>
                </a:solidFill>
              </a:rPr>
              <a:t>l</a:t>
            </a:r>
            <a:r>
              <a:rPr sz="6400" spc="35" dirty="0">
                <a:solidFill>
                  <a:srgbClr val="FFFFFF"/>
                </a:solidFill>
              </a:rPr>
              <a:t>t</a:t>
            </a:r>
            <a:endParaRPr sz="6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481" y="649392"/>
            <a:ext cx="8397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Policy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Statement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Properties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4061" y="2610025"/>
            <a:ext cx="1548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ﬀ</a:t>
            </a:r>
            <a:r>
              <a:rPr sz="4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ect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4186" y="4436883"/>
            <a:ext cx="1487805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-3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3200" spc="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w”  </a:t>
            </a: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“Deny”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163" y="2610025"/>
            <a:ext cx="1706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9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ction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3387" y="4386083"/>
            <a:ext cx="2294255" cy="19608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algn="ctr">
              <a:lnSpc>
                <a:spcPts val="3800"/>
              </a:lnSpc>
              <a:spcBef>
                <a:spcPts val="240"/>
              </a:spcBef>
            </a:pP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Operation </a:t>
            </a: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3200" spc="-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3200" spc="-1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2224" y="2610025"/>
            <a:ext cx="238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esou</a:t>
            </a:r>
            <a:r>
              <a:rPr sz="4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000" spc="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spc="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5025" y="4392329"/>
            <a:ext cx="1961514" cy="24434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Specific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esou</a:t>
            </a:r>
            <a:r>
              <a:rPr sz="3200" spc="-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es  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perform </a:t>
            </a:r>
            <a:r>
              <a:rPr sz="3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action</a:t>
            </a:r>
            <a:r>
              <a:rPr sz="32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5952" y="649392"/>
            <a:ext cx="5124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Policy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Types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3101" y="3320634"/>
            <a:ext cx="3995420" cy="407035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7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Purpose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Verdana" panose="020B0604030504040204"/>
              <a:cs typeface="Verdana" panose="020B0604030504040204"/>
            </a:endParaRPr>
          </a:p>
          <a:p>
            <a:pPr marL="879475" marR="871855" algn="ctr">
              <a:lnSpc>
                <a:spcPts val="3200"/>
              </a:lnSpc>
            </a:pP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</a:t>
            </a:r>
            <a:r>
              <a:rPr sz="27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7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wide  </a:t>
            </a: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Permissions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7780" y="2515959"/>
            <a:ext cx="4325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3200" spc="-1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4070" y="2515959"/>
            <a:ext cx="5300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320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3200" spc="-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6664" y="3320634"/>
            <a:ext cx="3995420" cy="40703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462280" marR="454660" indent="874395">
              <a:lnSpc>
                <a:spcPct val="198000"/>
              </a:lnSpc>
              <a:spcBef>
                <a:spcPts val="2215"/>
              </a:spcBef>
            </a:pP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 </a:t>
            </a:r>
            <a:r>
              <a:rPr sz="27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7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973455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Permissions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276" y="3502659"/>
            <a:ext cx="7292340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9540" marR="5080" indent="-1387475">
              <a:lnSpc>
                <a:spcPct val="100000"/>
              </a:lnSpc>
              <a:spcBef>
                <a:spcPts val="75"/>
              </a:spcBef>
            </a:pPr>
            <a:r>
              <a:rPr sz="6400" spc="-215" dirty="0">
                <a:solidFill>
                  <a:srgbClr val="2A9FBC"/>
                </a:solidFill>
              </a:rPr>
              <a:t>Us</a:t>
            </a:r>
            <a:r>
              <a:rPr sz="6400" spc="-20" dirty="0">
                <a:solidFill>
                  <a:srgbClr val="2A9FBC"/>
                </a:solidFill>
              </a:rPr>
              <a:t>e</a:t>
            </a:r>
            <a:r>
              <a:rPr sz="6400" spc="-715" dirty="0">
                <a:solidFill>
                  <a:srgbClr val="2A9FBC"/>
                </a:solidFill>
              </a:rPr>
              <a:t> </a:t>
            </a:r>
            <a:r>
              <a:rPr sz="6400" spc="-190" dirty="0">
                <a:solidFill>
                  <a:srgbClr val="2A9FBC"/>
                </a:solidFill>
              </a:rPr>
              <a:t>policie</a:t>
            </a:r>
            <a:r>
              <a:rPr sz="6400" spc="5" dirty="0">
                <a:solidFill>
                  <a:srgbClr val="2A9FBC"/>
                </a:solidFill>
              </a:rPr>
              <a:t>s</a:t>
            </a:r>
            <a:r>
              <a:rPr sz="6400" spc="-715" dirty="0">
                <a:solidFill>
                  <a:srgbClr val="2A9FBC"/>
                </a:solidFill>
              </a:rPr>
              <a:t> </a:t>
            </a:r>
            <a:r>
              <a:rPr sz="6400" spc="-254" dirty="0">
                <a:solidFill>
                  <a:srgbClr val="2A9FBC"/>
                </a:solidFill>
              </a:rPr>
              <a:t>t</a:t>
            </a:r>
            <a:r>
              <a:rPr sz="6400" spc="210" dirty="0">
                <a:solidFill>
                  <a:srgbClr val="2A9FBC"/>
                </a:solidFill>
              </a:rPr>
              <a:t>o</a:t>
            </a:r>
            <a:r>
              <a:rPr sz="6400" spc="-715" dirty="0">
                <a:solidFill>
                  <a:srgbClr val="2A9FBC"/>
                </a:solidFill>
              </a:rPr>
              <a:t> </a:t>
            </a:r>
            <a:r>
              <a:rPr sz="6400" spc="-160" dirty="0">
                <a:solidFill>
                  <a:srgbClr val="2A9FBC"/>
                </a:solidFill>
              </a:rPr>
              <a:t>gi</a:t>
            </a:r>
            <a:r>
              <a:rPr sz="6400" spc="-450" dirty="0">
                <a:solidFill>
                  <a:srgbClr val="2A9FBC"/>
                </a:solidFill>
              </a:rPr>
              <a:t>v</a:t>
            </a:r>
            <a:r>
              <a:rPr sz="6400" spc="-55" dirty="0">
                <a:solidFill>
                  <a:srgbClr val="2A9FBC"/>
                </a:solidFill>
              </a:rPr>
              <a:t>e  </a:t>
            </a:r>
            <a:r>
              <a:rPr sz="6400" spc="-280" dirty="0">
                <a:solidFill>
                  <a:srgbClr val="2A9FBC"/>
                </a:solidFill>
              </a:rPr>
              <a:t>permissions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7966" y="3668605"/>
            <a:ext cx="9138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Configuring</a:t>
            </a:r>
            <a:r>
              <a:rPr spc="-265" dirty="0"/>
              <a:t> </a:t>
            </a:r>
            <a:r>
              <a:rPr spc="-45" dirty="0"/>
              <a:t>Users</a:t>
            </a:r>
            <a:r>
              <a:rPr spc="-270" dirty="0"/>
              <a:t> </a:t>
            </a:r>
            <a:r>
              <a:rPr dirty="0"/>
              <a:t>and</a:t>
            </a:r>
            <a:r>
              <a:rPr spc="-265" dirty="0"/>
              <a:t> </a:t>
            </a:r>
            <a:r>
              <a:rPr dirty="0"/>
              <a:t>Groups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rgbClr val="FFFFFF"/>
                </a:solidFill>
              </a:rPr>
              <a:t>O</a:t>
            </a:r>
            <a:r>
              <a:rPr spc="-195" dirty="0">
                <a:solidFill>
                  <a:srgbClr val="FFFFFF"/>
                </a:solidFill>
              </a:rPr>
              <a:t>v</a:t>
            </a:r>
            <a:r>
              <a:rPr spc="-90" dirty="0">
                <a:solidFill>
                  <a:srgbClr val="FFFFFF"/>
                </a:solidFill>
              </a:rPr>
              <a:t>ervi</a:t>
            </a:r>
            <a:r>
              <a:rPr spc="-180" dirty="0">
                <a:solidFill>
                  <a:srgbClr val="FFFFFF"/>
                </a:solidFill>
              </a:rPr>
              <a:t>e</a:t>
            </a:r>
            <a:r>
              <a:rPr spc="200" dirty="0">
                <a:solidFill>
                  <a:srgbClr val="FFFFFF"/>
                </a:solidFill>
              </a:rPr>
              <a:t>w</a:t>
            </a:r>
            <a:endParaRPr spc="20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435427" y="2697479"/>
            <a:ext cx="11385144" cy="122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390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Users?</a:t>
            </a:r>
            <a:r>
              <a:rPr spc="-170" dirty="0"/>
              <a:t> </a:t>
            </a:r>
            <a:r>
              <a:rPr spc="50" dirty="0"/>
              <a:t>Policies?</a:t>
            </a:r>
            <a:r>
              <a:rPr spc="-170" dirty="0"/>
              <a:t> </a:t>
            </a:r>
            <a:r>
              <a:rPr spc="-5" dirty="0"/>
              <a:t>Groups?</a:t>
            </a:r>
            <a:endParaRPr spc="-5" dirty="0"/>
          </a:p>
          <a:p>
            <a:pPr marL="4573905">
              <a:lnSpc>
                <a:spcPct val="100000"/>
              </a:lnSpc>
              <a:spcBef>
                <a:spcPts val="1760"/>
              </a:spcBef>
            </a:pPr>
            <a:r>
              <a:rPr spc="5" dirty="0"/>
              <a:t>Security</a:t>
            </a:r>
            <a:r>
              <a:rPr spc="-175" dirty="0"/>
              <a:t> </a:t>
            </a:r>
            <a:r>
              <a:rPr spc="-20" dirty="0"/>
              <a:t>is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70" dirty="0"/>
              <a:t> </a:t>
            </a:r>
            <a:r>
              <a:rPr spc="30" dirty="0"/>
              <a:t>best</a:t>
            </a:r>
            <a:r>
              <a:rPr spc="-170" dirty="0"/>
              <a:t> </a:t>
            </a:r>
            <a:r>
              <a:rPr spc="85" dirty="0"/>
              <a:t>policy</a:t>
            </a:r>
            <a:endParaRPr spc="8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0443" y="649392"/>
            <a:ext cx="3055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32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Users</a:t>
            </a:r>
            <a:endParaRPr spc="-6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44461" y="3641467"/>
            <a:ext cx="2967078" cy="3171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14522" y="4686047"/>
            <a:ext cx="343344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07010">
              <a:lnSpc>
                <a:spcPts val="3800"/>
              </a:lnSpc>
              <a:spcBef>
                <a:spcPts val="240"/>
              </a:spcBef>
            </a:pPr>
            <a:r>
              <a:rPr sz="3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Authentication </a:t>
            </a:r>
            <a:r>
              <a:rPr sz="3200" spc="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2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d,</a:t>
            </a:r>
            <a:r>
              <a:rPr sz="3200" spc="-16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13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A)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4266" y="4686047"/>
            <a:ext cx="24168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2710" marR="5080" indent="-80645">
              <a:lnSpc>
                <a:spcPts val="3800"/>
              </a:lnSpc>
              <a:spcBef>
                <a:spcPts val="240"/>
              </a:spcBef>
            </a:pPr>
            <a:r>
              <a:rPr sz="3200" spc="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320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sions  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IAM</a:t>
            </a:r>
            <a:r>
              <a:rPr spc="-335" dirty="0"/>
              <a:t> </a:t>
            </a:r>
            <a:r>
              <a:rPr spc="-15" dirty="0"/>
              <a:t>Groups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9482688" y="4030979"/>
            <a:ext cx="24168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2710" marR="5080" indent="-80645">
              <a:lnSpc>
                <a:spcPts val="3800"/>
              </a:lnSpc>
              <a:spcBef>
                <a:spcPts val="240"/>
              </a:spcBef>
            </a:pPr>
            <a:r>
              <a:rPr sz="3200" spc="1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ermi</a:t>
            </a:r>
            <a:r>
              <a:rPr sz="3200" spc="-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sions  </a:t>
            </a:r>
            <a:r>
              <a:rPr sz="3200" spc="-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3200" spc="-19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Policies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8582" y="3307146"/>
            <a:ext cx="4080484" cy="25297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3684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user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4039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5170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password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105" y="267091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8702" y="4272279"/>
            <a:ext cx="6168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Assign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password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our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user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471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04618" y="3091179"/>
            <a:ext cx="661924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IAM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security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lockdown</a:t>
            </a:r>
            <a:endParaRPr sz="3200" spc="7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Don’t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mess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root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access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834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Identity</a:t>
            </a:r>
            <a:r>
              <a:rPr spc="-265" dirty="0"/>
              <a:t> </a:t>
            </a:r>
            <a:r>
              <a:rPr spc="-150" dirty="0"/>
              <a:t>&amp;</a:t>
            </a:r>
            <a:r>
              <a:rPr spc="-260" dirty="0"/>
              <a:t> </a:t>
            </a:r>
            <a:r>
              <a:rPr spc="70" dirty="0"/>
              <a:t>Access</a:t>
            </a:r>
            <a:r>
              <a:rPr spc="-260" dirty="0"/>
              <a:t> </a:t>
            </a:r>
            <a:r>
              <a:rPr spc="-15" dirty="0"/>
              <a:t>Management</a:t>
            </a:r>
            <a:r>
              <a:rPr spc="-260" dirty="0"/>
              <a:t> </a:t>
            </a:r>
            <a:r>
              <a:rPr dirty="0"/>
              <a:t>Overview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533" y="3667546"/>
            <a:ext cx="14100175" cy="2207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400" spc="-300" dirty="0">
                <a:solidFill>
                  <a:srgbClr val="9BC84D"/>
                </a:solidFill>
              </a:rPr>
              <a:t>Identity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200" dirty="0">
                <a:solidFill>
                  <a:srgbClr val="9BC84D"/>
                </a:solidFill>
              </a:rPr>
              <a:t>&amp;</a:t>
            </a:r>
            <a:r>
              <a:rPr sz="6400" spc="-710" dirty="0">
                <a:solidFill>
                  <a:srgbClr val="9BC84D"/>
                </a:solidFill>
              </a:rPr>
              <a:t> </a:t>
            </a:r>
            <a:r>
              <a:rPr sz="6400" spc="-80" dirty="0">
                <a:solidFill>
                  <a:srgbClr val="9BC84D"/>
                </a:solidFill>
              </a:rPr>
              <a:t>Access</a:t>
            </a:r>
            <a:r>
              <a:rPr sz="6400" spc="-710" dirty="0">
                <a:solidFill>
                  <a:srgbClr val="9BC84D"/>
                </a:solidFill>
              </a:rPr>
              <a:t> </a:t>
            </a:r>
            <a:r>
              <a:rPr sz="6400" spc="-225" dirty="0">
                <a:solidFill>
                  <a:srgbClr val="9BC84D"/>
                </a:solidFill>
              </a:rPr>
              <a:t>Management</a:t>
            </a:r>
            <a:r>
              <a:rPr sz="6400" spc="-710" dirty="0">
                <a:solidFill>
                  <a:srgbClr val="9BC84D"/>
                </a:solidFill>
              </a:rPr>
              <a:t> </a:t>
            </a:r>
            <a:r>
              <a:rPr sz="6400" spc="-280" dirty="0">
                <a:solidFill>
                  <a:srgbClr val="9BC84D"/>
                </a:solidFill>
              </a:rPr>
              <a:t>(IAM)</a:t>
            </a:r>
            <a:endParaRPr sz="6400"/>
          </a:p>
          <a:p>
            <a:pPr marL="86360" marR="1530985">
              <a:lnSpc>
                <a:spcPts val="4300"/>
              </a:lnSpc>
              <a:spcBef>
                <a:spcPts val="440"/>
              </a:spcBef>
            </a:pPr>
            <a:r>
              <a:rPr sz="3600" spc="-3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configure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authentication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access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user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accounts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033" y="649392"/>
            <a:ext cx="9470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User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Management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95" dirty="0">
                <a:solidFill>
                  <a:srgbClr val="404040"/>
                </a:solidFill>
              </a:rPr>
              <a:t>Aspects</a:t>
            </a:r>
            <a:endParaRPr spc="9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0514" y="2912532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Passwords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308" y="2912532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541655">
              <a:lnSpc>
                <a:spcPct val="100000"/>
              </a:lnSpc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Multi-factor</a:t>
            </a:r>
            <a:r>
              <a:rPr sz="3200" spc="-18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514" y="5242559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3200" spc="-20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Keys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9308" y="5242559"/>
            <a:ext cx="6626859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SH</a:t>
            </a:r>
            <a:r>
              <a:rPr sz="3200" spc="-16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4302" y="649392"/>
            <a:ext cx="3187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335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Policy</a:t>
            </a:r>
            <a:endParaRPr spc="6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3021" y="2188234"/>
            <a:ext cx="7330440" cy="5709920"/>
          </a:xfrm>
          <a:custGeom>
            <a:avLst/>
            <a:gdLst/>
            <a:ahLst/>
            <a:cxnLst/>
            <a:rect l="l" t="t" r="r" b="b"/>
            <a:pathLst>
              <a:path w="7330440" h="5709920">
                <a:moveTo>
                  <a:pt x="1274370" y="0"/>
                </a:moveTo>
                <a:lnTo>
                  <a:pt x="6055587" y="0"/>
                </a:lnTo>
                <a:lnTo>
                  <a:pt x="6128407" y="18"/>
                </a:lnTo>
                <a:lnTo>
                  <a:pt x="6197371" y="148"/>
                </a:lnTo>
                <a:lnTo>
                  <a:pt x="6262613" y="499"/>
                </a:lnTo>
                <a:lnTo>
                  <a:pt x="6324264" y="1184"/>
                </a:lnTo>
                <a:lnTo>
                  <a:pt x="6382458" y="2312"/>
                </a:lnTo>
                <a:lnTo>
                  <a:pt x="6437328" y="3996"/>
                </a:lnTo>
                <a:lnTo>
                  <a:pt x="6489007" y="6346"/>
                </a:lnTo>
                <a:lnTo>
                  <a:pt x="6537628" y="9473"/>
                </a:lnTo>
                <a:lnTo>
                  <a:pt x="6583323" y="13489"/>
                </a:lnTo>
                <a:lnTo>
                  <a:pt x="6626226" y="18503"/>
                </a:lnTo>
                <a:lnTo>
                  <a:pt x="6666470" y="24628"/>
                </a:lnTo>
                <a:lnTo>
                  <a:pt x="6704188" y="31974"/>
                </a:lnTo>
                <a:lnTo>
                  <a:pt x="6772576" y="50773"/>
                </a:lnTo>
                <a:lnTo>
                  <a:pt x="6849004" y="80650"/>
                </a:lnTo>
                <a:lnTo>
                  <a:pt x="6892994" y="101548"/>
                </a:lnTo>
                <a:lnTo>
                  <a:pt x="6935384" y="125044"/>
                </a:lnTo>
                <a:lnTo>
                  <a:pt x="6976073" y="151039"/>
                </a:lnTo>
                <a:lnTo>
                  <a:pt x="7014963" y="179432"/>
                </a:lnTo>
                <a:lnTo>
                  <a:pt x="7051952" y="210123"/>
                </a:lnTo>
                <a:lnTo>
                  <a:pt x="7086942" y="243014"/>
                </a:lnTo>
                <a:lnTo>
                  <a:pt x="7119833" y="278004"/>
                </a:lnTo>
                <a:lnTo>
                  <a:pt x="7150524" y="314993"/>
                </a:lnTo>
                <a:lnTo>
                  <a:pt x="7178917" y="353883"/>
                </a:lnTo>
                <a:lnTo>
                  <a:pt x="7204912" y="394572"/>
                </a:lnTo>
                <a:lnTo>
                  <a:pt x="7228408" y="436962"/>
                </a:lnTo>
                <a:lnTo>
                  <a:pt x="7249306" y="480952"/>
                </a:lnTo>
                <a:lnTo>
                  <a:pt x="7267507" y="526444"/>
                </a:lnTo>
                <a:lnTo>
                  <a:pt x="7289304" y="590444"/>
                </a:lnTo>
                <a:lnTo>
                  <a:pt x="7305329" y="663486"/>
                </a:lnTo>
                <a:lnTo>
                  <a:pt x="7311453" y="703730"/>
                </a:lnTo>
                <a:lnTo>
                  <a:pt x="7316468" y="746633"/>
                </a:lnTo>
                <a:lnTo>
                  <a:pt x="7320483" y="792329"/>
                </a:lnTo>
                <a:lnTo>
                  <a:pt x="7323610" y="840949"/>
                </a:lnTo>
                <a:lnTo>
                  <a:pt x="7325960" y="892628"/>
                </a:lnTo>
                <a:lnTo>
                  <a:pt x="7327644" y="947498"/>
                </a:lnTo>
                <a:lnTo>
                  <a:pt x="7328773" y="1005692"/>
                </a:lnTo>
                <a:lnTo>
                  <a:pt x="7329457" y="1067344"/>
                </a:lnTo>
                <a:lnTo>
                  <a:pt x="7329809" y="1132585"/>
                </a:lnTo>
                <a:lnTo>
                  <a:pt x="7329938" y="1201549"/>
                </a:lnTo>
                <a:lnTo>
                  <a:pt x="7329957" y="1274370"/>
                </a:lnTo>
                <a:lnTo>
                  <a:pt x="7329957" y="4435533"/>
                </a:lnTo>
                <a:lnTo>
                  <a:pt x="7329938" y="4508353"/>
                </a:lnTo>
                <a:lnTo>
                  <a:pt x="7329809" y="4577317"/>
                </a:lnTo>
                <a:lnTo>
                  <a:pt x="7329457" y="4642559"/>
                </a:lnTo>
                <a:lnTo>
                  <a:pt x="7328773" y="4704210"/>
                </a:lnTo>
                <a:lnTo>
                  <a:pt x="7327644" y="4762404"/>
                </a:lnTo>
                <a:lnTo>
                  <a:pt x="7325960" y="4817274"/>
                </a:lnTo>
                <a:lnTo>
                  <a:pt x="7323610" y="4868953"/>
                </a:lnTo>
                <a:lnTo>
                  <a:pt x="7320483" y="4917574"/>
                </a:lnTo>
                <a:lnTo>
                  <a:pt x="7316468" y="4963269"/>
                </a:lnTo>
                <a:lnTo>
                  <a:pt x="7311453" y="5006172"/>
                </a:lnTo>
                <a:lnTo>
                  <a:pt x="7305329" y="5046416"/>
                </a:lnTo>
                <a:lnTo>
                  <a:pt x="7297983" y="5084134"/>
                </a:lnTo>
                <a:lnTo>
                  <a:pt x="7279183" y="5152522"/>
                </a:lnTo>
                <a:lnTo>
                  <a:pt x="7249306" y="5228950"/>
                </a:lnTo>
                <a:lnTo>
                  <a:pt x="7228408" y="5272940"/>
                </a:lnTo>
                <a:lnTo>
                  <a:pt x="7204912" y="5315330"/>
                </a:lnTo>
                <a:lnTo>
                  <a:pt x="7178917" y="5356020"/>
                </a:lnTo>
                <a:lnTo>
                  <a:pt x="7150524" y="5394909"/>
                </a:lnTo>
                <a:lnTo>
                  <a:pt x="7119833" y="5431898"/>
                </a:lnTo>
                <a:lnTo>
                  <a:pt x="7086942" y="5466888"/>
                </a:lnTo>
                <a:lnTo>
                  <a:pt x="7051952" y="5499779"/>
                </a:lnTo>
                <a:lnTo>
                  <a:pt x="7014963" y="5530470"/>
                </a:lnTo>
                <a:lnTo>
                  <a:pt x="6976073" y="5558863"/>
                </a:lnTo>
                <a:lnTo>
                  <a:pt x="6935384" y="5584858"/>
                </a:lnTo>
                <a:lnTo>
                  <a:pt x="6892994" y="5608354"/>
                </a:lnTo>
                <a:lnTo>
                  <a:pt x="6849004" y="5629253"/>
                </a:lnTo>
                <a:lnTo>
                  <a:pt x="6803513" y="5647453"/>
                </a:lnTo>
                <a:lnTo>
                  <a:pt x="6739512" y="5669251"/>
                </a:lnTo>
                <a:lnTo>
                  <a:pt x="6666470" y="5685275"/>
                </a:lnTo>
                <a:lnTo>
                  <a:pt x="6626226" y="5691399"/>
                </a:lnTo>
                <a:lnTo>
                  <a:pt x="6583323" y="5696414"/>
                </a:lnTo>
                <a:lnTo>
                  <a:pt x="6537628" y="5700429"/>
                </a:lnTo>
                <a:lnTo>
                  <a:pt x="6489007" y="5703556"/>
                </a:lnTo>
                <a:lnTo>
                  <a:pt x="6437328" y="5705906"/>
                </a:lnTo>
                <a:lnTo>
                  <a:pt x="6382458" y="5707590"/>
                </a:lnTo>
                <a:lnTo>
                  <a:pt x="6324264" y="5708719"/>
                </a:lnTo>
                <a:lnTo>
                  <a:pt x="6262613" y="5709403"/>
                </a:lnTo>
                <a:lnTo>
                  <a:pt x="6197371" y="5709755"/>
                </a:lnTo>
                <a:lnTo>
                  <a:pt x="6128407" y="5709884"/>
                </a:lnTo>
                <a:lnTo>
                  <a:pt x="6055587" y="5709903"/>
                </a:lnTo>
                <a:lnTo>
                  <a:pt x="1274370" y="5709903"/>
                </a:lnTo>
                <a:lnTo>
                  <a:pt x="1201549" y="5709884"/>
                </a:lnTo>
                <a:lnTo>
                  <a:pt x="1132585" y="5709755"/>
                </a:lnTo>
                <a:lnTo>
                  <a:pt x="1067344" y="5709403"/>
                </a:lnTo>
                <a:lnTo>
                  <a:pt x="1005692" y="5708719"/>
                </a:lnTo>
                <a:lnTo>
                  <a:pt x="947498" y="5707590"/>
                </a:lnTo>
                <a:lnTo>
                  <a:pt x="892628" y="5705906"/>
                </a:lnTo>
                <a:lnTo>
                  <a:pt x="840949" y="5703556"/>
                </a:lnTo>
                <a:lnTo>
                  <a:pt x="792329" y="5700429"/>
                </a:lnTo>
                <a:lnTo>
                  <a:pt x="746633" y="5696414"/>
                </a:lnTo>
                <a:lnTo>
                  <a:pt x="703730" y="5691399"/>
                </a:lnTo>
                <a:lnTo>
                  <a:pt x="663486" y="5685275"/>
                </a:lnTo>
                <a:lnTo>
                  <a:pt x="625768" y="5677929"/>
                </a:lnTo>
                <a:lnTo>
                  <a:pt x="557380" y="5659129"/>
                </a:lnTo>
                <a:lnTo>
                  <a:pt x="480952" y="5629253"/>
                </a:lnTo>
                <a:lnTo>
                  <a:pt x="436962" y="5608354"/>
                </a:lnTo>
                <a:lnTo>
                  <a:pt x="394572" y="5584858"/>
                </a:lnTo>
                <a:lnTo>
                  <a:pt x="353883" y="5558863"/>
                </a:lnTo>
                <a:lnTo>
                  <a:pt x="314993" y="5530470"/>
                </a:lnTo>
                <a:lnTo>
                  <a:pt x="278004" y="5499779"/>
                </a:lnTo>
                <a:lnTo>
                  <a:pt x="243014" y="5466888"/>
                </a:lnTo>
                <a:lnTo>
                  <a:pt x="210123" y="5431898"/>
                </a:lnTo>
                <a:lnTo>
                  <a:pt x="179432" y="5394909"/>
                </a:lnTo>
                <a:lnTo>
                  <a:pt x="151039" y="5356020"/>
                </a:lnTo>
                <a:lnTo>
                  <a:pt x="125044" y="5315330"/>
                </a:lnTo>
                <a:lnTo>
                  <a:pt x="101548" y="5272940"/>
                </a:lnTo>
                <a:lnTo>
                  <a:pt x="80650" y="5228950"/>
                </a:lnTo>
                <a:lnTo>
                  <a:pt x="62449" y="5183459"/>
                </a:lnTo>
                <a:lnTo>
                  <a:pt x="40652" y="5119458"/>
                </a:lnTo>
                <a:lnTo>
                  <a:pt x="24628" y="5046416"/>
                </a:lnTo>
                <a:lnTo>
                  <a:pt x="18503" y="5006172"/>
                </a:lnTo>
                <a:lnTo>
                  <a:pt x="13489" y="4963269"/>
                </a:lnTo>
                <a:lnTo>
                  <a:pt x="9473" y="4917574"/>
                </a:lnTo>
                <a:lnTo>
                  <a:pt x="6346" y="4868953"/>
                </a:lnTo>
                <a:lnTo>
                  <a:pt x="3996" y="4817274"/>
                </a:lnTo>
                <a:lnTo>
                  <a:pt x="2312" y="4762404"/>
                </a:lnTo>
                <a:lnTo>
                  <a:pt x="1184" y="4704210"/>
                </a:lnTo>
                <a:lnTo>
                  <a:pt x="499" y="4642559"/>
                </a:lnTo>
                <a:lnTo>
                  <a:pt x="148" y="4577317"/>
                </a:lnTo>
                <a:lnTo>
                  <a:pt x="18" y="4508353"/>
                </a:lnTo>
                <a:lnTo>
                  <a:pt x="0" y="4435533"/>
                </a:lnTo>
                <a:lnTo>
                  <a:pt x="0" y="1274370"/>
                </a:lnTo>
                <a:lnTo>
                  <a:pt x="18" y="1201549"/>
                </a:lnTo>
                <a:lnTo>
                  <a:pt x="148" y="1132585"/>
                </a:lnTo>
                <a:lnTo>
                  <a:pt x="499" y="1067344"/>
                </a:lnTo>
                <a:lnTo>
                  <a:pt x="1184" y="1005692"/>
                </a:lnTo>
                <a:lnTo>
                  <a:pt x="2312" y="947498"/>
                </a:lnTo>
                <a:lnTo>
                  <a:pt x="3996" y="892628"/>
                </a:lnTo>
                <a:lnTo>
                  <a:pt x="6346" y="840949"/>
                </a:lnTo>
                <a:lnTo>
                  <a:pt x="9473" y="792329"/>
                </a:lnTo>
                <a:lnTo>
                  <a:pt x="13489" y="746633"/>
                </a:lnTo>
                <a:lnTo>
                  <a:pt x="18503" y="703730"/>
                </a:lnTo>
                <a:lnTo>
                  <a:pt x="24628" y="663486"/>
                </a:lnTo>
                <a:lnTo>
                  <a:pt x="31974" y="625768"/>
                </a:lnTo>
                <a:lnTo>
                  <a:pt x="50773" y="557380"/>
                </a:lnTo>
                <a:lnTo>
                  <a:pt x="80650" y="480952"/>
                </a:lnTo>
                <a:lnTo>
                  <a:pt x="101548" y="436962"/>
                </a:lnTo>
                <a:lnTo>
                  <a:pt x="125044" y="394572"/>
                </a:lnTo>
                <a:lnTo>
                  <a:pt x="151039" y="353883"/>
                </a:lnTo>
                <a:lnTo>
                  <a:pt x="179432" y="314993"/>
                </a:lnTo>
                <a:lnTo>
                  <a:pt x="210123" y="278004"/>
                </a:lnTo>
                <a:lnTo>
                  <a:pt x="243014" y="243014"/>
                </a:lnTo>
                <a:lnTo>
                  <a:pt x="278004" y="210123"/>
                </a:lnTo>
                <a:lnTo>
                  <a:pt x="314993" y="179432"/>
                </a:lnTo>
                <a:lnTo>
                  <a:pt x="353883" y="151039"/>
                </a:lnTo>
                <a:lnTo>
                  <a:pt x="394572" y="125044"/>
                </a:lnTo>
                <a:lnTo>
                  <a:pt x="436962" y="101548"/>
                </a:lnTo>
                <a:lnTo>
                  <a:pt x="480952" y="80650"/>
                </a:lnTo>
                <a:lnTo>
                  <a:pt x="526444" y="62449"/>
                </a:lnTo>
                <a:lnTo>
                  <a:pt x="590444" y="40652"/>
                </a:lnTo>
                <a:lnTo>
                  <a:pt x="663486" y="24628"/>
                </a:lnTo>
                <a:lnTo>
                  <a:pt x="703730" y="18503"/>
                </a:lnTo>
                <a:lnTo>
                  <a:pt x="746633" y="13489"/>
                </a:lnTo>
                <a:lnTo>
                  <a:pt x="792329" y="9473"/>
                </a:lnTo>
                <a:lnTo>
                  <a:pt x="840949" y="6346"/>
                </a:lnTo>
                <a:lnTo>
                  <a:pt x="892628" y="3996"/>
                </a:lnTo>
                <a:lnTo>
                  <a:pt x="947498" y="2312"/>
                </a:lnTo>
                <a:lnTo>
                  <a:pt x="1005692" y="1184"/>
                </a:lnTo>
                <a:lnTo>
                  <a:pt x="1067344" y="499"/>
                </a:lnTo>
                <a:lnTo>
                  <a:pt x="1132585" y="148"/>
                </a:lnTo>
                <a:lnTo>
                  <a:pt x="1201549" y="18"/>
                </a:lnTo>
                <a:lnTo>
                  <a:pt x="1274370" y="0"/>
                </a:lnTo>
                <a:close/>
              </a:path>
            </a:pathLst>
          </a:custGeom>
          <a:ln w="762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94727" y="2303904"/>
            <a:ext cx="1266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oli</a:t>
            </a:r>
            <a:r>
              <a:rPr sz="3200" spc="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0728" y="3246493"/>
            <a:ext cx="6915150" cy="78803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Permission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0728" y="4630743"/>
            <a:ext cx="6915150" cy="788035"/>
          </a:xfrm>
          <a:prstGeom prst="rect">
            <a:avLst/>
          </a:prstGeom>
          <a:ln w="38100">
            <a:solidFill>
              <a:srgbClr val="675BA7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3200" spc="-2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Permission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0728" y="6014994"/>
            <a:ext cx="6915150" cy="788035"/>
          </a:xfrm>
          <a:prstGeom prst="rect">
            <a:avLst/>
          </a:prstGeom>
          <a:ln w="38100">
            <a:solidFill>
              <a:srgbClr val="9BC85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3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Permission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8110" y="649392"/>
            <a:ext cx="625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IAM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Policy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Examples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5460" y="2647676"/>
            <a:ext cx="4249420" cy="4765675"/>
          </a:xfrm>
          <a:custGeom>
            <a:avLst/>
            <a:gdLst/>
            <a:ahLst/>
            <a:cxnLst/>
            <a:rect l="l" t="t" r="r" b="b"/>
            <a:pathLst>
              <a:path w="4249420" h="4765675">
                <a:moveTo>
                  <a:pt x="291210" y="0"/>
                </a:moveTo>
                <a:lnTo>
                  <a:pt x="3957999" y="0"/>
                </a:lnTo>
                <a:lnTo>
                  <a:pt x="4015949" y="222"/>
                </a:lnTo>
                <a:lnTo>
                  <a:pt x="4062682" y="1783"/>
                </a:lnTo>
                <a:lnTo>
                  <a:pt x="4128910" y="14270"/>
                </a:lnTo>
                <a:lnTo>
                  <a:pt x="4163744" y="31474"/>
                </a:lnTo>
                <a:lnTo>
                  <a:pt x="4193678" y="55532"/>
                </a:lnTo>
                <a:lnTo>
                  <a:pt x="4217735" y="85466"/>
                </a:lnTo>
                <a:lnTo>
                  <a:pt x="4234939" y="120299"/>
                </a:lnTo>
                <a:lnTo>
                  <a:pt x="4247426" y="186527"/>
                </a:lnTo>
                <a:lnTo>
                  <a:pt x="4248987" y="233261"/>
                </a:lnTo>
                <a:lnTo>
                  <a:pt x="4249210" y="291210"/>
                </a:lnTo>
                <a:lnTo>
                  <a:pt x="4249210" y="4474213"/>
                </a:lnTo>
                <a:lnTo>
                  <a:pt x="4248987" y="4532163"/>
                </a:lnTo>
                <a:lnTo>
                  <a:pt x="4247426" y="4578896"/>
                </a:lnTo>
                <a:lnTo>
                  <a:pt x="4234939" y="4645124"/>
                </a:lnTo>
                <a:lnTo>
                  <a:pt x="4217735" y="4679957"/>
                </a:lnTo>
                <a:lnTo>
                  <a:pt x="4193678" y="4709892"/>
                </a:lnTo>
                <a:lnTo>
                  <a:pt x="4163744" y="4733949"/>
                </a:lnTo>
                <a:lnTo>
                  <a:pt x="4128910" y="4751153"/>
                </a:lnTo>
                <a:lnTo>
                  <a:pt x="4062682" y="4763640"/>
                </a:lnTo>
                <a:lnTo>
                  <a:pt x="4015949" y="4765201"/>
                </a:lnTo>
                <a:lnTo>
                  <a:pt x="3957999" y="4765424"/>
                </a:lnTo>
                <a:lnTo>
                  <a:pt x="291210" y="4765424"/>
                </a:lnTo>
                <a:lnTo>
                  <a:pt x="233261" y="4765201"/>
                </a:lnTo>
                <a:lnTo>
                  <a:pt x="186527" y="4763640"/>
                </a:lnTo>
                <a:lnTo>
                  <a:pt x="120299" y="4751153"/>
                </a:lnTo>
                <a:lnTo>
                  <a:pt x="85466" y="4733949"/>
                </a:lnTo>
                <a:lnTo>
                  <a:pt x="55532" y="4709892"/>
                </a:lnTo>
                <a:lnTo>
                  <a:pt x="31474" y="4679957"/>
                </a:lnTo>
                <a:lnTo>
                  <a:pt x="14270" y="4645124"/>
                </a:lnTo>
                <a:lnTo>
                  <a:pt x="1783" y="4578896"/>
                </a:lnTo>
                <a:lnTo>
                  <a:pt x="222" y="4532163"/>
                </a:lnTo>
                <a:lnTo>
                  <a:pt x="0" y="4474213"/>
                </a:lnTo>
                <a:lnTo>
                  <a:pt x="0" y="291210"/>
                </a:lnTo>
                <a:lnTo>
                  <a:pt x="222" y="233261"/>
                </a:lnTo>
                <a:lnTo>
                  <a:pt x="1783" y="186527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86527" y="1783"/>
                </a:lnTo>
                <a:lnTo>
                  <a:pt x="233261" y="222"/>
                </a:lnTo>
                <a:lnTo>
                  <a:pt x="291210" y="0"/>
                </a:lnTo>
                <a:close/>
              </a:path>
            </a:pathLst>
          </a:custGeom>
          <a:ln w="635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82691" y="2871525"/>
            <a:ext cx="351536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36650" marR="5080" indent="-1124585">
              <a:lnSpc>
                <a:spcPts val="3800"/>
              </a:lnSpc>
              <a:spcBef>
                <a:spcPts val="240"/>
              </a:spcBef>
            </a:pPr>
            <a:r>
              <a:rPr sz="32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3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Group </a:t>
            </a:r>
            <a:r>
              <a:rPr sz="3200" spc="-1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91328" y="2647676"/>
            <a:ext cx="4249420" cy="4765675"/>
          </a:xfrm>
          <a:custGeom>
            <a:avLst/>
            <a:gdLst/>
            <a:ahLst/>
            <a:cxnLst/>
            <a:rect l="l" t="t" r="r" b="b"/>
            <a:pathLst>
              <a:path w="4249419" h="4765675">
                <a:moveTo>
                  <a:pt x="291210" y="0"/>
                </a:moveTo>
                <a:lnTo>
                  <a:pt x="3957999" y="0"/>
                </a:lnTo>
                <a:lnTo>
                  <a:pt x="4015949" y="222"/>
                </a:lnTo>
                <a:lnTo>
                  <a:pt x="4062682" y="1783"/>
                </a:lnTo>
                <a:lnTo>
                  <a:pt x="4128910" y="14270"/>
                </a:lnTo>
                <a:lnTo>
                  <a:pt x="4163744" y="31474"/>
                </a:lnTo>
                <a:lnTo>
                  <a:pt x="4193678" y="55532"/>
                </a:lnTo>
                <a:lnTo>
                  <a:pt x="4217735" y="85466"/>
                </a:lnTo>
                <a:lnTo>
                  <a:pt x="4234939" y="120299"/>
                </a:lnTo>
                <a:lnTo>
                  <a:pt x="4247426" y="186527"/>
                </a:lnTo>
                <a:lnTo>
                  <a:pt x="4248987" y="233261"/>
                </a:lnTo>
                <a:lnTo>
                  <a:pt x="4249210" y="291210"/>
                </a:lnTo>
                <a:lnTo>
                  <a:pt x="4249210" y="4474213"/>
                </a:lnTo>
                <a:lnTo>
                  <a:pt x="4248987" y="4532163"/>
                </a:lnTo>
                <a:lnTo>
                  <a:pt x="4247426" y="4578896"/>
                </a:lnTo>
                <a:lnTo>
                  <a:pt x="4234939" y="4645124"/>
                </a:lnTo>
                <a:lnTo>
                  <a:pt x="4217735" y="4679957"/>
                </a:lnTo>
                <a:lnTo>
                  <a:pt x="4193678" y="4709892"/>
                </a:lnTo>
                <a:lnTo>
                  <a:pt x="4163744" y="4733949"/>
                </a:lnTo>
                <a:lnTo>
                  <a:pt x="4128910" y="4751153"/>
                </a:lnTo>
                <a:lnTo>
                  <a:pt x="4062682" y="4763640"/>
                </a:lnTo>
                <a:lnTo>
                  <a:pt x="4015949" y="4765201"/>
                </a:lnTo>
                <a:lnTo>
                  <a:pt x="3957999" y="4765424"/>
                </a:lnTo>
                <a:lnTo>
                  <a:pt x="291210" y="4765424"/>
                </a:lnTo>
                <a:lnTo>
                  <a:pt x="233261" y="4765201"/>
                </a:lnTo>
                <a:lnTo>
                  <a:pt x="186527" y="4763640"/>
                </a:lnTo>
                <a:lnTo>
                  <a:pt x="120299" y="4751153"/>
                </a:lnTo>
                <a:lnTo>
                  <a:pt x="85466" y="4733949"/>
                </a:lnTo>
                <a:lnTo>
                  <a:pt x="55532" y="4709892"/>
                </a:lnTo>
                <a:lnTo>
                  <a:pt x="31474" y="4679957"/>
                </a:lnTo>
                <a:lnTo>
                  <a:pt x="14270" y="4645124"/>
                </a:lnTo>
                <a:lnTo>
                  <a:pt x="1783" y="4578896"/>
                </a:lnTo>
                <a:lnTo>
                  <a:pt x="222" y="4532163"/>
                </a:lnTo>
                <a:lnTo>
                  <a:pt x="0" y="4474213"/>
                </a:lnTo>
                <a:lnTo>
                  <a:pt x="0" y="291210"/>
                </a:lnTo>
                <a:lnTo>
                  <a:pt x="222" y="233261"/>
                </a:lnTo>
                <a:lnTo>
                  <a:pt x="1783" y="186527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86527" y="1783"/>
                </a:lnTo>
                <a:lnTo>
                  <a:pt x="233261" y="222"/>
                </a:lnTo>
                <a:lnTo>
                  <a:pt x="291210" y="0"/>
                </a:lnTo>
                <a:close/>
              </a:path>
            </a:pathLst>
          </a:custGeom>
          <a:ln w="635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9341" y="2717885"/>
            <a:ext cx="265366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05485" marR="5080" indent="-693420">
              <a:lnSpc>
                <a:spcPts val="3800"/>
              </a:lnSpc>
              <a:spcBef>
                <a:spcPts val="240"/>
              </a:spcBef>
            </a:pPr>
            <a:r>
              <a:rPr sz="3200" spc="-2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3200" spc="-1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oup  </a:t>
            </a:r>
            <a:r>
              <a:rPr sz="3200" spc="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Policy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9317" y="4636591"/>
            <a:ext cx="3822065" cy="788035"/>
          </a:xfrm>
          <a:prstGeom prst="rect">
            <a:avLst/>
          </a:prstGeom>
          <a:ln w="38100">
            <a:solidFill>
              <a:srgbClr val="2A9FBC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840"/>
              </a:spcBef>
            </a:pP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3200" spc="-1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32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5183" y="4001987"/>
            <a:ext cx="3822065" cy="1140460"/>
          </a:xfrm>
          <a:prstGeom prst="rect">
            <a:avLst/>
          </a:prstGeom>
          <a:ln w="38100">
            <a:solidFill>
              <a:srgbClr val="9BC85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865505" marR="745490" indent="-113030">
              <a:lnSpc>
                <a:spcPts val="3800"/>
              </a:lnSpc>
              <a:spcBef>
                <a:spcPts val="420"/>
              </a:spcBef>
            </a:pP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DynamoDB  </a:t>
            </a:r>
            <a:r>
              <a:rPr sz="32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Read-only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5183" y="5585045"/>
            <a:ext cx="3822065" cy="114046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727710" marR="444500" indent="-275590">
              <a:lnSpc>
                <a:spcPts val="3800"/>
              </a:lnSpc>
              <a:spcBef>
                <a:spcPts val="420"/>
              </a:spcBef>
            </a:pPr>
            <a:r>
              <a:rPr sz="32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32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32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32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200" spc="-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3200" spc="-1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Bucket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6974"/>
          <a:stretch>
            <a:fillRect/>
          </a:stretch>
        </p:blipFill>
        <p:spPr>
          <a:xfrm>
            <a:off x="1041400" y="1731645"/>
            <a:ext cx="13950950" cy="5819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Presentation</Application>
  <PresentationFormat>On-screen Show (4:3)</PresentationFormat>
  <Paragraphs>242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Paint.Picture</vt:lpstr>
      <vt:lpstr>Sounding the Alarm with IAM </vt:lpstr>
      <vt:lpstr>PowerPoint 演示文稿</vt:lpstr>
      <vt:lpstr>Overview</vt:lpstr>
      <vt:lpstr>Identity &amp; Access Management Overview</vt:lpstr>
      <vt:lpstr>Service to configure authentication and access for user  accounts</vt:lpstr>
      <vt:lpstr>IAM User Management Aspects</vt:lpstr>
      <vt:lpstr>IAM Policy</vt:lpstr>
      <vt:lpstr>IAM Policy Examples</vt:lpstr>
      <vt:lpstr>PowerPoint 演示文稿</vt:lpstr>
      <vt:lpstr>PowerPoint 演示文稿</vt:lpstr>
      <vt:lpstr>Securing Your AWS Account</vt:lpstr>
      <vt:lpstr>Protect your AWS Account</vt:lpstr>
      <vt:lpstr>Modify billing information  Manage users</vt:lpstr>
      <vt:lpstr>Authentication that requires more than one factor to  authenticate</vt:lpstr>
      <vt:lpstr>MFA with AWS</vt:lpstr>
      <vt:lpstr>MFA Process</vt:lpstr>
      <vt:lpstr>MFA Devices</vt:lpstr>
      <vt:lpstr>Download an MFA App</vt:lpstr>
      <vt:lpstr>PowerPoint 演示文稿</vt:lpstr>
      <vt:lpstr>Demo hidden for security  reasons</vt:lpstr>
      <vt:lpstr>PowerPoint 演示文稿</vt:lpstr>
      <vt:lpstr>PowerPoint 演示文稿</vt:lpstr>
      <vt:lpstr>MFA increases the security  of your AWS account</vt:lpstr>
      <vt:lpstr>Understanding Policies</vt:lpstr>
      <vt:lpstr>Users have no permissions  by default</vt:lpstr>
      <vt:lpstr>Policy Statement Properties</vt:lpstr>
      <vt:lpstr>IAM Policy Types</vt:lpstr>
      <vt:lpstr>Use policies to give  permissions</vt:lpstr>
      <vt:lpstr>Configuring Users and Groups</vt:lpstr>
      <vt:lpstr>IAM Users</vt:lpstr>
      <vt:lpstr>IAM Groups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Sounding the Alarm with IAM </dc:title>
  <dc:creator/>
  <cp:lastModifiedBy>Steve Sam</cp:lastModifiedBy>
  <cp:revision>5</cp:revision>
  <dcterms:created xsi:type="dcterms:W3CDTF">2021-08-29T18:20:00Z</dcterms:created>
  <dcterms:modified xsi:type="dcterms:W3CDTF">2021-09-12T17:46:48Z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2020-11-08T16:30:00Z</vt:filetime>
  </property>
  <property fmtid="{D5CDD505-2E9C-101B-9397-08002B2CF9AE}" pid="3" name="Creator">
    <vt:lpwstr>Keynote</vt:lpwstr>
  </property>
  <property fmtid="{D5CDD505-2E9C-101B-9397-08002B2CF9AE}" pid="4" name="LastSaved">
    <vt:filetime>2021-08-29T16:30:00Z</vt:filetime>
  </property>
  <property fmtid="{D5CDD505-2E9C-101B-9397-08002B2CF9AE}" pid="5" name="ICV">
    <vt:lpwstr>56D5E940DCE34B139E6E48FC06D593A6</vt:lpwstr>
  </property>
  <property fmtid="{D5CDD505-2E9C-101B-9397-08002B2CF9AE}" pid="6" name="KSOProductBuildVer">
    <vt:lpwstr>1033-11.2.0.10296</vt:lpwstr>
  </property>
</Properties>
</file>