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810" y="1782170"/>
            <a:ext cx="461010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772" y="2151888"/>
            <a:ext cx="5057140" cy="249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96539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45" dirty="0">
                <a:solidFill>
                  <a:srgbClr val="161616"/>
                </a:solidFill>
              </a:rPr>
              <a:t>T</a:t>
            </a:r>
            <a:r>
              <a:rPr sz="4500" spc="-155" dirty="0">
                <a:solidFill>
                  <a:srgbClr val="161616"/>
                </a:solidFill>
              </a:rPr>
              <a:t>e</a:t>
            </a:r>
            <a:r>
              <a:rPr sz="4500" spc="-180" dirty="0">
                <a:solidFill>
                  <a:srgbClr val="161616"/>
                </a:solidFill>
              </a:rPr>
              <a:t>m</a:t>
            </a:r>
            <a:r>
              <a:rPr sz="4500" spc="-20" dirty="0">
                <a:solidFill>
                  <a:srgbClr val="161616"/>
                </a:solidFill>
              </a:rPr>
              <a:t>p</a:t>
            </a:r>
            <a:r>
              <a:rPr sz="4500" spc="-65" dirty="0">
                <a:solidFill>
                  <a:srgbClr val="161616"/>
                </a:solidFill>
              </a:rPr>
              <a:t>l</a:t>
            </a:r>
            <a:r>
              <a:rPr sz="4500" spc="-235" dirty="0">
                <a:solidFill>
                  <a:srgbClr val="161616"/>
                </a:solidFill>
              </a:rPr>
              <a:t>a</a:t>
            </a:r>
            <a:r>
              <a:rPr sz="4500" spc="-150" dirty="0">
                <a:solidFill>
                  <a:srgbClr val="161616"/>
                </a:solidFill>
              </a:rPr>
              <a:t>t</a:t>
            </a:r>
            <a:r>
              <a:rPr sz="4500" spc="-130" dirty="0">
                <a:solidFill>
                  <a:srgbClr val="161616"/>
                </a:solidFill>
              </a:rPr>
              <a:t>e</a:t>
            </a:r>
            <a:r>
              <a:rPr sz="4500" spc="-335" dirty="0">
                <a:solidFill>
                  <a:srgbClr val="161616"/>
                </a:solidFill>
              </a:rPr>
              <a:t>-</a:t>
            </a:r>
            <a:r>
              <a:rPr sz="4500" spc="-100" dirty="0">
                <a:solidFill>
                  <a:srgbClr val="161616"/>
                </a:solidFill>
              </a:rPr>
              <a:t>dr</a:t>
            </a:r>
            <a:r>
              <a:rPr sz="4500" spc="-114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140" dirty="0">
                <a:solidFill>
                  <a:srgbClr val="161616"/>
                </a:solidFill>
              </a:rPr>
              <a:t>e</a:t>
            </a:r>
            <a:r>
              <a:rPr sz="4500" spc="-80" dirty="0">
                <a:solidFill>
                  <a:srgbClr val="161616"/>
                </a:solidFill>
              </a:rPr>
              <a:t>n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-220" dirty="0">
                <a:solidFill>
                  <a:srgbClr val="161616"/>
                </a:solidFill>
              </a:rPr>
              <a:t>v</a:t>
            </a:r>
            <a:r>
              <a:rPr sz="4500" spc="-210" dirty="0">
                <a:solidFill>
                  <a:srgbClr val="161616"/>
                </a:solidFill>
              </a:rPr>
              <a:t>s</a:t>
            </a:r>
            <a:r>
              <a:rPr sz="4500" spc="-535" dirty="0">
                <a:solidFill>
                  <a:srgbClr val="161616"/>
                </a:solidFill>
              </a:rPr>
              <a:t>.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40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eac</a:t>
            </a:r>
            <a:r>
              <a:rPr sz="4500" spc="-90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185" dirty="0">
                <a:solidFill>
                  <a:srgbClr val="161616"/>
                </a:solidFill>
              </a:rPr>
              <a:t>F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170" dirty="0">
                <a:solidFill>
                  <a:srgbClr val="161616"/>
                </a:solidFill>
              </a:rPr>
              <a:t>r</a:t>
            </a:r>
            <a:r>
              <a:rPr sz="4500" spc="-245" dirty="0">
                <a:solidFill>
                  <a:srgbClr val="161616"/>
                </a:solidFill>
              </a:rPr>
              <a:t>m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921333"/>
            <a:ext cx="5890260" cy="5328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2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1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messages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(data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model)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92202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operations,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submit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Binding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9379" y="519066"/>
            <a:ext cx="352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Reactive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2391155" y="1653539"/>
            <a:ext cx="2025650" cy="4714240"/>
            <a:chOff x="2391155" y="1653539"/>
            <a:chExt cx="2025650" cy="47142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44495" y="4241291"/>
              <a:ext cx="1918715" cy="2125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03853" y="3701789"/>
              <a:ext cx="0" cy="541655"/>
            </a:xfrm>
            <a:custGeom>
              <a:avLst/>
              <a:gdLst/>
              <a:ahLst/>
              <a:cxnLst/>
              <a:rect l="l" t="t" r="r" b="b"/>
              <a:pathLst>
                <a:path h="541654">
                  <a:moveTo>
                    <a:pt x="0" y="54121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024" y="1705767"/>
              <a:ext cx="1656171" cy="18771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95727" y="1658111"/>
              <a:ext cx="2016760" cy="1952625"/>
            </a:xfrm>
            <a:custGeom>
              <a:avLst/>
              <a:gdLst/>
              <a:ahLst/>
              <a:cxnLst/>
              <a:rect l="l" t="t" r="r" b="b"/>
              <a:pathLst>
                <a:path w="2016760" h="1952625">
                  <a:moveTo>
                    <a:pt x="0" y="0"/>
                  </a:moveTo>
                  <a:lnTo>
                    <a:pt x="2016252" y="0"/>
                  </a:lnTo>
                  <a:lnTo>
                    <a:pt x="2016252" y="1952244"/>
                  </a:lnTo>
                  <a:lnTo>
                    <a:pt x="0" y="195224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46710" y="360654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1" y="1571244"/>
            <a:ext cx="1929383" cy="21244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0951" y="519066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Directives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1772" y="1155191"/>
            <a:ext cx="5057140" cy="99695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202055" marR="1117600" indent="-81280">
              <a:lnSpc>
                <a:spcPts val="2920"/>
              </a:lnSpc>
              <a:spcBef>
                <a:spcPts val="930"/>
              </a:spcBef>
            </a:pPr>
            <a:r>
              <a:rPr sz="27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7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  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(FormsModule)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708" y="2125916"/>
            <a:ext cx="5057140" cy="2522855"/>
            <a:chOff x="461708" y="2125916"/>
            <a:chExt cx="5057140" cy="2522855"/>
          </a:xfrm>
        </p:grpSpPr>
        <p:sp>
          <p:nvSpPr>
            <p:cNvPr id="5" name="object 5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5030724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5030724" y="2496312"/>
                  </a:lnTo>
                  <a:lnTo>
                    <a:pt x="5030724" y="0"/>
                  </a:lnTo>
                  <a:close/>
                </a:path>
              </a:pathLst>
            </a:custGeom>
            <a:solidFill>
              <a:srgbClr val="DEEBD0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0" y="0"/>
                  </a:moveTo>
                  <a:lnTo>
                    <a:pt x="5030724" y="0"/>
                  </a:lnTo>
                  <a:lnTo>
                    <a:pt x="5030724" y="2496312"/>
                  </a:lnTo>
                  <a:lnTo>
                    <a:pt x="0" y="2496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4175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384810" algn="l"/>
              </a:tabLst>
            </a:pPr>
            <a:r>
              <a:rPr spc="50" dirty="0"/>
              <a:t>ngForm</a:t>
            </a:r>
            <a:endParaRPr spc="50" dirty="0"/>
          </a:p>
          <a:p>
            <a:pPr marL="38417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84810" algn="l"/>
              </a:tabLst>
            </a:pPr>
            <a:r>
              <a:rPr spc="65" dirty="0"/>
              <a:t>ngModel</a:t>
            </a:r>
            <a:endParaRPr spc="65" dirty="0"/>
          </a:p>
          <a:p>
            <a:pPr marL="384175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384810" algn="l"/>
              </a:tabLst>
            </a:pPr>
            <a:r>
              <a:rPr spc="50" dirty="0"/>
              <a:t>ngModelGroup</a:t>
            </a:r>
            <a:endParaRPr spc="50" dirty="0"/>
          </a:p>
        </p:txBody>
      </p:sp>
      <p:sp>
        <p:nvSpPr>
          <p:cNvPr id="8" name="object 8"/>
          <p:cNvSpPr/>
          <p:nvPr/>
        </p:nvSpPr>
        <p:spPr>
          <a:xfrm>
            <a:off x="473963" y="4744211"/>
            <a:ext cx="5023485" cy="676910"/>
          </a:xfrm>
          <a:custGeom>
            <a:avLst/>
            <a:gdLst/>
            <a:ahLst/>
            <a:cxnLst/>
            <a:rect l="l" t="t" r="r" b="b"/>
            <a:pathLst>
              <a:path w="5023485" h="676910">
                <a:moveTo>
                  <a:pt x="0" y="0"/>
                </a:moveTo>
                <a:lnTo>
                  <a:pt x="5023104" y="0"/>
                </a:lnTo>
                <a:lnTo>
                  <a:pt x="5023104" y="676656"/>
                </a:lnTo>
                <a:lnTo>
                  <a:pt x="0" y="6766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2556" y="4781307"/>
            <a:ext cx="358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18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2850" y="1718310"/>
            <a:ext cx="2830195" cy="840105"/>
          </a:xfrm>
          <a:prstGeom prst="rect">
            <a:avLst/>
          </a:prstGeom>
          <a:solidFill>
            <a:srgbClr val="675BA7"/>
          </a:solidFill>
          <a:ln w="25907">
            <a:solidFill>
              <a:srgbClr val="494179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202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7000" y="2124455"/>
            <a:ext cx="3371215" cy="2879725"/>
            <a:chOff x="4207000" y="2124455"/>
            <a:chExt cx="3371215" cy="2879725"/>
          </a:xfrm>
        </p:grpSpPr>
        <p:sp>
          <p:nvSpPr>
            <p:cNvPr id="12" name="object 12"/>
            <p:cNvSpPr/>
            <p:nvPr/>
          </p:nvSpPr>
          <p:spPr>
            <a:xfrm>
              <a:off x="4279395" y="2138933"/>
              <a:ext cx="3284220" cy="2821940"/>
            </a:xfrm>
            <a:custGeom>
              <a:avLst/>
              <a:gdLst/>
              <a:ahLst/>
              <a:cxnLst/>
              <a:rect l="l" t="t" r="r" b="b"/>
              <a:pathLst>
                <a:path w="3284220" h="2821940">
                  <a:moveTo>
                    <a:pt x="3283991" y="0"/>
                  </a:moveTo>
                  <a:lnTo>
                    <a:pt x="1605800" y="0"/>
                  </a:lnTo>
                  <a:lnTo>
                    <a:pt x="1605800" y="2821597"/>
                  </a:lnTo>
                  <a:lnTo>
                    <a:pt x="0" y="2821597"/>
                  </a:lnTo>
                </a:path>
              </a:pathLst>
            </a:custGeom>
            <a:ln w="2895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07000" y="491709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0951" y="519066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Directives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1772" y="1155191"/>
            <a:ext cx="5057140" cy="99695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202055" marR="1117600" indent="-81280">
              <a:lnSpc>
                <a:spcPts val="2920"/>
              </a:lnSpc>
              <a:spcBef>
                <a:spcPts val="930"/>
              </a:spcBef>
            </a:pPr>
            <a:r>
              <a:rPr sz="27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7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  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(FormsModule)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708" y="2125916"/>
            <a:ext cx="5057140" cy="2522855"/>
            <a:chOff x="461708" y="2125916"/>
            <a:chExt cx="5057140" cy="2522855"/>
          </a:xfrm>
        </p:grpSpPr>
        <p:sp>
          <p:nvSpPr>
            <p:cNvPr id="5" name="object 5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5030724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5030724" y="2496312"/>
                  </a:lnTo>
                  <a:lnTo>
                    <a:pt x="5030724" y="0"/>
                  </a:lnTo>
                  <a:close/>
                </a:path>
              </a:pathLst>
            </a:custGeom>
            <a:solidFill>
              <a:srgbClr val="DEEBD0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0" y="0"/>
                  </a:moveTo>
                  <a:lnTo>
                    <a:pt x="5030724" y="0"/>
                  </a:lnTo>
                  <a:lnTo>
                    <a:pt x="5030724" y="2496312"/>
                  </a:lnTo>
                  <a:lnTo>
                    <a:pt x="0" y="2496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4175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384810" algn="l"/>
              </a:tabLst>
            </a:pPr>
            <a:r>
              <a:rPr spc="50" dirty="0"/>
              <a:t>ngForm</a:t>
            </a:r>
            <a:endParaRPr spc="50" dirty="0"/>
          </a:p>
          <a:p>
            <a:pPr marL="38417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84810" algn="l"/>
              </a:tabLst>
            </a:pPr>
            <a:r>
              <a:rPr spc="65" dirty="0"/>
              <a:t>ngModel</a:t>
            </a:r>
            <a:endParaRPr spc="65" dirty="0"/>
          </a:p>
          <a:p>
            <a:pPr marL="384175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384810" algn="l"/>
              </a:tabLst>
            </a:pPr>
            <a:r>
              <a:rPr spc="50" dirty="0"/>
              <a:t>ngModelGroup</a:t>
            </a:r>
            <a:endParaRPr spc="50" dirty="0"/>
          </a:p>
        </p:txBody>
      </p:sp>
      <p:sp>
        <p:nvSpPr>
          <p:cNvPr id="8" name="object 8"/>
          <p:cNvSpPr/>
          <p:nvPr/>
        </p:nvSpPr>
        <p:spPr>
          <a:xfrm>
            <a:off x="473963" y="4744211"/>
            <a:ext cx="5023485" cy="954405"/>
          </a:xfrm>
          <a:custGeom>
            <a:avLst/>
            <a:gdLst/>
            <a:ahLst/>
            <a:cxnLst/>
            <a:rect l="l" t="t" r="r" b="b"/>
            <a:pathLst>
              <a:path w="5023485" h="954404">
                <a:moveTo>
                  <a:pt x="0" y="0"/>
                </a:moveTo>
                <a:lnTo>
                  <a:pt x="5023104" y="0"/>
                </a:lnTo>
                <a:lnTo>
                  <a:pt x="5023104" y="954024"/>
                </a:lnTo>
                <a:lnTo>
                  <a:pt x="0" y="95402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2556" y="4781307"/>
            <a:ext cx="37166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0580" marR="5080" indent="-8185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&lt;form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#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signupForm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"ngForm"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2850" y="1718310"/>
            <a:ext cx="2830195" cy="840105"/>
          </a:xfrm>
          <a:prstGeom prst="rect">
            <a:avLst/>
          </a:prstGeom>
          <a:solidFill>
            <a:srgbClr val="675BA7"/>
          </a:solidFill>
          <a:ln w="25907">
            <a:solidFill>
              <a:srgbClr val="494179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2020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7000" y="2124455"/>
            <a:ext cx="3371215" cy="3111500"/>
            <a:chOff x="4207000" y="2124455"/>
            <a:chExt cx="3371215" cy="3111500"/>
          </a:xfrm>
        </p:grpSpPr>
        <p:sp>
          <p:nvSpPr>
            <p:cNvPr id="12" name="object 12"/>
            <p:cNvSpPr/>
            <p:nvPr/>
          </p:nvSpPr>
          <p:spPr>
            <a:xfrm>
              <a:off x="4279395" y="2138933"/>
              <a:ext cx="3284220" cy="2821940"/>
            </a:xfrm>
            <a:custGeom>
              <a:avLst/>
              <a:gdLst/>
              <a:ahLst/>
              <a:cxnLst/>
              <a:rect l="l" t="t" r="r" b="b"/>
              <a:pathLst>
                <a:path w="3284220" h="2821940">
                  <a:moveTo>
                    <a:pt x="3283991" y="0"/>
                  </a:moveTo>
                  <a:lnTo>
                    <a:pt x="1605800" y="0"/>
                  </a:lnTo>
                  <a:lnTo>
                    <a:pt x="1605800" y="2821597"/>
                  </a:lnTo>
                  <a:lnTo>
                    <a:pt x="0" y="2821597"/>
                  </a:lnTo>
                </a:path>
              </a:pathLst>
            </a:custGeom>
            <a:ln w="2895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07000" y="491709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8257" y="2442209"/>
              <a:ext cx="3172460" cy="2779395"/>
            </a:xfrm>
            <a:custGeom>
              <a:avLst/>
              <a:gdLst/>
              <a:ahLst/>
              <a:cxnLst/>
              <a:rect l="l" t="t" r="r" b="b"/>
              <a:pathLst>
                <a:path w="3172459" h="2779395">
                  <a:moveTo>
                    <a:pt x="3172231" y="0"/>
                  </a:moveTo>
                  <a:lnTo>
                    <a:pt x="1977885" y="0"/>
                  </a:lnTo>
                  <a:lnTo>
                    <a:pt x="1977885" y="2778785"/>
                  </a:lnTo>
                  <a:lnTo>
                    <a:pt x="0" y="2778785"/>
                  </a:lnTo>
                </a:path>
              </a:pathLst>
            </a:custGeom>
            <a:ln w="28956">
              <a:solidFill>
                <a:srgbClr val="779F31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76009" y="2398772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0" y="86867"/>
                  </a:lnTo>
                  <a:lnTo>
                    <a:pt x="86868" y="43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9F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963" y="4735067"/>
            <a:ext cx="5724525" cy="2062480"/>
          </a:xfrm>
          <a:custGeom>
            <a:avLst/>
            <a:gdLst/>
            <a:ahLst/>
            <a:cxnLst/>
            <a:rect l="l" t="t" r="r" b="b"/>
            <a:pathLst>
              <a:path w="5724525" h="2062479">
                <a:moveTo>
                  <a:pt x="0" y="0"/>
                </a:moveTo>
                <a:lnTo>
                  <a:pt x="5724144" y="0"/>
                </a:lnTo>
                <a:lnTo>
                  <a:pt x="5724144" y="2061971"/>
                </a:lnTo>
                <a:lnTo>
                  <a:pt x="0" y="206197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2378" y="4771978"/>
            <a:ext cx="54921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215" marR="1779905" indent="-8185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&lt;form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#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signupForm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"ngForm"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986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18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"submit"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40790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disabled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]=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"!signupForm.valid"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22275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Save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&lt;/button&gt;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0951" y="519066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Directives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61772" y="1155191"/>
            <a:ext cx="5057140" cy="99695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202055" marR="1117600" indent="-81280">
              <a:lnSpc>
                <a:spcPts val="2920"/>
              </a:lnSpc>
              <a:spcBef>
                <a:spcPts val="930"/>
              </a:spcBef>
            </a:pPr>
            <a:r>
              <a:rPr sz="27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7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  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(FormsModule)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1708" y="2125916"/>
            <a:ext cx="5057140" cy="2522855"/>
            <a:chOff x="461708" y="2125916"/>
            <a:chExt cx="5057140" cy="2522855"/>
          </a:xfrm>
        </p:grpSpPr>
        <p:sp>
          <p:nvSpPr>
            <p:cNvPr id="7" name="object 7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5030724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5030724" y="2496312"/>
                  </a:lnTo>
                  <a:lnTo>
                    <a:pt x="5030724" y="0"/>
                  </a:lnTo>
                  <a:close/>
                </a:path>
              </a:pathLst>
            </a:custGeom>
            <a:solidFill>
              <a:srgbClr val="DEEBD0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0" y="0"/>
                  </a:moveTo>
                  <a:lnTo>
                    <a:pt x="5030724" y="0"/>
                  </a:lnTo>
                  <a:lnTo>
                    <a:pt x="5030724" y="2496312"/>
                  </a:lnTo>
                  <a:lnTo>
                    <a:pt x="0" y="2496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4175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384810" algn="l"/>
              </a:tabLst>
            </a:pPr>
            <a:r>
              <a:rPr spc="50" dirty="0"/>
              <a:t>ngForm</a:t>
            </a:r>
            <a:endParaRPr spc="50" dirty="0"/>
          </a:p>
          <a:p>
            <a:pPr marL="38417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84810" algn="l"/>
              </a:tabLst>
            </a:pPr>
            <a:r>
              <a:rPr spc="65" dirty="0"/>
              <a:t>ngModel</a:t>
            </a:r>
            <a:endParaRPr spc="65" dirty="0"/>
          </a:p>
          <a:p>
            <a:pPr marL="384175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384810" algn="l"/>
              </a:tabLst>
            </a:pPr>
            <a:r>
              <a:rPr spc="50" dirty="0"/>
              <a:t>ngModelGroup</a:t>
            </a:r>
            <a:endParaRPr spc="5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7549832" y="1705292"/>
            <a:ext cx="2856230" cy="866140"/>
            <a:chOff x="7549832" y="1705292"/>
            <a:chExt cx="2856230" cy="866140"/>
          </a:xfrm>
        </p:grpSpPr>
        <p:sp>
          <p:nvSpPr>
            <p:cNvPr id="11" name="object 11"/>
            <p:cNvSpPr/>
            <p:nvPr/>
          </p:nvSpPr>
          <p:spPr>
            <a:xfrm>
              <a:off x="7562849" y="1718309"/>
              <a:ext cx="2830195" cy="840105"/>
            </a:xfrm>
            <a:custGeom>
              <a:avLst/>
              <a:gdLst/>
              <a:ahLst/>
              <a:cxnLst/>
              <a:rect l="l" t="t" r="r" b="b"/>
              <a:pathLst>
                <a:path w="2830195" h="840105">
                  <a:moveTo>
                    <a:pt x="2830068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2830068" y="839724"/>
                  </a:lnTo>
                  <a:lnTo>
                    <a:pt x="283006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62849" y="1718309"/>
              <a:ext cx="2830195" cy="840105"/>
            </a:xfrm>
            <a:custGeom>
              <a:avLst/>
              <a:gdLst/>
              <a:ahLst/>
              <a:cxnLst/>
              <a:rect l="l" t="t" r="r" b="b"/>
              <a:pathLst>
                <a:path w="2830195" h="840105">
                  <a:moveTo>
                    <a:pt x="0" y="0"/>
                  </a:moveTo>
                  <a:lnTo>
                    <a:pt x="2830068" y="0"/>
                  </a:lnTo>
                  <a:lnTo>
                    <a:pt x="2830068" y="839724"/>
                  </a:lnTo>
                  <a:lnTo>
                    <a:pt x="0" y="8397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228780" y="1961908"/>
            <a:ext cx="1499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07000" y="2124455"/>
            <a:ext cx="3371215" cy="3102610"/>
            <a:chOff x="4207000" y="2124455"/>
            <a:chExt cx="3371215" cy="3102610"/>
          </a:xfrm>
        </p:grpSpPr>
        <p:sp>
          <p:nvSpPr>
            <p:cNvPr id="15" name="object 15"/>
            <p:cNvSpPr/>
            <p:nvPr/>
          </p:nvSpPr>
          <p:spPr>
            <a:xfrm>
              <a:off x="4279395" y="2138933"/>
              <a:ext cx="3284220" cy="2821940"/>
            </a:xfrm>
            <a:custGeom>
              <a:avLst/>
              <a:gdLst/>
              <a:ahLst/>
              <a:cxnLst/>
              <a:rect l="l" t="t" r="r" b="b"/>
              <a:pathLst>
                <a:path w="3284220" h="2821940">
                  <a:moveTo>
                    <a:pt x="3283991" y="0"/>
                  </a:moveTo>
                  <a:lnTo>
                    <a:pt x="1605800" y="0"/>
                  </a:lnTo>
                  <a:lnTo>
                    <a:pt x="1605800" y="2821597"/>
                  </a:lnTo>
                  <a:lnTo>
                    <a:pt x="0" y="2821597"/>
                  </a:lnTo>
                </a:path>
              </a:pathLst>
            </a:custGeom>
            <a:ln w="2895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07000" y="491709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28925" y="2442209"/>
              <a:ext cx="3162300" cy="2770505"/>
            </a:xfrm>
            <a:custGeom>
              <a:avLst/>
              <a:gdLst/>
              <a:ahLst/>
              <a:cxnLst/>
              <a:rect l="l" t="t" r="r" b="b"/>
              <a:pathLst>
                <a:path w="3162300" h="2770504">
                  <a:moveTo>
                    <a:pt x="3162071" y="0"/>
                  </a:moveTo>
                  <a:lnTo>
                    <a:pt x="1972830" y="0"/>
                  </a:lnTo>
                  <a:lnTo>
                    <a:pt x="1972830" y="2770098"/>
                  </a:lnTo>
                  <a:lnTo>
                    <a:pt x="0" y="2770098"/>
                  </a:lnTo>
                </a:path>
              </a:pathLst>
            </a:custGeom>
            <a:ln w="28956">
              <a:solidFill>
                <a:srgbClr val="779F31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76517" y="2398772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0"/>
                  </a:moveTo>
                  <a:lnTo>
                    <a:pt x="0" y="86867"/>
                  </a:lnTo>
                  <a:lnTo>
                    <a:pt x="86868" y="43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9F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963" y="4735067"/>
            <a:ext cx="5713730" cy="1784985"/>
          </a:xfrm>
          <a:custGeom>
            <a:avLst/>
            <a:gdLst/>
            <a:ahLst/>
            <a:cxnLst/>
            <a:rect l="l" t="t" r="r" b="b"/>
            <a:pathLst>
              <a:path w="5713730" h="1784984">
                <a:moveTo>
                  <a:pt x="0" y="0"/>
                </a:moveTo>
                <a:lnTo>
                  <a:pt x="5713476" y="0"/>
                </a:lnTo>
                <a:lnTo>
                  <a:pt x="5713476" y="1784603"/>
                </a:lnTo>
                <a:lnTo>
                  <a:pt x="0" y="1784603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2607" y="4771978"/>
            <a:ext cx="54921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18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104900" marR="5080" indent="-955675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&lt;input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"text"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[(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ngModel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)]=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"customer.firstName" </a:t>
            </a:r>
            <a:r>
              <a:rPr sz="1800" spc="-107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"firstName"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#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firstNameVar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"ngModel"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/&gt;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0951" y="519066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Directives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61772" y="1155191"/>
            <a:ext cx="5057140" cy="99695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202055" marR="1117600" indent="-81280">
              <a:lnSpc>
                <a:spcPts val="2920"/>
              </a:lnSpc>
              <a:spcBef>
                <a:spcPts val="930"/>
              </a:spcBef>
            </a:pPr>
            <a:r>
              <a:rPr sz="27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7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  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(FormsModule)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1708" y="2125916"/>
            <a:ext cx="5057140" cy="2522855"/>
            <a:chOff x="461708" y="2125916"/>
            <a:chExt cx="5057140" cy="2522855"/>
          </a:xfrm>
        </p:grpSpPr>
        <p:sp>
          <p:nvSpPr>
            <p:cNvPr id="7" name="object 7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5030724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5030724" y="2496312"/>
                  </a:lnTo>
                  <a:lnTo>
                    <a:pt x="5030724" y="0"/>
                  </a:lnTo>
                  <a:close/>
                </a:path>
              </a:pathLst>
            </a:custGeom>
            <a:solidFill>
              <a:srgbClr val="DEEBD0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4725" y="2138934"/>
              <a:ext cx="5031105" cy="2496820"/>
            </a:xfrm>
            <a:custGeom>
              <a:avLst/>
              <a:gdLst/>
              <a:ahLst/>
              <a:cxnLst/>
              <a:rect l="l" t="t" r="r" b="b"/>
              <a:pathLst>
                <a:path w="5031105" h="2496820">
                  <a:moveTo>
                    <a:pt x="0" y="0"/>
                  </a:moveTo>
                  <a:lnTo>
                    <a:pt x="5030724" y="0"/>
                  </a:lnTo>
                  <a:lnTo>
                    <a:pt x="5030724" y="2496312"/>
                  </a:lnTo>
                  <a:lnTo>
                    <a:pt x="0" y="249631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4175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384810" algn="l"/>
              </a:tabLst>
            </a:pPr>
            <a:r>
              <a:rPr spc="50" dirty="0"/>
              <a:t>ngForm</a:t>
            </a:r>
            <a:endParaRPr spc="50" dirty="0"/>
          </a:p>
          <a:p>
            <a:pPr marL="38417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84810" algn="l"/>
              </a:tabLst>
            </a:pPr>
            <a:r>
              <a:rPr spc="65" dirty="0"/>
              <a:t>ngModel</a:t>
            </a:r>
            <a:endParaRPr spc="65" dirty="0"/>
          </a:p>
          <a:p>
            <a:pPr marL="384175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384810" algn="l"/>
              </a:tabLst>
            </a:pPr>
            <a:r>
              <a:rPr spc="50" dirty="0"/>
              <a:t>ngModelGroup</a:t>
            </a:r>
            <a:endParaRPr spc="5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7558976" y="1705292"/>
            <a:ext cx="2854960" cy="866140"/>
            <a:chOff x="7558976" y="1705292"/>
            <a:chExt cx="2854960" cy="866140"/>
          </a:xfrm>
        </p:grpSpPr>
        <p:sp>
          <p:nvSpPr>
            <p:cNvPr id="11" name="object 11"/>
            <p:cNvSpPr/>
            <p:nvPr/>
          </p:nvSpPr>
          <p:spPr>
            <a:xfrm>
              <a:off x="7571994" y="1718309"/>
              <a:ext cx="2828925" cy="840105"/>
            </a:xfrm>
            <a:custGeom>
              <a:avLst/>
              <a:gdLst/>
              <a:ahLst/>
              <a:cxnLst/>
              <a:rect l="l" t="t" r="r" b="b"/>
              <a:pathLst>
                <a:path w="2828925" h="840105">
                  <a:moveTo>
                    <a:pt x="2828544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2828544" y="839724"/>
                  </a:lnTo>
                  <a:lnTo>
                    <a:pt x="282854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71994" y="1718309"/>
              <a:ext cx="2828925" cy="840105"/>
            </a:xfrm>
            <a:custGeom>
              <a:avLst/>
              <a:gdLst/>
              <a:ahLst/>
              <a:cxnLst/>
              <a:rect l="l" t="t" r="r" b="b"/>
              <a:pathLst>
                <a:path w="2828925" h="840105">
                  <a:moveTo>
                    <a:pt x="0" y="0"/>
                  </a:moveTo>
                  <a:lnTo>
                    <a:pt x="2828544" y="0"/>
                  </a:lnTo>
                  <a:lnTo>
                    <a:pt x="2828544" y="839724"/>
                  </a:lnTo>
                  <a:lnTo>
                    <a:pt x="0" y="839724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236924" y="1961908"/>
            <a:ext cx="1499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07000" y="2124329"/>
            <a:ext cx="6207125" cy="2879725"/>
            <a:chOff x="4207000" y="2124329"/>
            <a:chExt cx="6207125" cy="2879725"/>
          </a:xfrm>
        </p:grpSpPr>
        <p:sp>
          <p:nvSpPr>
            <p:cNvPr id="15" name="object 15"/>
            <p:cNvSpPr/>
            <p:nvPr/>
          </p:nvSpPr>
          <p:spPr>
            <a:xfrm>
              <a:off x="4279395" y="2138934"/>
              <a:ext cx="3284220" cy="2821940"/>
            </a:xfrm>
            <a:custGeom>
              <a:avLst/>
              <a:gdLst/>
              <a:ahLst/>
              <a:cxnLst/>
              <a:rect l="l" t="t" r="r" b="b"/>
              <a:pathLst>
                <a:path w="3284220" h="2821940">
                  <a:moveTo>
                    <a:pt x="3283991" y="0"/>
                  </a:moveTo>
                  <a:lnTo>
                    <a:pt x="1605800" y="0"/>
                  </a:lnTo>
                  <a:lnTo>
                    <a:pt x="1605800" y="2821597"/>
                  </a:lnTo>
                  <a:lnTo>
                    <a:pt x="0" y="2821597"/>
                  </a:lnTo>
                </a:path>
              </a:pathLst>
            </a:custGeom>
            <a:ln w="2895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07000" y="491709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46185" y="2955798"/>
              <a:ext cx="2054860" cy="840105"/>
            </a:xfrm>
            <a:custGeom>
              <a:avLst/>
              <a:gdLst/>
              <a:ahLst/>
              <a:cxnLst/>
              <a:rect l="l" t="t" r="r" b="b"/>
              <a:pathLst>
                <a:path w="2054859" h="840104">
                  <a:moveTo>
                    <a:pt x="2054352" y="0"/>
                  </a:moveTo>
                  <a:lnTo>
                    <a:pt x="0" y="0"/>
                  </a:lnTo>
                  <a:lnTo>
                    <a:pt x="0" y="839724"/>
                  </a:lnTo>
                  <a:lnTo>
                    <a:pt x="2054352" y="839724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346185" y="2955798"/>
              <a:ext cx="2054860" cy="840105"/>
            </a:xfrm>
            <a:custGeom>
              <a:avLst/>
              <a:gdLst/>
              <a:ahLst/>
              <a:cxnLst/>
              <a:rect l="l" t="t" r="r" b="b"/>
              <a:pathLst>
                <a:path w="2054859" h="840104">
                  <a:moveTo>
                    <a:pt x="0" y="0"/>
                  </a:moveTo>
                  <a:lnTo>
                    <a:pt x="2054352" y="0"/>
                  </a:lnTo>
                  <a:lnTo>
                    <a:pt x="2054352" y="839724"/>
                  </a:lnTo>
                  <a:lnTo>
                    <a:pt x="0" y="83972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542125" y="3199038"/>
            <a:ext cx="16598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98365" y="2124455"/>
            <a:ext cx="5445760" cy="3915410"/>
            <a:chOff x="5198365" y="2124455"/>
            <a:chExt cx="5445760" cy="3915410"/>
          </a:xfrm>
        </p:grpSpPr>
        <p:sp>
          <p:nvSpPr>
            <p:cNvPr id="21" name="object 21"/>
            <p:cNvSpPr/>
            <p:nvPr/>
          </p:nvSpPr>
          <p:spPr>
            <a:xfrm>
              <a:off x="6088377" y="3374897"/>
              <a:ext cx="2258695" cy="2132330"/>
            </a:xfrm>
            <a:custGeom>
              <a:avLst/>
              <a:gdLst/>
              <a:ahLst/>
              <a:cxnLst/>
              <a:rect l="l" t="t" r="r" b="b"/>
              <a:pathLst>
                <a:path w="2258695" h="2132329">
                  <a:moveTo>
                    <a:pt x="2258212" y="0"/>
                  </a:moveTo>
                  <a:lnTo>
                    <a:pt x="1092911" y="0"/>
                  </a:lnTo>
                  <a:lnTo>
                    <a:pt x="1092911" y="2131910"/>
                  </a:lnTo>
                  <a:lnTo>
                    <a:pt x="0" y="2131910"/>
                  </a:lnTo>
                </a:path>
              </a:pathLst>
            </a:custGeom>
            <a:ln w="28956">
              <a:solidFill>
                <a:srgbClr val="A62D5C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15987" y="5463372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00538" y="2138933"/>
              <a:ext cx="228600" cy="1237615"/>
            </a:xfrm>
            <a:custGeom>
              <a:avLst/>
              <a:gdLst/>
              <a:ahLst/>
              <a:cxnLst/>
              <a:rect l="l" t="t" r="r" b="b"/>
              <a:pathLst>
                <a:path w="228600" h="1237614">
                  <a:moveTo>
                    <a:pt x="0" y="0"/>
                  </a:moveTo>
                  <a:lnTo>
                    <a:pt x="228600" y="0"/>
                  </a:lnTo>
                  <a:lnTo>
                    <a:pt x="228600" y="1237132"/>
                  </a:lnTo>
                  <a:lnTo>
                    <a:pt x="85090" y="1237132"/>
                  </a:lnTo>
                </a:path>
              </a:pathLst>
            </a:custGeom>
            <a:ln w="28956">
              <a:solidFill>
                <a:srgbClr val="675BA7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413240" y="333262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8" y="0"/>
                  </a:moveTo>
                  <a:lnTo>
                    <a:pt x="0" y="43433"/>
                  </a:lnTo>
                  <a:lnTo>
                    <a:pt x="86868" y="86867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212843" y="3620261"/>
              <a:ext cx="3048635" cy="2405380"/>
            </a:xfrm>
            <a:custGeom>
              <a:avLst/>
              <a:gdLst/>
              <a:ahLst/>
              <a:cxnLst/>
              <a:rect l="l" t="t" r="r" b="b"/>
              <a:pathLst>
                <a:path w="3048634" h="2405379">
                  <a:moveTo>
                    <a:pt x="3048152" y="0"/>
                  </a:moveTo>
                  <a:lnTo>
                    <a:pt x="2474683" y="0"/>
                  </a:lnTo>
                  <a:lnTo>
                    <a:pt x="2474683" y="2405024"/>
                  </a:lnTo>
                  <a:lnTo>
                    <a:pt x="0" y="2405024"/>
                  </a:lnTo>
                </a:path>
              </a:pathLst>
            </a:custGeom>
            <a:ln w="28956">
              <a:solidFill>
                <a:srgbClr val="779F31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46516" y="3576824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9F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0951" y="519066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Directives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1772" y="1155191"/>
            <a:ext cx="5057140" cy="99695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1203325" marR="1116965" indent="-81280">
              <a:lnSpc>
                <a:spcPts val="2920"/>
              </a:lnSpc>
              <a:spcBef>
                <a:spcPts val="930"/>
              </a:spcBef>
            </a:pPr>
            <a:r>
              <a:rPr sz="27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7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  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(FormsModule)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DEEBD0">
              <a:alpha val="90194"/>
            </a:srgbClr>
          </a:solidFill>
        </p:spPr>
        <p:txBody>
          <a:bodyPr vert="horz" wrap="square" lIns="0" tIns="74930" rIns="0" bIns="0" rtlCol="0">
            <a:spAutoFit/>
          </a:bodyPr>
          <a:lstStyle/>
          <a:p>
            <a:pPr marL="384175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384810" algn="l"/>
              </a:tabLst>
            </a:pPr>
            <a:r>
              <a:rPr spc="50" dirty="0"/>
              <a:t>ngForm</a:t>
            </a:r>
            <a:endParaRPr spc="50" dirty="0"/>
          </a:p>
          <a:p>
            <a:pPr marL="384175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84810" algn="l"/>
              </a:tabLst>
            </a:pPr>
            <a:r>
              <a:rPr spc="65" dirty="0"/>
              <a:t>ngModel</a:t>
            </a:r>
            <a:endParaRPr spc="65" dirty="0"/>
          </a:p>
          <a:p>
            <a:pPr marL="384175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384810" algn="l"/>
              </a:tabLst>
            </a:pPr>
            <a:r>
              <a:rPr spc="50" dirty="0"/>
              <a:t>ngModelGroup</a:t>
            </a:r>
            <a:endParaRPr spc="50" dirty="0"/>
          </a:p>
        </p:txBody>
      </p:sp>
      <p:sp>
        <p:nvSpPr>
          <p:cNvPr id="5" name="object 5"/>
          <p:cNvSpPr/>
          <p:nvPr/>
        </p:nvSpPr>
        <p:spPr>
          <a:xfrm>
            <a:off x="6211061" y="1168146"/>
            <a:ext cx="5031105" cy="970915"/>
          </a:xfrm>
          <a:custGeom>
            <a:avLst/>
            <a:gdLst/>
            <a:ahLst/>
            <a:cxnLst/>
            <a:rect l="l" t="t" r="r" b="b"/>
            <a:pathLst>
              <a:path w="5031105" h="970914">
                <a:moveTo>
                  <a:pt x="0" y="0"/>
                </a:moveTo>
                <a:lnTo>
                  <a:pt x="5030724" y="0"/>
                </a:lnTo>
                <a:lnTo>
                  <a:pt x="5030724" y="970788"/>
                </a:lnTo>
                <a:lnTo>
                  <a:pt x="0" y="97078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24015" y="1181100"/>
            <a:ext cx="5005070" cy="94488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92075" rIns="0" bIns="0" rtlCol="0">
            <a:spAutoFit/>
          </a:bodyPr>
          <a:lstStyle/>
          <a:p>
            <a:pPr marL="433705" marR="426720" indent="1323975">
              <a:lnSpc>
                <a:spcPts val="2920"/>
              </a:lnSpc>
              <a:spcBef>
                <a:spcPts val="725"/>
              </a:spcBef>
            </a:pP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Reactive 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7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rm</a:t>
            </a:r>
            <a:r>
              <a:rPr sz="2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7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1061" y="2138933"/>
            <a:ext cx="5031105" cy="2496820"/>
          </a:xfrm>
          <a:prstGeom prst="rect">
            <a:avLst/>
          </a:prstGeom>
          <a:solidFill>
            <a:srgbClr val="D1EDF5">
              <a:alpha val="90194"/>
            </a:srgbClr>
          </a:solidFill>
          <a:ln w="25907">
            <a:solidFill>
              <a:srgbClr val="D2D2E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370840" indent="-229235">
              <a:lnSpc>
                <a:spcPct val="100000"/>
              </a:lnSpc>
              <a:spcBef>
                <a:spcPts val="690"/>
              </a:spcBef>
              <a:buChar char="•"/>
              <a:tabLst>
                <a:tab pos="371475" algn="l"/>
              </a:tabLst>
            </a:pPr>
            <a:r>
              <a:rPr sz="2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0840" indent="-229235">
              <a:lnSpc>
                <a:spcPct val="100000"/>
              </a:lnSpc>
              <a:spcBef>
                <a:spcPts val="170"/>
              </a:spcBef>
              <a:buChar char="•"/>
              <a:tabLst>
                <a:tab pos="371475" algn="l"/>
              </a:tabLst>
            </a:pPr>
            <a:r>
              <a:rPr sz="2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0840" indent="-229235">
              <a:lnSpc>
                <a:spcPct val="100000"/>
              </a:lnSpc>
              <a:spcBef>
                <a:spcPts val="155"/>
              </a:spcBef>
              <a:buChar char="•"/>
              <a:tabLst>
                <a:tab pos="371475" algn="l"/>
              </a:tabLst>
            </a:pPr>
            <a:r>
              <a:rPr sz="2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formControlName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0840" indent="-229235">
              <a:lnSpc>
                <a:spcPct val="100000"/>
              </a:lnSpc>
              <a:spcBef>
                <a:spcPts val="165"/>
              </a:spcBef>
              <a:buChar char="•"/>
              <a:tabLst>
                <a:tab pos="371475" algn="l"/>
              </a:tabLst>
            </a:pPr>
            <a:r>
              <a:rPr sz="2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formGroupName</a:t>
            </a:r>
            <a:endParaRPr sz="2700">
              <a:latin typeface="Verdana" panose="020B0604030504040204"/>
              <a:cs typeface="Verdana" panose="020B0604030504040204"/>
            </a:endParaRPr>
          </a:p>
          <a:p>
            <a:pPr marL="370840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371475" algn="l"/>
              </a:tabLst>
            </a:pPr>
            <a:r>
              <a:rPr sz="2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formArrayName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923" y="519066"/>
            <a:ext cx="2689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>
                <a:solidFill>
                  <a:srgbClr val="404040"/>
                </a:solidFill>
              </a:rPr>
              <a:t>HTML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Form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4988" y="1511808"/>
            <a:ext cx="11093450" cy="3929379"/>
            <a:chOff x="284988" y="1511808"/>
            <a:chExt cx="11093450" cy="3929379"/>
          </a:xfrm>
        </p:grpSpPr>
        <p:sp>
          <p:nvSpPr>
            <p:cNvPr id="4" name="object 4"/>
            <p:cNvSpPr/>
            <p:nvPr/>
          </p:nvSpPr>
          <p:spPr>
            <a:xfrm>
              <a:off x="297180" y="1926336"/>
              <a:ext cx="11075035" cy="3508375"/>
            </a:xfrm>
            <a:custGeom>
              <a:avLst/>
              <a:gdLst/>
              <a:ahLst/>
              <a:cxnLst/>
              <a:rect l="l" t="t" r="r" b="b"/>
              <a:pathLst>
                <a:path w="11075035" h="3508375">
                  <a:moveTo>
                    <a:pt x="0" y="0"/>
                  </a:moveTo>
                  <a:lnTo>
                    <a:pt x="11074908" y="0"/>
                  </a:lnTo>
                  <a:lnTo>
                    <a:pt x="11074908" y="3508248"/>
                  </a:lnTo>
                  <a:lnTo>
                    <a:pt x="0" y="35082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7942" y="1524762"/>
              <a:ext cx="3970020" cy="402590"/>
            </a:xfrm>
            <a:custGeom>
              <a:avLst/>
              <a:gdLst/>
              <a:ahLst/>
              <a:cxnLst/>
              <a:rect l="l" t="t" r="r" b="b"/>
              <a:pathLst>
                <a:path w="3970020" h="402589">
                  <a:moveTo>
                    <a:pt x="3970020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70020" y="402336"/>
                  </a:lnTo>
                  <a:lnTo>
                    <a:pt x="397002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7942" y="1524762"/>
              <a:ext cx="3970020" cy="402590"/>
            </a:xfrm>
            <a:custGeom>
              <a:avLst/>
              <a:gdLst/>
              <a:ahLst/>
              <a:cxnLst/>
              <a:rect l="l" t="t" r="r" b="b"/>
              <a:pathLst>
                <a:path w="3970020" h="402589">
                  <a:moveTo>
                    <a:pt x="0" y="0"/>
                  </a:moveTo>
                  <a:lnTo>
                    <a:pt x="3970020" y="0"/>
                  </a:lnTo>
                  <a:lnTo>
                    <a:pt x="3970020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05822" y="1441805"/>
            <a:ext cx="7189470" cy="390080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95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customer.component.html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&lt;form&gt;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&lt;div&gt;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&lt;label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&gt;First Name&lt;/label&gt;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89100" marR="156845" indent="-1066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"text"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placeholder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 Name (required)" </a:t>
            </a:r>
            <a:r>
              <a:rPr sz="2000" spc="-119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required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891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minlength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"3"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"submit"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&gt;Save&lt;/button&gt;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715" y="519066"/>
            <a:ext cx="500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404040"/>
                </a:solidFill>
              </a:rPr>
              <a:t>Template-driven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Form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6011" y="1048511"/>
            <a:ext cx="12000230" cy="5529580"/>
            <a:chOff x="96011" y="1048511"/>
            <a:chExt cx="12000230" cy="5529580"/>
          </a:xfrm>
        </p:grpSpPr>
        <p:sp>
          <p:nvSpPr>
            <p:cNvPr id="4" name="object 4"/>
            <p:cNvSpPr/>
            <p:nvPr/>
          </p:nvSpPr>
          <p:spPr>
            <a:xfrm>
              <a:off x="102107" y="1463039"/>
              <a:ext cx="11988165" cy="5108575"/>
            </a:xfrm>
            <a:custGeom>
              <a:avLst/>
              <a:gdLst/>
              <a:ahLst/>
              <a:cxnLst/>
              <a:rect l="l" t="t" r="r" b="b"/>
              <a:pathLst>
                <a:path w="11988165" h="5108575">
                  <a:moveTo>
                    <a:pt x="0" y="0"/>
                  </a:moveTo>
                  <a:lnTo>
                    <a:pt x="11987784" y="0"/>
                  </a:lnTo>
                  <a:lnTo>
                    <a:pt x="11987784" y="5108448"/>
                  </a:lnTo>
                  <a:lnTo>
                    <a:pt x="0" y="51084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965" y="1061465"/>
              <a:ext cx="3992879" cy="402590"/>
            </a:xfrm>
            <a:custGeom>
              <a:avLst/>
              <a:gdLst/>
              <a:ahLst/>
              <a:cxnLst/>
              <a:rect l="l" t="t" r="r" b="b"/>
              <a:pathLst>
                <a:path w="3992879" h="402590">
                  <a:moveTo>
                    <a:pt x="3992879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92879" y="402336"/>
                  </a:lnTo>
                  <a:lnTo>
                    <a:pt x="399287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965" y="1061465"/>
              <a:ext cx="3992879" cy="402590"/>
            </a:xfrm>
            <a:custGeom>
              <a:avLst/>
              <a:gdLst/>
              <a:ahLst/>
              <a:cxnLst/>
              <a:rect l="l" t="t" r="r" b="b"/>
              <a:pathLst>
                <a:path w="3992879" h="402590">
                  <a:moveTo>
                    <a:pt x="0" y="0"/>
                  </a:moveTo>
                  <a:lnTo>
                    <a:pt x="3992879" y="0"/>
                  </a:lnTo>
                  <a:lnTo>
                    <a:pt x="3992879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1613" y="964231"/>
            <a:ext cx="11767820" cy="54997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06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customer.component.html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18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753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&lt;label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&gt;First</a:t>
            </a:r>
            <a:r>
              <a:rPr sz="1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Name&lt;/label&gt;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513205" marR="5462270" indent="-955675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&lt;input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"text"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placeholder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Name 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(required)" </a:t>
            </a:r>
            <a:r>
              <a:rPr sz="1800" spc="-107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required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513205" marR="5870575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minlength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"3"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[(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ngModel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)]=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"customer.firstName" </a:t>
            </a:r>
            <a:r>
              <a:rPr sz="1800" spc="-107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"firstName"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#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firstNameVar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"ngModel"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513205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ngClass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]=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"{'is-invalid':</a:t>
            </a:r>
            <a:r>
              <a:rPr sz="18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firstNameVar.touched</a:t>
            </a:r>
            <a:r>
              <a:rPr sz="1800" spc="-3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&amp;&amp;</a:t>
            </a:r>
            <a:r>
              <a:rPr sz="18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!firstNameVar.valid</a:t>
            </a:r>
            <a:r>
              <a:rPr sz="1800" spc="-3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}"</a:t>
            </a:r>
            <a:r>
              <a:rPr sz="18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0580" marR="6553200" indent="-27305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&lt;span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ngIf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="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firstNameVar.errors"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Please</a:t>
            </a:r>
            <a:r>
              <a:rPr sz="1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enter</a:t>
            </a:r>
            <a:r>
              <a:rPr sz="1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your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first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name.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753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&lt;/span&gt;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1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"submit"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&gt;Save&lt;/button&gt;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4988" y="1328927"/>
            <a:ext cx="11661775" cy="5305425"/>
            <a:chOff x="284988" y="1328927"/>
            <a:chExt cx="11661775" cy="5305425"/>
          </a:xfrm>
        </p:grpSpPr>
        <p:sp>
          <p:nvSpPr>
            <p:cNvPr id="3" name="object 3"/>
            <p:cNvSpPr/>
            <p:nvPr/>
          </p:nvSpPr>
          <p:spPr>
            <a:xfrm>
              <a:off x="297180" y="1743455"/>
              <a:ext cx="11353800" cy="4432300"/>
            </a:xfrm>
            <a:custGeom>
              <a:avLst/>
              <a:gdLst/>
              <a:ahLst/>
              <a:cxnLst/>
              <a:rect l="l" t="t" r="r" b="b"/>
              <a:pathLst>
                <a:path w="11353800" h="4432300">
                  <a:moveTo>
                    <a:pt x="0" y="0"/>
                  </a:moveTo>
                  <a:lnTo>
                    <a:pt x="11353800" y="0"/>
                  </a:lnTo>
                  <a:lnTo>
                    <a:pt x="11353800" y="4431792"/>
                  </a:lnTo>
                  <a:lnTo>
                    <a:pt x="0" y="4431792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7942" y="1341881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89">
                  <a:moveTo>
                    <a:pt x="3980688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980688" y="402336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7942" y="1341881"/>
              <a:ext cx="3980815" cy="402590"/>
            </a:xfrm>
            <a:custGeom>
              <a:avLst/>
              <a:gdLst/>
              <a:ahLst/>
              <a:cxnLst/>
              <a:rect l="l" t="t" r="r" b="b"/>
              <a:pathLst>
                <a:path w="3980815" h="402589">
                  <a:moveTo>
                    <a:pt x="0" y="0"/>
                  </a:moveTo>
                  <a:lnTo>
                    <a:pt x="3980688" y="0"/>
                  </a:lnTo>
                  <a:lnTo>
                    <a:pt x="3980688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03646" y="519066"/>
            <a:ext cx="329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Reactive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Form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05820" y="1258923"/>
            <a:ext cx="9474835" cy="481520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95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customer.component.html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]=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"signupForm"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&lt;div&gt;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&lt;label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&gt;First Name&lt;/label&gt;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89100" marR="2442210" indent="-1066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"text"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placeholder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 Name (required)" </a:t>
            </a:r>
            <a:r>
              <a:rPr sz="2000" spc="-119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"firstName"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891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ngClass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]=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"{'is-invalid':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formError.firstName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}"</a:t>
            </a:r>
            <a:r>
              <a:rPr sz="2000" spc="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&lt;span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ngIf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="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formError.firstName"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{{formError.firstName}}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&lt;/span&gt;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"submit"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&gt;Save&lt;/button&gt;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4432" y="3050138"/>
            <a:ext cx="4560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Template-driven</a:t>
            </a:r>
            <a:r>
              <a:rPr sz="3200" spc="-2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52500" y="0"/>
            <a:ext cx="10286998" cy="6857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6494" y="1270253"/>
            <a:ext cx="2171700" cy="1420495"/>
          </a:xfrm>
          <a:prstGeom prst="rect">
            <a:avLst/>
          </a:prstGeom>
          <a:solidFill>
            <a:srgbClr val="9BC750"/>
          </a:solidFill>
          <a:ln w="25907">
            <a:solidFill>
              <a:srgbClr val="70923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81355" marR="438150" indent="-238125">
              <a:lnSpc>
                <a:spcPct val="100000"/>
              </a:lnSpc>
            </a:pPr>
            <a:r>
              <a:rPr sz="2000" spc="-170" dirty="0">
                <a:solidFill>
                  <a:srgbClr val="FFFFFF"/>
                </a:solidFill>
              </a:rPr>
              <a:t>T</a:t>
            </a:r>
            <a:r>
              <a:rPr sz="2000" spc="-15" dirty="0">
                <a:solidFill>
                  <a:srgbClr val="FFFFFF"/>
                </a:solidFill>
              </a:rPr>
              <a:t>em</a:t>
            </a:r>
            <a:r>
              <a:rPr sz="2000" spc="25" dirty="0">
                <a:solidFill>
                  <a:srgbClr val="FFFFFF"/>
                </a:solidFill>
              </a:rPr>
              <a:t>pl</a:t>
            </a:r>
            <a:r>
              <a:rPr sz="2000" spc="20" dirty="0">
                <a:solidFill>
                  <a:srgbClr val="FFFFFF"/>
                </a:solidFill>
              </a:rPr>
              <a:t>a</a:t>
            </a:r>
            <a:r>
              <a:rPr sz="2000" dirty="0">
                <a:solidFill>
                  <a:srgbClr val="FFFFFF"/>
                </a:solidFill>
              </a:rPr>
              <a:t>t</a:t>
            </a:r>
            <a:r>
              <a:rPr sz="2000" spc="15" dirty="0">
                <a:solidFill>
                  <a:srgbClr val="FFFFFF"/>
                </a:solidFill>
              </a:rPr>
              <a:t>e</a:t>
            </a:r>
            <a:r>
              <a:rPr sz="2000" spc="-80" dirty="0">
                <a:solidFill>
                  <a:srgbClr val="FFFFFF"/>
                </a:solidFill>
              </a:rPr>
              <a:t>-  </a:t>
            </a:r>
            <a:r>
              <a:rPr sz="2000" spc="5" dirty="0">
                <a:solidFill>
                  <a:srgbClr val="FFFFFF"/>
                </a:solidFill>
              </a:rPr>
              <a:t>driven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8350757" y="1270253"/>
            <a:ext cx="2173605" cy="1420495"/>
          </a:xfrm>
          <a:prstGeom prst="rect">
            <a:avLst/>
          </a:prstGeom>
          <a:solidFill>
            <a:srgbClr val="2A9FBB"/>
          </a:solidFill>
          <a:ln w="25907">
            <a:solidFill>
              <a:srgbClr val="1C748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53213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Reactive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91" y="2806298"/>
            <a:ext cx="46824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Template-driven</a:t>
            </a:r>
            <a:r>
              <a:rPr sz="3200" spc="-2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Form: </a:t>
            </a:r>
            <a:r>
              <a:rPr sz="3200" spc="-1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91" y="2806298"/>
            <a:ext cx="46824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Template-driven</a:t>
            </a:r>
            <a:r>
              <a:rPr sz="3200" spc="-2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Form: </a:t>
            </a:r>
            <a:r>
              <a:rPr sz="3200" spc="-11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6697" y="3342576"/>
            <a:ext cx="26244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0" marR="5080" indent="-489585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until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typing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424" y="3342475"/>
            <a:ext cx="28930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2965" marR="5080" indent="-8509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Dynamically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input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3853" y="3342576"/>
            <a:ext cx="2697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5360" marR="5080" indent="-963295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Watch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5393" y="5539813"/>
            <a:ext cx="2883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4945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Different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validation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situations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596" y="5539813"/>
            <a:ext cx="2048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Immutable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90091" y="519066"/>
            <a:ext cx="4324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Complex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Scenarios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1160" y="1828800"/>
            <a:ext cx="1392935" cy="13944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40" y="1828800"/>
            <a:ext cx="1501139" cy="13944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4428" y="4026408"/>
            <a:ext cx="1394459" cy="13929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1056" y="1828800"/>
            <a:ext cx="1216151" cy="13944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1316" y="4026408"/>
            <a:ext cx="1162811" cy="139293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44765" y="1737233"/>
            <a:ext cx="2927350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Template-driven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marR="6350" indent="-826135" algn="r">
              <a:lnSpc>
                <a:spcPct val="165000"/>
              </a:lnSpc>
              <a:spcBef>
                <a:spcPts val="58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lid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Two-way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binding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365" y="1737233"/>
            <a:ext cx="3768725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Reactive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5000"/>
              </a:lnSpc>
              <a:spcBef>
                <a:spcPts val="58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two-way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binding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4055" y="519066"/>
            <a:ext cx="3376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Angular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Angular</a:t>
            </a:r>
            <a:r>
              <a:rPr spc="-140" dirty="0"/>
              <a:t> </a:t>
            </a:r>
            <a:r>
              <a:rPr spc="55" dirty="0"/>
              <a:t>Form</a:t>
            </a:r>
            <a:r>
              <a:rPr spc="-140" dirty="0"/>
              <a:t> </a:t>
            </a:r>
            <a:r>
              <a:rPr spc="40" dirty="0"/>
              <a:t>Building</a:t>
            </a:r>
            <a:r>
              <a:rPr spc="-140" dirty="0"/>
              <a:t> </a:t>
            </a:r>
            <a:r>
              <a:rPr spc="45" dirty="0"/>
              <a:t>Blocks</a:t>
            </a:r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5226810" y="2147930"/>
            <a:ext cx="4210050" cy="2692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Syntax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Forms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Template-driven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Forms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1705970"/>
            <a:ext cx="4610100" cy="3134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04495">
              <a:lnSpc>
                <a:spcPct val="163000"/>
              </a:lnSpc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Syntax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Forms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Template-driven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Forms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0487" y="864416"/>
            <a:ext cx="11031148" cy="48392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5754" y="862428"/>
            <a:ext cx="10978037" cy="50441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0667" y="519066"/>
            <a:ext cx="1198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14" dirty="0">
                <a:solidFill>
                  <a:srgbClr val="404040"/>
                </a:solidFill>
              </a:rPr>
              <a:t>a</a:t>
            </a:r>
            <a:r>
              <a:rPr sz="3600" spc="-65" dirty="0">
                <a:solidFill>
                  <a:srgbClr val="404040"/>
                </a:solidFill>
              </a:rPr>
              <a:t>te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558988" y="1365440"/>
            <a:ext cx="2612390" cy="1318895"/>
            <a:chOff x="1558988" y="1365440"/>
            <a:chExt cx="2612390" cy="1318895"/>
          </a:xfrm>
        </p:grpSpPr>
        <p:sp>
          <p:nvSpPr>
            <p:cNvPr id="4" name="object 4"/>
            <p:cNvSpPr/>
            <p:nvPr/>
          </p:nvSpPr>
          <p:spPr>
            <a:xfrm>
              <a:off x="1572005" y="1378457"/>
              <a:ext cx="2586355" cy="1292860"/>
            </a:xfrm>
            <a:custGeom>
              <a:avLst/>
              <a:gdLst/>
              <a:ahLst/>
              <a:cxnLst/>
              <a:rect l="l" t="t" r="r" b="b"/>
              <a:pathLst>
                <a:path w="2586354" h="1292860">
                  <a:moveTo>
                    <a:pt x="245699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2456992" y="1292352"/>
                  </a:lnTo>
                  <a:lnTo>
                    <a:pt x="2507296" y="1282195"/>
                  </a:lnTo>
                  <a:lnTo>
                    <a:pt x="2548375" y="1254499"/>
                  </a:lnTo>
                  <a:lnTo>
                    <a:pt x="2576071" y="1213420"/>
                  </a:lnTo>
                  <a:lnTo>
                    <a:pt x="2586228" y="1163116"/>
                  </a:lnTo>
                  <a:lnTo>
                    <a:pt x="2586228" y="129235"/>
                  </a:lnTo>
                  <a:lnTo>
                    <a:pt x="2576071" y="78931"/>
                  </a:lnTo>
                  <a:lnTo>
                    <a:pt x="2548375" y="37852"/>
                  </a:lnTo>
                  <a:lnTo>
                    <a:pt x="2507296" y="10156"/>
                  </a:lnTo>
                  <a:lnTo>
                    <a:pt x="245699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72005" y="1378457"/>
              <a:ext cx="2586355" cy="1292860"/>
            </a:xfrm>
            <a:custGeom>
              <a:avLst/>
              <a:gdLst/>
              <a:ahLst/>
              <a:cxnLst/>
              <a:rect l="l" t="t" r="r" b="b"/>
              <a:pathLst>
                <a:path w="2586354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2456992" y="0"/>
                  </a:lnTo>
                  <a:lnTo>
                    <a:pt x="2507296" y="10156"/>
                  </a:lnTo>
                  <a:lnTo>
                    <a:pt x="2548375" y="37852"/>
                  </a:lnTo>
                  <a:lnTo>
                    <a:pt x="2576071" y="78931"/>
                  </a:lnTo>
                  <a:lnTo>
                    <a:pt x="2586228" y="129235"/>
                  </a:lnTo>
                  <a:lnTo>
                    <a:pt x="2586228" y="1163116"/>
                  </a:lnTo>
                  <a:lnTo>
                    <a:pt x="2576071" y="1213420"/>
                  </a:lnTo>
                  <a:lnTo>
                    <a:pt x="2548375" y="1254499"/>
                  </a:lnTo>
                  <a:lnTo>
                    <a:pt x="2507296" y="1282195"/>
                  </a:lnTo>
                  <a:lnTo>
                    <a:pt x="2456992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4941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708355" y="1381833"/>
            <a:ext cx="2312670" cy="11830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438785">
              <a:lnSpc>
                <a:spcPts val="4320"/>
              </a:lnSpc>
              <a:spcBef>
                <a:spcPts val="640"/>
              </a:spcBef>
            </a:pPr>
            <a:r>
              <a:rPr sz="4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hang</a:t>
            </a:r>
            <a:r>
              <a:rPr sz="4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18068" y="2657792"/>
            <a:ext cx="2353310" cy="1641475"/>
            <a:chOff x="1818068" y="2657792"/>
            <a:chExt cx="2353310" cy="1641475"/>
          </a:xfrm>
        </p:grpSpPr>
        <p:sp>
          <p:nvSpPr>
            <p:cNvPr id="8" name="object 8"/>
            <p:cNvSpPr/>
            <p:nvPr/>
          </p:nvSpPr>
          <p:spPr>
            <a:xfrm>
              <a:off x="1831085" y="2670809"/>
              <a:ext cx="259079" cy="969644"/>
            </a:xfrm>
            <a:custGeom>
              <a:avLst/>
              <a:gdLst/>
              <a:ahLst/>
              <a:cxnLst/>
              <a:rect l="l" t="t" r="r" b="b"/>
              <a:pathLst>
                <a:path w="259080" h="969645">
                  <a:moveTo>
                    <a:pt x="0" y="0"/>
                  </a:moveTo>
                  <a:lnTo>
                    <a:pt x="0" y="969429"/>
                  </a:lnTo>
                  <a:lnTo>
                    <a:pt x="258508" y="969429"/>
                  </a:lnTo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90165" y="299389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193883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1938832" y="1292352"/>
                  </a:lnTo>
                  <a:lnTo>
                    <a:pt x="1989136" y="1282195"/>
                  </a:lnTo>
                  <a:lnTo>
                    <a:pt x="2030215" y="1254499"/>
                  </a:lnTo>
                  <a:lnTo>
                    <a:pt x="2057911" y="1213420"/>
                  </a:lnTo>
                  <a:lnTo>
                    <a:pt x="2068068" y="1163116"/>
                  </a:lnTo>
                  <a:lnTo>
                    <a:pt x="2068068" y="129235"/>
                  </a:lnTo>
                  <a:lnTo>
                    <a:pt x="2057911" y="78931"/>
                  </a:lnTo>
                  <a:lnTo>
                    <a:pt x="2030215" y="37852"/>
                  </a:lnTo>
                  <a:lnTo>
                    <a:pt x="1989136" y="10156"/>
                  </a:lnTo>
                  <a:lnTo>
                    <a:pt x="19388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90165" y="299389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38832" y="0"/>
                  </a:lnTo>
                  <a:lnTo>
                    <a:pt x="1989136" y="10156"/>
                  </a:lnTo>
                  <a:lnTo>
                    <a:pt x="2030215" y="37852"/>
                  </a:lnTo>
                  <a:lnTo>
                    <a:pt x="2057911" y="78931"/>
                  </a:lnTo>
                  <a:lnTo>
                    <a:pt x="2068068" y="129235"/>
                  </a:lnTo>
                  <a:lnTo>
                    <a:pt x="2068068" y="1163116"/>
                  </a:lnTo>
                  <a:lnTo>
                    <a:pt x="2057911" y="1213420"/>
                  </a:lnTo>
                  <a:lnTo>
                    <a:pt x="2030215" y="1254499"/>
                  </a:lnTo>
                  <a:lnTo>
                    <a:pt x="1989136" y="1282195"/>
                  </a:lnTo>
                  <a:lnTo>
                    <a:pt x="1938832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461285" y="3386931"/>
            <a:ext cx="13220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8132" y="2657855"/>
            <a:ext cx="2353310" cy="3256915"/>
            <a:chOff x="1818132" y="2657855"/>
            <a:chExt cx="2353310" cy="3256915"/>
          </a:xfrm>
        </p:grpSpPr>
        <p:sp>
          <p:nvSpPr>
            <p:cNvPr id="13" name="object 13"/>
            <p:cNvSpPr/>
            <p:nvPr/>
          </p:nvSpPr>
          <p:spPr>
            <a:xfrm>
              <a:off x="1831086" y="2670809"/>
              <a:ext cx="259079" cy="2585720"/>
            </a:xfrm>
            <a:custGeom>
              <a:avLst/>
              <a:gdLst/>
              <a:ahLst/>
              <a:cxnLst/>
              <a:rect l="l" t="t" r="r" b="b"/>
              <a:pathLst>
                <a:path w="259080" h="2585720">
                  <a:moveTo>
                    <a:pt x="0" y="0"/>
                  </a:moveTo>
                  <a:lnTo>
                    <a:pt x="0" y="2585148"/>
                  </a:lnTo>
                  <a:lnTo>
                    <a:pt x="258508" y="2585148"/>
                  </a:lnTo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90166" y="460933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193883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1"/>
                  </a:lnTo>
                  <a:lnTo>
                    <a:pt x="1938832" y="1292351"/>
                  </a:lnTo>
                  <a:lnTo>
                    <a:pt x="1989136" y="1282195"/>
                  </a:lnTo>
                  <a:lnTo>
                    <a:pt x="2030215" y="1254499"/>
                  </a:lnTo>
                  <a:lnTo>
                    <a:pt x="2057911" y="1213420"/>
                  </a:lnTo>
                  <a:lnTo>
                    <a:pt x="2068068" y="1163116"/>
                  </a:lnTo>
                  <a:lnTo>
                    <a:pt x="2068068" y="129235"/>
                  </a:lnTo>
                  <a:lnTo>
                    <a:pt x="2057911" y="78931"/>
                  </a:lnTo>
                  <a:lnTo>
                    <a:pt x="2030215" y="37852"/>
                  </a:lnTo>
                  <a:lnTo>
                    <a:pt x="1989136" y="10156"/>
                  </a:lnTo>
                  <a:lnTo>
                    <a:pt x="19388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90166" y="460933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38832" y="0"/>
                  </a:lnTo>
                  <a:lnTo>
                    <a:pt x="1989136" y="10156"/>
                  </a:lnTo>
                  <a:lnTo>
                    <a:pt x="2030215" y="37852"/>
                  </a:lnTo>
                  <a:lnTo>
                    <a:pt x="2057911" y="78931"/>
                  </a:lnTo>
                  <a:lnTo>
                    <a:pt x="2068068" y="129235"/>
                  </a:lnTo>
                  <a:lnTo>
                    <a:pt x="2068068" y="1163116"/>
                  </a:lnTo>
                  <a:lnTo>
                    <a:pt x="2057911" y="1213420"/>
                  </a:lnTo>
                  <a:lnTo>
                    <a:pt x="2030215" y="1254499"/>
                  </a:lnTo>
                  <a:lnTo>
                    <a:pt x="1989136" y="1282195"/>
                  </a:lnTo>
                  <a:lnTo>
                    <a:pt x="1938832" y="1292351"/>
                  </a:lnTo>
                  <a:lnTo>
                    <a:pt x="129235" y="1292351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703601" y="5002645"/>
            <a:ext cx="83946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91392" y="1365440"/>
            <a:ext cx="2611120" cy="1318895"/>
            <a:chOff x="4791392" y="1365440"/>
            <a:chExt cx="2611120" cy="1318895"/>
          </a:xfrm>
        </p:grpSpPr>
        <p:sp>
          <p:nvSpPr>
            <p:cNvPr id="18" name="object 18"/>
            <p:cNvSpPr/>
            <p:nvPr/>
          </p:nvSpPr>
          <p:spPr>
            <a:xfrm>
              <a:off x="4804409" y="1378457"/>
              <a:ext cx="2585085" cy="1292860"/>
            </a:xfrm>
            <a:custGeom>
              <a:avLst/>
              <a:gdLst/>
              <a:ahLst/>
              <a:cxnLst/>
              <a:rect l="l" t="t" r="r" b="b"/>
              <a:pathLst>
                <a:path w="2585084" h="1292860">
                  <a:moveTo>
                    <a:pt x="2455468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2455468" y="1292352"/>
                  </a:lnTo>
                  <a:lnTo>
                    <a:pt x="2505772" y="1282195"/>
                  </a:lnTo>
                  <a:lnTo>
                    <a:pt x="2546851" y="1254499"/>
                  </a:lnTo>
                  <a:lnTo>
                    <a:pt x="2574547" y="1213420"/>
                  </a:lnTo>
                  <a:lnTo>
                    <a:pt x="2584704" y="1163116"/>
                  </a:lnTo>
                  <a:lnTo>
                    <a:pt x="2584704" y="129235"/>
                  </a:lnTo>
                  <a:lnTo>
                    <a:pt x="2574547" y="78931"/>
                  </a:lnTo>
                  <a:lnTo>
                    <a:pt x="2546851" y="37852"/>
                  </a:lnTo>
                  <a:lnTo>
                    <a:pt x="2505772" y="10156"/>
                  </a:lnTo>
                  <a:lnTo>
                    <a:pt x="2455468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04409" y="1378457"/>
              <a:ext cx="2585085" cy="1292860"/>
            </a:xfrm>
            <a:custGeom>
              <a:avLst/>
              <a:gdLst/>
              <a:ahLst/>
              <a:cxnLst/>
              <a:rect l="l" t="t" r="r" b="b"/>
              <a:pathLst>
                <a:path w="2585084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2455468" y="0"/>
                  </a:lnTo>
                  <a:lnTo>
                    <a:pt x="2505772" y="10156"/>
                  </a:lnTo>
                  <a:lnTo>
                    <a:pt x="2546851" y="37852"/>
                  </a:lnTo>
                  <a:lnTo>
                    <a:pt x="2574547" y="78931"/>
                  </a:lnTo>
                  <a:lnTo>
                    <a:pt x="2584704" y="129235"/>
                  </a:lnTo>
                  <a:lnTo>
                    <a:pt x="2584704" y="1163116"/>
                  </a:lnTo>
                  <a:lnTo>
                    <a:pt x="2574547" y="1213420"/>
                  </a:lnTo>
                  <a:lnTo>
                    <a:pt x="2546851" y="1254499"/>
                  </a:lnTo>
                  <a:lnTo>
                    <a:pt x="2505772" y="1282195"/>
                  </a:lnTo>
                  <a:lnTo>
                    <a:pt x="2455468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119686" y="1656153"/>
            <a:ext cx="1953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Validity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8948" y="2657792"/>
            <a:ext cx="2353310" cy="1641475"/>
            <a:chOff x="5048948" y="2657792"/>
            <a:chExt cx="2353310" cy="1641475"/>
          </a:xfrm>
        </p:grpSpPr>
        <p:sp>
          <p:nvSpPr>
            <p:cNvPr id="22" name="object 22"/>
            <p:cNvSpPr/>
            <p:nvPr/>
          </p:nvSpPr>
          <p:spPr>
            <a:xfrm>
              <a:off x="5061965" y="2670809"/>
              <a:ext cx="259079" cy="969644"/>
            </a:xfrm>
            <a:custGeom>
              <a:avLst/>
              <a:gdLst/>
              <a:ahLst/>
              <a:cxnLst/>
              <a:rect l="l" t="t" r="r" b="b"/>
              <a:pathLst>
                <a:path w="259079" h="969645">
                  <a:moveTo>
                    <a:pt x="0" y="0"/>
                  </a:moveTo>
                  <a:lnTo>
                    <a:pt x="0" y="969429"/>
                  </a:lnTo>
                  <a:lnTo>
                    <a:pt x="258508" y="969429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21045" y="299389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193883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1938832" y="1292352"/>
                  </a:lnTo>
                  <a:lnTo>
                    <a:pt x="1989136" y="1282195"/>
                  </a:lnTo>
                  <a:lnTo>
                    <a:pt x="2030215" y="1254499"/>
                  </a:lnTo>
                  <a:lnTo>
                    <a:pt x="2057911" y="1213420"/>
                  </a:lnTo>
                  <a:lnTo>
                    <a:pt x="2068068" y="1163116"/>
                  </a:lnTo>
                  <a:lnTo>
                    <a:pt x="2068068" y="129235"/>
                  </a:lnTo>
                  <a:lnTo>
                    <a:pt x="2057911" y="78931"/>
                  </a:lnTo>
                  <a:lnTo>
                    <a:pt x="2030215" y="37852"/>
                  </a:lnTo>
                  <a:lnTo>
                    <a:pt x="1989136" y="10156"/>
                  </a:lnTo>
                  <a:lnTo>
                    <a:pt x="19388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21045" y="299389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38832" y="0"/>
                  </a:lnTo>
                  <a:lnTo>
                    <a:pt x="1989136" y="10156"/>
                  </a:lnTo>
                  <a:lnTo>
                    <a:pt x="2030215" y="37852"/>
                  </a:lnTo>
                  <a:lnTo>
                    <a:pt x="2057911" y="78931"/>
                  </a:lnTo>
                  <a:lnTo>
                    <a:pt x="2068068" y="129235"/>
                  </a:lnTo>
                  <a:lnTo>
                    <a:pt x="2068068" y="1163116"/>
                  </a:lnTo>
                  <a:lnTo>
                    <a:pt x="2057911" y="1213420"/>
                  </a:lnTo>
                  <a:lnTo>
                    <a:pt x="2030215" y="1254499"/>
                  </a:lnTo>
                  <a:lnTo>
                    <a:pt x="1989136" y="1282195"/>
                  </a:lnTo>
                  <a:lnTo>
                    <a:pt x="1938832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930459" y="3386931"/>
            <a:ext cx="84581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lid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49011" y="2657855"/>
            <a:ext cx="2353310" cy="3256915"/>
            <a:chOff x="5049011" y="2657855"/>
            <a:chExt cx="2353310" cy="3256915"/>
          </a:xfrm>
        </p:grpSpPr>
        <p:sp>
          <p:nvSpPr>
            <p:cNvPr id="27" name="object 27"/>
            <p:cNvSpPr/>
            <p:nvPr/>
          </p:nvSpPr>
          <p:spPr>
            <a:xfrm>
              <a:off x="5061965" y="2670809"/>
              <a:ext cx="259079" cy="2585720"/>
            </a:xfrm>
            <a:custGeom>
              <a:avLst/>
              <a:gdLst/>
              <a:ahLst/>
              <a:cxnLst/>
              <a:rect l="l" t="t" r="r" b="b"/>
              <a:pathLst>
                <a:path w="259079" h="2585720">
                  <a:moveTo>
                    <a:pt x="0" y="0"/>
                  </a:moveTo>
                  <a:lnTo>
                    <a:pt x="0" y="2585148"/>
                  </a:lnTo>
                  <a:lnTo>
                    <a:pt x="258508" y="2585148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21045" y="460933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193883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1"/>
                  </a:lnTo>
                  <a:lnTo>
                    <a:pt x="1938832" y="1292351"/>
                  </a:lnTo>
                  <a:lnTo>
                    <a:pt x="1989136" y="1282195"/>
                  </a:lnTo>
                  <a:lnTo>
                    <a:pt x="2030215" y="1254499"/>
                  </a:lnTo>
                  <a:lnTo>
                    <a:pt x="2057911" y="1213420"/>
                  </a:lnTo>
                  <a:lnTo>
                    <a:pt x="2068068" y="1163116"/>
                  </a:lnTo>
                  <a:lnTo>
                    <a:pt x="2068068" y="129235"/>
                  </a:lnTo>
                  <a:lnTo>
                    <a:pt x="2057911" y="78931"/>
                  </a:lnTo>
                  <a:lnTo>
                    <a:pt x="2030215" y="37852"/>
                  </a:lnTo>
                  <a:lnTo>
                    <a:pt x="1989136" y="10156"/>
                  </a:lnTo>
                  <a:lnTo>
                    <a:pt x="1938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21045" y="4609339"/>
              <a:ext cx="2068195" cy="1292860"/>
            </a:xfrm>
            <a:custGeom>
              <a:avLst/>
              <a:gdLst/>
              <a:ahLst/>
              <a:cxnLst/>
              <a:rect l="l" t="t" r="r" b="b"/>
              <a:pathLst>
                <a:path w="2068195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38832" y="0"/>
                  </a:lnTo>
                  <a:lnTo>
                    <a:pt x="1989136" y="10156"/>
                  </a:lnTo>
                  <a:lnTo>
                    <a:pt x="2030215" y="37852"/>
                  </a:lnTo>
                  <a:lnTo>
                    <a:pt x="2057911" y="78931"/>
                  </a:lnTo>
                  <a:lnTo>
                    <a:pt x="2068068" y="129235"/>
                  </a:lnTo>
                  <a:lnTo>
                    <a:pt x="2068068" y="1163116"/>
                  </a:lnTo>
                  <a:lnTo>
                    <a:pt x="2057911" y="1213420"/>
                  </a:lnTo>
                  <a:lnTo>
                    <a:pt x="2030215" y="1254499"/>
                  </a:lnTo>
                  <a:lnTo>
                    <a:pt x="1989136" y="1282195"/>
                  </a:lnTo>
                  <a:lnTo>
                    <a:pt x="1938832" y="1292351"/>
                  </a:lnTo>
                  <a:lnTo>
                    <a:pt x="129235" y="1292351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829908" y="5002645"/>
            <a:ext cx="10483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22272" y="1365440"/>
            <a:ext cx="2612390" cy="1318895"/>
            <a:chOff x="8022272" y="1365440"/>
            <a:chExt cx="2612390" cy="1318895"/>
          </a:xfrm>
        </p:grpSpPr>
        <p:sp>
          <p:nvSpPr>
            <p:cNvPr id="32" name="object 32"/>
            <p:cNvSpPr/>
            <p:nvPr/>
          </p:nvSpPr>
          <p:spPr>
            <a:xfrm>
              <a:off x="8035289" y="1378457"/>
              <a:ext cx="2586355" cy="1292860"/>
            </a:xfrm>
            <a:custGeom>
              <a:avLst/>
              <a:gdLst/>
              <a:ahLst/>
              <a:cxnLst/>
              <a:rect l="l" t="t" r="r" b="b"/>
              <a:pathLst>
                <a:path w="2586354" h="1292860">
                  <a:moveTo>
                    <a:pt x="2456992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2456992" y="1292352"/>
                  </a:lnTo>
                  <a:lnTo>
                    <a:pt x="2507296" y="1282195"/>
                  </a:lnTo>
                  <a:lnTo>
                    <a:pt x="2548375" y="1254499"/>
                  </a:lnTo>
                  <a:lnTo>
                    <a:pt x="2576071" y="1213420"/>
                  </a:lnTo>
                  <a:lnTo>
                    <a:pt x="2586228" y="1163116"/>
                  </a:lnTo>
                  <a:lnTo>
                    <a:pt x="2586228" y="129235"/>
                  </a:lnTo>
                  <a:lnTo>
                    <a:pt x="2576071" y="78931"/>
                  </a:lnTo>
                  <a:lnTo>
                    <a:pt x="2548375" y="37852"/>
                  </a:lnTo>
                  <a:lnTo>
                    <a:pt x="2507296" y="10156"/>
                  </a:lnTo>
                  <a:lnTo>
                    <a:pt x="245699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35289" y="1378457"/>
              <a:ext cx="2586355" cy="1292860"/>
            </a:xfrm>
            <a:custGeom>
              <a:avLst/>
              <a:gdLst/>
              <a:ahLst/>
              <a:cxnLst/>
              <a:rect l="l" t="t" r="r" b="b"/>
              <a:pathLst>
                <a:path w="2586354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2456992" y="0"/>
                  </a:lnTo>
                  <a:lnTo>
                    <a:pt x="2507296" y="10156"/>
                  </a:lnTo>
                  <a:lnTo>
                    <a:pt x="2548375" y="37852"/>
                  </a:lnTo>
                  <a:lnTo>
                    <a:pt x="2576071" y="78931"/>
                  </a:lnTo>
                  <a:lnTo>
                    <a:pt x="2586228" y="129235"/>
                  </a:lnTo>
                  <a:lnTo>
                    <a:pt x="2586228" y="1163116"/>
                  </a:lnTo>
                  <a:lnTo>
                    <a:pt x="2576071" y="1213420"/>
                  </a:lnTo>
                  <a:lnTo>
                    <a:pt x="2548375" y="1254499"/>
                  </a:lnTo>
                  <a:lnTo>
                    <a:pt x="2507296" y="1282195"/>
                  </a:lnTo>
                  <a:lnTo>
                    <a:pt x="2456992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434937" y="1656153"/>
            <a:ext cx="1785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Visited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281352" y="2657792"/>
            <a:ext cx="2353310" cy="1641475"/>
            <a:chOff x="8281352" y="2657792"/>
            <a:chExt cx="2353310" cy="1641475"/>
          </a:xfrm>
        </p:grpSpPr>
        <p:sp>
          <p:nvSpPr>
            <p:cNvPr id="36" name="object 36"/>
            <p:cNvSpPr/>
            <p:nvPr/>
          </p:nvSpPr>
          <p:spPr>
            <a:xfrm>
              <a:off x="8294370" y="2670809"/>
              <a:ext cx="259079" cy="969644"/>
            </a:xfrm>
            <a:custGeom>
              <a:avLst/>
              <a:gdLst/>
              <a:ahLst/>
              <a:cxnLst/>
              <a:rect l="l" t="t" r="r" b="b"/>
              <a:pathLst>
                <a:path w="259079" h="969645">
                  <a:moveTo>
                    <a:pt x="0" y="0"/>
                  </a:moveTo>
                  <a:lnTo>
                    <a:pt x="0" y="969429"/>
                  </a:lnTo>
                  <a:lnTo>
                    <a:pt x="258508" y="969429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51926" y="2993899"/>
              <a:ext cx="2070100" cy="1292860"/>
            </a:xfrm>
            <a:custGeom>
              <a:avLst/>
              <a:gdLst/>
              <a:ahLst/>
              <a:cxnLst/>
              <a:rect l="l" t="t" r="r" b="b"/>
              <a:pathLst>
                <a:path w="2070100" h="1292860">
                  <a:moveTo>
                    <a:pt x="1940356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2"/>
                  </a:lnTo>
                  <a:lnTo>
                    <a:pt x="1940356" y="1292352"/>
                  </a:lnTo>
                  <a:lnTo>
                    <a:pt x="1990660" y="1282195"/>
                  </a:lnTo>
                  <a:lnTo>
                    <a:pt x="2031739" y="1254499"/>
                  </a:lnTo>
                  <a:lnTo>
                    <a:pt x="2059435" y="1213420"/>
                  </a:lnTo>
                  <a:lnTo>
                    <a:pt x="2069592" y="1163116"/>
                  </a:lnTo>
                  <a:lnTo>
                    <a:pt x="2069592" y="129235"/>
                  </a:lnTo>
                  <a:lnTo>
                    <a:pt x="2059435" y="78931"/>
                  </a:lnTo>
                  <a:lnTo>
                    <a:pt x="2031739" y="37852"/>
                  </a:lnTo>
                  <a:lnTo>
                    <a:pt x="1990660" y="10156"/>
                  </a:lnTo>
                  <a:lnTo>
                    <a:pt x="194035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51926" y="2993899"/>
              <a:ext cx="2070100" cy="1292860"/>
            </a:xfrm>
            <a:custGeom>
              <a:avLst/>
              <a:gdLst/>
              <a:ahLst/>
              <a:cxnLst/>
              <a:rect l="l" t="t" r="r" b="b"/>
              <a:pathLst>
                <a:path w="2070100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40356" y="0"/>
                  </a:lnTo>
                  <a:lnTo>
                    <a:pt x="1990660" y="10156"/>
                  </a:lnTo>
                  <a:lnTo>
                    <a:pt x="2031739" y="37852"/>
                  </a:lnTo>
                  <a:lnTo>
                    <a:pt x="2059435" y="78931"/>
                  </a:lnTo>
                  <a:lnTo>
                    <a:pt x="2069592" y="129235"/>
                  </a:lnTo>
                  <a:lnTo>
                    <a:pt x="2069592" y="1163116"/>
                  </a:lnTo>
                  <a:lnTo>
                    <a:pt x="2059435" y="1213420"/>
                  </a:lnTo>
                  <a:lnTo>
                    <a:pt x="2031739" y="1254499"/>
                  </a:lnTo>
                  <a:lnTo>
                    <a:pt x="1990660" y="1282195"/>
                  </a:lnTo>
                  <a:lnTo>
                    <a:pt x="1940356" y="1292352"/>
                  </a:lnTo>
                  <a:lnTo>
                    <a:pt x="129235" y="1292352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863187" y="3386931"/>
            <a:ext cx="14452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281416" y="2657855"/>
            <a:ext cx="2353310" cy="3256915"/>
            <a:chOff x="8281416" y="2657855"/>
            <a:chExt cx="2353310" cy="3256915"/>
          </a:xfrm>
        </p:grpSpPr>
        <p:sp>
          <p:nvSpPr>
            <p:cNvPr id="41" name="object 41"/>
            <p:cNvSpPr/>
            <p:nvPr/>
          </p:nvSpPr>
          <p:spPr>
            <a:xfrm>
              <a:off x="8294370" y="2670809"/>
              <a:ext cx="259079" cy="2585720"/>
            </a:xfrm>
            <a:custGeom>
              <a:avLst/>
              <a:gdLst/>
              <a:ahLst/>
              <a:cxnLst/>
              <a:rect l="l" t="t" r="r" b="b"/>
              <a:pathLst>
                <a:path w="259079" h="2585720">
                  <a:moveTo>
                    <a:pt x="0" y="0"/>
                  </a:moveTo>
                  <a:lnTo>
                    <a:pt x="0" y="2585148"/>
                  </a:lnTo>
                  <a:lnTo>
                    <a:pt x="258508" y="2585148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551926" y="4609339"/>
              <a:ext cx="2070100" cy="1292860"/>
            </a:xfrm>
            <a:custGeom>
              <a:avLst/>
              <a:gdLst/>
              <a:ahLst/>
              <a:cxnLst/>
              <a:rect l="l" t="t" r="r" b="b"/>
              <a:pathLst>
                <a:path w="2070100" h="1292860">
                  <a:moveTo>
                    <a:pt x="1940356" y="0"/>
                  </a:moveTo>
                  <a:lnTo>
                    <a:pt x="129235" y="0"/>
                  </a:lnTo>
                  <a:lnTo>
                    <a:pt x="78931" y="10156"/>
                  </a:lnTo>
                  <a:lnTo>
                    <a:pt x="37852" y="37852"/>
                  </a:lnTo>
                  <a:lnTo>
                    <a:pt x="10156" y="78931"/>
                  </a:lnTo>
                  <a:lnTo>
                    <a:pt x="0" y="129235"/>
                  </a:lnTo>
                  <a:lnTo>
                    <a:pt x="0" y="1163116"/>
                  </a:lnTo>
                  <a:lnTo>
                    <a:pt x="10156" y="1213420"/>
                  </a:lnTo>
                  <a:lnTo>
                    <a:pt x="37852" y="1254499"/>
                  </a:lnTo>
                  <a:lnTo>
                    <a:pt x="78931" y="1282195"/>
                  </a:lnTo>
                  <a:lnTo>
                    <a:pt x="129235" y="1292351"/>
                  </a:lnTo>
                  <a:lnTo>
                    <a:pt x="1940356" y="1292351"/>
                  </a:lnTo>
                  <a:lnTo>
                    <a:pt x="1990660" y="1282195"/>
                  </a:lnTo>
                  <a:lnTo>
                    <a:pt x="2031739" y="1254499"/>
                  </a:lnTo>
                  <a:lnTo>
                    <a:pt x="2059435" y="1213420"/>
                  </a:lnTo>
                  <a:lnTo>
                    <a:pt x="2069592" y="1163116"/>
                  </a:lnTo>
                  <a:lnTo>
                    <a:pt x="2069592" y="129235"/>
                  </a:lnTo>
                  <a:lnTo>
                    <a:pt x="2059435" y="78931"/>
                  </a:lnTo>
                  <a:lnTo>
                    <a:pt x="2031739" y="37852"/>
                  </a:lnTo>
                  <a:lnTo>
                    <a:pt x="1990660" y="10156"/>
                  </a:lnTo>
                  <a:lnTo>
                    <a:pt x="194035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51926" y="4609339"/>
              <a:ext cx="2070100" cy="1292860"/>
            </a:xfrm>
            <a:custGeom>
              <a:avLst/>
              <a:gdLst/>
              <a:ahLst/>
              <a:cxnLst/>
              <a:rect l="l" t="t" r="r" b="b"/>
              <a:pathLst>
                <a:path w="2070100" h="1292860">
                  <a:moveTo>
                    <a:pt x="0" y="129235"/>
                  </a:moveTo>
                  <a:lnTo>
                    <a:pt x="10156" y="78931"/>
                  </a:lnTo>
                  <a:lnTo>
                    <a:pt x="37852" y="37852"/>
                  </a:lnTo>
                  <a:lnTo>
                    <a:pt x="78931" y="10156"/>
                  </a:lnTo>
                  <a:lnTo>
                    <a:pt x="129235" y="0"/>
                  </a:lnTo>
                  <a:lnTo>
                    <a:pt x="1940356" y="0"/>
                  </a:lnTo>
                  <a:lnTo>
                    <a:pt x="1990660" y="10156"/>
                  </a:lnTo>
                  <a:lnTo>
                    <a:pt x="2031739" y="37852"/>
                  </a:lnTo>
                  <a:lnTo>
                    <a:pt x="2059435" y="78931"/>
                  </a:lnTo>
                  <a:lnTo>
                    <a:pt x="2069592" y="129235"/>
                  </a:lnTo>
                  <a:lnTo>
                    <a:pt x="2069592" y="1163116"/>
                  </a:lnTo>
                  <a:lnTo>
                    <a:pt x="2059435" y="1213420"/>
                  </a:lnTo>
                  <a:lnTo>
                    <a:pt x="2031739" y="1254499"/>
                  </a:lnTo>
                  <a:lnTo>
                    <a:pt x="1990660" y="1282195"/>
                  </a:lnTo>
                  <a:lnTo>
                    <a:pt x="1940356" y="1292351"/>
                  </a:lnTo>
                  <a:lnTo>
                    <a:pt x="129235" y="1292351"/>
                  </a:lnTo>
                  <a:lnTo>
                    <a:pt x="78931" y="1282195"/>
                  </a:lnTo>
                  <a:lnTo>
                    <a:pt x="37852" y="1254499"/>
                  </a:lnTo>
                  <a:lnTo>
                    <a:pt x="10156" y="1213420"/>
                  </a:lnTo>
                  <a:lnTo>
                    <a:pt x="0" y="1163116"/>
                  </a:lnTo>
                  <a:lnTo>
                    <a:pt x="0" y="129235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8649826" y="5002645"/>
            <a:ext cx="18719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647" y="519066"/>
            <a:ext cx="4821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404040"/>
                </a:solidFill>
              </a:rPr>
              <a:t>Form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Building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Blocks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11046" y="1312925"/>
            <a:ext cx="4368165" cy="2621280"/>
          </a:xfrm>
          <a:prstGeom prst="rect">
            <a:avLst/>
          </a:prstGeom>
          <a:solidFill>
            <a:srgbClr val="A62D5C"/>
          </a:solidFill>
          <a:ln w="25907">
            <a:solidFill>
              <a:srgbClr val="791F4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950">
              <a:latin typeface="Times New Roman" panose="02020603050405020304"/>
              <a:cs typeface="Times New Roman" panose="02020603050405020304"/>
            </a:endParaRPr>
          </a:p>
          <a:p>
            <a:pPr marL="186690">
              <a:lnSpc>
                <a:spcPct val="100000"/>
              </a:lnSpc>
            </a:pPr>
            <a:r>
              <a:rPr sz="49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FormControl</a:t>
            </a:r>
            <a:endParaRPr sz="4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01740" y="1299972"/>
            <a:ext cx="4394200" cy="2647315"/>
            <a:chOff x="6301740" y="1299972"/>
            <a:chExt cx="4394200" cy="2647315"/>
          </a:xfrm>
        </p:grpSpPr>
        <p:sp>
          <p:nvSpPr>
            <p:cNvPr id="5" name="object 5"/>
            <p:cNvSpPr/>
            <p:nvPr/>
          </p:nvSpPr>
          <p:spPr>
            <a:xfrm>
              <a:off x="6314694" y="1312926"/>
              <a:ext cx="4368165" cy="2621280"/>
            </a:xfrm>
            <a:custGeom>
              <a:avLst/>
              <a:gdLst/>
              <a:ahLst/>
              <a:cxnLst/>
              <a:rect l="l" t="t" r="r" b="b"/>
              <a:pathLst>
                <a:path w="4368165" h="2621279">
                  <a:moveTo>
                    <a:pt x="4367784" y="0"/>
                  </a:moveTo>
                  <a:lnTo>
                    <a:pt x="0" y="0"/>
                  </a:lnTo>
                  <a:lnTo>
                    <a:pt x="0" y="2621280"/>
                  </a:lnTo>
                  <a:lnTo>
                    <a:pt x="4367784" y="2621280"/>
                  </a:lnTo>
                  <a:lnTo>
                    <a:pt x="436778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14694" y="1312926"/>
              <a:ext cx="4368165" cy="2621280"/>
            </a:xfrm>
            <a:custGeom>
              <a:avLst/>
              <a:gdLst/>
              <a:ahLst/>
              <a:cxnLst/>
              <a:rect l="l" t="t" r="r" b="b"/>
              <a:pathLst>
                <a:path w="4368165" h="2621279">
                  <a:moveTo>
                    <a:pt x="0" y="0"/>
                  </a:moveTo>
                  <a:lnTo>
                    <a:pt x="4367784" y="0"/>
                  </a:lnTo>
                  <a:lnTo>
                    <a:pt x="4367784" y="2621280"/>
                  </a:lnTo>
                  <a:lnTo>
                    <a:pt x="0" y="26212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314694" y="1312925"/>
            <a:ext cx="4368165" cy="26212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950">
              <a:latin typeface="Times New Roman" panose="02020603050405020304"/>
              <a:cs typeface="Times New Roman" panose="02020603050405020304"/>
            </a:endParaRPr>
          </a:p>
          <a:p>
            <a:pPr marL="382905">
              <a:lnSpc>
                <a:spcPct val="100000"/>
              </a:lnSpc>
            </a:pPr>
            <a:r>
              <a:rPr sz="4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4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3989" y="4220717"/>
            <a:ext cx="4429125" cy="147701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18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"firstNameId"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45845" marR="9525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"text"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placeholder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"First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Name" </a:t>
            </a:r>
            <a:r>
              <a:rPr sz="1800" spc="-107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required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45845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minlength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"3"</a:t>
            </a:r>
            <a:r>
              <a:rPr sz="1800" spc="-8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0790" y="4220717"/>
            <a:ext cx="4345305" cy="923925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&lt;form</a:t>
            </a:r>
            <a:r>
              <a:rPr sz="1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ngSubmit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)=</a:t>
            </a:r>
            <a:r>
              <a:rPr sz="18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"save()"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99745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&lt;/form&gt;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812066"/>
            <a:ext cx="391731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20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Retains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Retains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Retains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child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controls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•"/>
              <a:tabLst>
                <a:tab pos="838200" algn="l"/>
                <a:tab pos="838835" algn="l"/>
              </a:tabLst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FormControls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•"/>
              <a:tabLst>
                <a:tab pos="838200" algn="l"/>
                <a:tab pos="838835" algn="l"/>
              </a:tabLst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FormGroups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5255" y="144779"/>
            <a:ext cx="3270885" cy="6553200"/>
            <a:chOff x="905255" y="144779"/>
            <a:chExt cx="3270885" cy="65532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4137" y="223762"/>
              <a:ext cx="2972884" cy="63952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9827" y="149351"/>
              <a:ext cx="3261360" cy="6544309"/>
            </a:xfrm>
            <a:custGeom>
              <a:avLst/>
              <a:gdLst/>
              <a:ahLst/>
              <a:cxnLst/>
              <a:rect l="l" t="t" r="r" b="b"/>
              <a:pathLst>
                <a:path w="3261360" h="6544309">
                  <a:moveTo>
                    <a:pt x="0" y="0"/>
                  </a:moveTo>
                  <a:lnTo>
                    <a:pt x="3261360" y="0"/>
                  </a:lnTo>
                  <a:lnTo>
                    <a:pt x="3261360" y="6544056"/>
                  </a:lnTo>
                  <a:lnTo>
                    <a:pt x="0" y="654405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104212"/>
            <a:ext cx="6699250" cy="4963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element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binding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1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rules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(attributes)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1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messages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generated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binding</a:t>
            </a:r>
            <a:r>
              <a:rPr sz="2400" spc="-1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(data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model)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73101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operations,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submit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4383" y="519066"/>
            <a:ext cx="523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404040"/>
                </a:solidFill>
              </a:rPr>
              <a:t>Template-driven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Forms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324611" y="1571244"/>
            <a:ext cx="1929764" cy="4796155"/>
            <a:chOff x="324611" y="1571244"/>
            <a:chExt cx="1929764" cy="479615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4611" y="1571244"/>
              <a:ext cx="1920239" cy="2124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11" y="4241292"/>
              <a:ext cx="1929383" cy="21259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86353" y="3791708"/>
              <a:ext cx="3810" cy="354965"/>
            </a:xfrm>
            <a:custGeom>
              <a:avLst/>
              <a:gdLst/>
              <a:ahLst/>
              <a:cxnLst/>
              <a:rect l="l" t="t" r="r" b="b"/>
              <a:pathLst>
                <a:path w="3809" h="354964">
                  <a:moveTo>
                    <a:pt x="1600" y="-19050"/>
                  </a:moveTo>
                  <a:lnTo>
                    <a:pt x="1600" y="373646"/>
                  </a:lnTo>
                </a:path>
              </a:pathLst>
            </a:custGeom>
            <a:ln w="41300">
              <a:solidFill>
                <a:srgbClr val="9BC7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9372" y="3696474"/>
              <a:ext cx="117475" cy="545465"/>
            </a:xfrm>
            <a:custGeom>
              <a:avLst/>
              <a:gdLst/>
              <a:ahLst/>
              <a:cxnLst/>
              <a:rect l="l" t="t" r="r" b="b"/>
              <a:pathLst>
                <a:path w="117475" h="545464">
                  <a:moveTo>
                    <a:pt x="114300" y="113766"/>
                  </a:moveTo>
                  <a:lnTo>
                    <a:pt x="56108" y="0"/>
                  </a:lnTo>
                  <a:lnTo>
                    <a:pt x="0" y="114808"/>
                  </a:lnTo>
                  <a:lnTo>
                    <a:pt x="114300" y="113766"/>
                  </a:lnTo>
                  <a:close/>
                </a:path>
                <a:path w="117475" h="545464">
                  <a:moveTo>
                    <a:pt x="117157" y="430276"/>
                  </a:moveTo>
                  <a:lnTo>
                    <a:pt x="2857" y="431304"/>
                  </a:lnTo>
                  <a:lnTo>
                    <a:pt x="61036" y="545084"/>
                  </a:lnTo>
                  <a:lnTo>
                    <a:pt x="117157" y="430276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391155" y="1653539"/>
            <a:ext cx="2025650" cy="1961514"/>
            <a:chOff x="2391155" y="1653539"/>
            <a:chExt cx="2025650" cy="196151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024" y="1705767"/>
              <a:ext cx="1656171" cy="18771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95727" y="1658111"/>
              <a:ext cx="2016760" cy="1952625"/>
            </a:xfrm>
            <a:custGeom>
              <a:avLst/>
              <a:gdLst/>
              <a:ahLst/>
              <a:cxnLst/>
              <a:rect l="l" t="t" r="r" b="b"/>
              <a:pathLst>
                <a:path w="2016760" h="1952625">
                  <a:moveTo>
                    <a:pt x="0" y="0"/>
                  </a:moveTo>
                  <a:lnTo>
                    <a:pt x="2016252" y="0"/>
                  </a:lnTo>
                  <a:lnTo>
                    <a:pt x="2016252" y="1952244"/>
                  </a:lnTo>
                  <a:lnTo>
                    <a:pt x="0" y="195224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3539</Words>
  <Application>WPS Presentation</Application>
  <PresentationFormat>On-screen Show (4:3)</PresentationFormat>
  <Paragraphs>290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Times New Roman</vt:lpstr>
      <vt:lpstr>Segoe UI</vt:lpstr>
      <vt:lpstr>Courier New</vt:lpstr>
      <vt:lpstr>Microsoft YaHei</vt:lpstr>
      <vt:lpstr>Arial Unicode MS</vt:lpstr>
      <vt:lpstr>Calibri</vt:lpstr>
      <vt:lpstr>Office Theme</vt:lpstr>
      <vt:lpstr>Template-driven vs. Reactive Forms</vt:lpstr>
      <vt:lpstr>Template-  driven</vt:lpstr>
      <vt:lpstr>Module  Overview</vt:lpstr>
      <vt:lpstr>PowerPoint 演示文稿</vt:lpstr>
      <vt:lpstr>PowerPoint 演示文稿</vt:lpstr>
      <vt:lpstr>State</vt:lpstr>
      <vt:lpstr>Form Building Blocks</vt:lpstr>
      <vt:lpstr>PowerPoint 演示文稿</vt:lpstr>
      <vt:lpstr>Template-driven Forms</vt:lpstr>
      <vt:lpstr>Reactive Forms</vt:lpstr>
      <vt:lpstr>Directives</vt:lpstr>
      <vt:lpstr>Directives</vt:lpstr>
      <vt:lpstr>Directives</vt:lpstr>
      <vt:lpstr>Directives</vt:lpstr>
      <vt:lpstr>Directives</vt:lpstr>
      <vt:lpstr>HTML Form</vt:lpstr>
      <vt:lpstr>Template-driven Form</vt:lpstr>
      <vt:lpstr>Reactive Form</vt:lpstr>
      <vt:lpstr>PowerPoint 演示文稿</vt:lpstr>
      <vt:lpstr>PowerPoint 演示文稿</vt:lpstr>
      <vt:lpstr>PowerPoint 演示文稿</vt:lpstr>
      <vt:lpstr>Complex Scenarios</vt:lpstr>
      <vt:lpstr>Angular Forms</vt:lpstr>
      <vt:lpstr>Angular Form Building Blocks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Template-driven vs. Reactive Forms</dc:title>
  <dc:creator>Deborah Kurata</dc:creator>
  <cp:lastModifiedBy>steve</cp:lastModifiedBy>
  <cp:revision>1</cp:revision>
  <dcterms:created xsi:type="dcterms:W3CDTF">2021-11-11T15:56:51Z</dcterms:created>
  <dcterms:modified xsi:type="dcterms:W3CDTF">2021-11-11T15:56:51Z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2021-11-11T05:30:00Z</vt:filetime>
  </property>
  <property fmtid="{D5CDD505-2E9C-101B-9397-08002B2CF9AE}" pid="5" name="ICV">
    <vt:lpwstr>504C592624F042768404C4BF03907F9E</vt:lpwstr>
  </property>
  <property fmtid="{D5CDD505-2E9C-101B-9397-08002B2CF9AE}" pid="6" name="KSOProductBuildVer">
    <vt:lpwstr>1033-11.2.0.10351</vt:lpwstr>
  </property>
</Properties>
</file>