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73" r:id="rId4"/>
    <p:sldId id="275" r:id="rId5"/>
    <p:sldId id="264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6BB3-A839-4B8E-8CE9-508AEF6495A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E4F-C25E-4166-9795-967A98147FD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3DDB-C952-43F7-99DE-ED219EC1B71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E1F0-75D6-453A-8894-70B8E6E02A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FE6F-ADB9-414C-8241-589D0BAD450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FACD-1662-4989-95F4-72B64AE1151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3379-143D-4500-B664-1D6B8757AED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1112-2B71-4956-AC77-8EC0D6AF45D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4848-28CD-4D74-A814-7A88BDC9EBE3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3AAC-0EF3-431E-B1A1-DD39CC5F9F1B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5BEE-3E77-4F1E-B77E-6E1C99440EC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4FCF-A906-42A6-A834-890C5B0C1CA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E1F0-75D6-453A-8894-70B8E6E02A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www.infragistics.com/products/ignite-ui-angular/angular/components/charts/chart-overvie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1200" y="2051685"/>
            <a:ext cx="1148016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171717"/>
                </a:solidFill>
              </a:rPr>
              <a:t>Ignite UI for Angular Charts and Graphs</a:t>
            </a:r>
            <a:endParaRPr sz="4000" dirty="0">
              <a:solidFill>
                <a:srgbClr val="17171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75895" y="6290945"/>
            <a:ext cx="117754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000" b="1"/>
              <a:t>Reference</a:t>
            </a:r>
            <a:r>
              <a:rPr lang="en-US" sz="2000"/>
              <a:t>: </a:t>
            </a:r>
            <a:r>
              <a:rPr lang="en-US" sz="2000">
                <a:hlinkClick r:id="rId1" action="ppaction://hlinkfile"/>
              </a:rPr>
              <a:t>https://www.infragistics.com/products/ignite-ui-angular/angular/components/charts/chart-overview</a:t>
            </a:r>
            <a:endParaRPr lang="en-US" sz="200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75" y="0"/>
            <a:ext cx="12044680" cy="61582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2287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03917" y="1907709"/>
            <a:ext cx="122089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36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6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5195" y="768350"/>
            <a:ext cx="7348855" cy="554799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  <a:sym typeface="+mn-ea"/>
              </a:rPr>
              <a:t>Ignite UI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57300" lvl="2" indent="-342900" algn="l">
              <a:buClrTx/>
              <a:buSzTx/>
              <a:buFont typeface="Wingdings" panose="05000000000000000000" charset="0"/>
              <a:buChar char="Ø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Infragistics_Angular_v23-1Toolbar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lvl="2" indent="0" algn="l">
              <a:buClrTx/>
              <a:buSzTx/>
              <a:buFont typeface="Wingdings" panose="05000000000000000000" charset="0"/>
              <a:buNone/>
            </a:pP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714500" lvl="3" indent="-342900">
              <a:buFont typeface="Wingdings" panose="05000000000000000000" charset="0"/>
              <a:buChar char="Ø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igniteui-angular-examples-DV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714500" lvl="3" indent="-342900">
              <a:buFont typeface="Wingdings" panose="05000000000000000000" charset="0"/>
              <a:buChar char="Ø"/>
            </a:pP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2171700" lvl="4" indent="-342900">
              <a:buFont typeface="Wingdings" panose="05000000000000000000" charset="0"/>
              <a:buChar char="Ø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samples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2171700" lvl="4" indent="-342900">
              <a:buFont typeface="Wingdings" panose="05000000000000000000" charset="0"/>
              <a:buChar char="Ø"/>
            </a:pP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2628900" lvl="5" indent="-342900">
              <a:buFont typeface="Wingdings" panose="05000000000000000000" charset="0"/>
              <a:buChar char="Ø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charts	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086100" lvl="6" indent="-342900">
              <a:buFont typeface="Wingdings" panose="05000000000000000000" charset="0"/>
              <a:buChar char="Ø"/>
            </a:pP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086100" lvl="6" indent="-342900">
              <a:buFont typeface="Wingdings" panose="05000000000000000000" charset="0"/>
              <a:buChar char="Ø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category-chart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086100" lvl="6" indent="-342900">
              <a:buFont typeface="Wingdings" panose="05000000000000000000" charset="0"/>
              <a:buChar char="Ø"/>
            </a:pP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43300" lvl="7" indent="-342900">
              <a:buFont typeface="Wingdings" panose="05000000000000000000" charset="0"/>
              <a:buChar char="Ø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axis-options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2171700" lvl="4" indent="-342900">
              <a:buFont typeface="Wingdings" panose="05000000000000000000" charset="0"/>
              <a:buChar char="Ø"/>
            </a:pP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lvl="3" indent="0">
              <a:buFont typeface="Wingdings" panose="05000000000000000000" charset="0"/>
              <a:buNone/>
            </a:pP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lvl="2" indent="0">
              <a:buFont typeface="Wingdings" panose="05000000000000000000" charset="0"/>
              <a:buNone/>
            </a:pP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sz="800"/>
            </a:fld>
            <a:endParaRPr sz="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685" y="0"/>
            <a:ext cx="996315" cy="991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03917" y="1907709"/>
            <a:ext cx="122089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36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6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5195" y="1530350"/>
            <a:ext cx="7348855" cy="123888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algn="ctr"/>
            <a:r>
              <a:rPr lang="en-US" sz="4000" b="1">
                <a:solidFill>
                  <a:srgbClr val="00B0F0"/>
                </a:solidFill>
                <a:sym typeface="+mn-ea"/>
              </a:rPr>
              <a:t>Getting started with Ignite UI for Angular</a:t>
            </a:r>
            <a:endParaRPr lang="en-US" sz="4000" b="1">
              <a:solidFill>
                <a:srgbClr val="00B0F0"/>
              </a:solidFill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sz="800"/>
            </a:fld>
            <a:endParaRPr sz="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020" y="3268980"/>
            <a:ext cx="3291205" cy="32753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03917" y="1907709"/>
            <a:ext cx="122089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36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6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5500" y="709930"/>
            <a:ext cx="7348855" cy="148526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algn="ctr"/>
            <a:r>
              <a:rPr lang="en-US" sz="3200" b="1">
                <a:solidFill>
                  <a:srgbClr val="00B0F0"/>
                </a:solidFill>
                <a:sym typeface="+mn-ea"/>
              </a:rPr>
              <a:t>How to Load a Million+ Records in Less Than a Second in Syncfusion Angular Data Grid</a:t>
            </a:r>
            <a:endParaRPr lang="en-US" sz="3200" b="1">
              <a:solidFill>
                <a:srgbClr val="00B0F0"/>
              </a:solidFill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sz="800"/>
            </a:fld>
            <a:endParaRPr sz="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920" y="3265170"/>
            <a:ext cx="5695950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03917" y="1907709"/>
            <a:ext cx="122089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36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6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3145" y="527050"/>
            <a:ext cx="7348855" cy="619442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algn="ctr"/>
            <a:r>
              <a:rPr lang="en-US" sz="3200" b="1">
                <a:solidFill>
                  <a:srgbClr val="00B0F0"/>
                </a:solidFill>
                <a:sym typeface="+mn-ea"/>
              </a:rPr>
              <a:t>Steps to load millions of records in Angular Data Grid</a:t>
            </a:r>
            <a:endParaRPr lang="en-US" sz="3200" b="1">
              <a:solidFill>
                <a:srgbClr val="00B0F0"/>
              </a:solidFill>
              <a:sym typeface="+mn-ea"/>
            </a:endParaRPr>
          </a:p>
          <a:p>
            <a:pPr algn="l"/>
            <a:endParaRPr lang="en-US" sz="3200" b="1">
              <a:solidFill>
                <a:srgbClr val="00B0F0"/>
              </a:solidFill>
              <a:sym typeface="+mn-ea"/>
            </a:endParaRPr>
          </a:p>
          <a:p>
            <a:pPr lvl="2" algn="l"/>
            <a:r>
              <a:rPr lang="en-US" b="1">
                <a:solidFill>
                  <a:srgbClr val="00B0F0"/>
                </a:solidFill>
                <a:sym typeface="+mn-ea"/>
              </a:rPr>
              <a:t>Step 1: Set up Angular environment.</a:t>
            </a:r>
            <a:endParaRPr lang="en-US" b="1">
              <a:solidFill>
                <a:srgbClr val="00B0F0"/>
              </a:solidFill>
              <a:sym typeface="+mn-ea"/>
            </a:endParaRPr>
          </a:p>
          <a:p>
            <a:pPr lvl="2" algn="l"/>
            <a:endParaRPr lang="en-US" b="1">
              <a:solidFill>
                <a:srgbClr val="00B0F0"/>
              </a:solidFill>
              <a:sym typeface="+mn-ea"/>
            </a:endParaRPr>
          </a:p>
          <a:p>
            <a:pPr lvl="2" algn="l"/>
            <a:r>
              <a:rPr lang="en-US" b="1">
                <a:solidFill>
                  <a:srgbClr val="00B0F0"/>
                </a:solidFill>
                <a:sym typeface="+mn-ea"/>
              </a:rPr>
              <a:t>Step 2: Create an Angular application.</a:t>
            </a:r>
            <a:endParaRPr lang="en-US" b="1">
              <a:solidFill>
                <a:srgbClr val="00B0F0"/>
              </a:solidFill>
              <a:sym typeface="+mn-ea"/>
            </a:endParaRPr>
          </a:p>
          <a:p>
            <a:pPr lvl="2" algn="l"/>
            <a:endParaRPr lang="en-US" b="1">
              <a:solidFill>
                <a:srgbClr val="00B0F0"/>
              </a:solidFill>
              <a:sym typeface="+mn-ea"/>
            </a:endParaRPr>
          </a:p>
          <a:p>
            <a:pPr lvl="2" algn="l"/>
            <a:r>
              <a:rPr lang="en-US" b="1">
                <a:solidFill>
                  <a:srgbClr val="00B0F0"/>
                </a:solidFill>
                <a:sym typeface="+mn-ea"/>
              </a:rPr>
              <a:t>Step 3: Add the Syncfusion grids package.</a:t>
            </a:r>
            <a:endParaRPr lang="en-US" b="1">
              <a:solidFill>
                <a:srgbClr val="00B0F0"/>
              </a:solidFill>
              <a:sym typeface="+mn-ea"/>
            </a:endParaRPr>
          </a:p>
          <a:p>
            <a:pPr lvl="2" algn="l"/>
            <a:endParaRPr lang="en-US" b="1">
              <a:solidFill>
                <a:srgbClr val="00B0F0"/>
              </a:solidFill>
              <a:sym typeface="+mn-ea"/>
            </a:endParaRPr>
          </a:p>
          <a:p>
            <a:pPr lvl="2" algn="l"/>
            <a:r>
              <a:rPr lang="en-US" b="1">
                <a:solidFill>
                  <a:srgbClr val="00B0F0"/>
                </a:solidFill>
                <a:sym typeface="+mn-ea"/>
              </a:rPr>
              <a:t>Step 4: Register Grid module.</a:t>
            </a:r>
            <a:endParaRPr lang="en-US" b="1">
              <a:solidFill>
                <a:srgbClr val="00B0F0"/>
              </a:solidFill>
              <a:sym typeface="+mn-ea"/>
            </a:endParaRPr>
          </a:p>
          <a:p>
            <a:pPr lvl="2" algn="l"/>
            <a:endParaRPr lang="en-US" b="1">
              <a:solidFill>
                <a:srgbClr val="00B0F0"/>
              </a:solidFill>
              <a:sym typeface="+mn-ea"/>
            </a:endParaRPr>
          </a:p>
          <a:p>
            <a:pPr lvl="2" algn="l"/>
            <a:r>
              <a:rPr lang="en-US" b="1">
                <a:solidFill>
                  <a:srgbClr val="00B0F0"/>
                </a:solidFill>
                <a:sym typeface="+mn-ea"/>
              </a:rPr>
              <a:t>Step 5: Add CSS reference.</a:t>
            </a:r>
            <a:endParaRPr lang="en-US" b="1">
              <a:solidFill>
                <a:srgbClr val="00B0F0"/>
              </a:solidFill>
              <a:sym typeface="+mn-ea"/>
            </a:endParaRPr>
          </a:p>
          <a:p>
            <a:pPr lvl="2" algn="l"/>
            <a:endParaRPr lang="en-US" b="1">
              <a:solidFill>
                <a:srgbClr val="00B0F0"/>
              </a:solidFill>
              <a:sym typeface="+mn-ea"/>
            </a:endParaRPr>
          </a:p>
          <a:p>
            <a:pPr lvl="2" algn="l"/>
            <a:r>
              <a:rPr lang="en-US" b="1">
                <a:solidFill>
                  <a:srgbClr val="00B0F0"/>
                </a:solidFill>
                <a:sym typeface="+mn-ea"/>
              </a:rPr>
              <a:t>Step 6: Add the Data Grid component.</a:t>
            </a:r>
            <a:endParaRPr lang="en-US" b="1">
              <a:solidFill>
                <a:srgbClr val="00B0F0"/>
              </a:solidFill>
              <a:sym typeface="+mn-ea"/>
            </a:endParaRPr>
          </a:p>
          <a:p>
            <a:pPr lvl="2" algn="l"/>
            <a:endParaRPr lang="en-US" b="1">
              <a:solidFill>
                <a:srgbClr val="00B0F0"/>
              </a:solidFill>
              <a:sym typeface="+mn-ea"/>
            </a:endParaRPr>
          </a:p>
          <a:p>
            <a:pPr lvl="2" algn="l"/>
            <a:r>
              <a:rPr lang="en-US" b="1">
                <a:solidFill>
                  <a:srgbClr val="00B0F0"/>
                </a:solidFill>
                <a:sym typeface="+mn-ea"/>
              </a:rPr>
              <a:t>Step 7: Bind 1 million generated data points to Data Grid.</a:t>
            </a:r>
            <a:endParaRPr lang="en-US" b="1">
              <a:solidFill>
                <a:srgbClr val="00B0F0"/>
              </a:solidFill>
              <a:sym typeface="+mn-ea"/>
            </a:endParaRPr>
          </a:p>
          <a:p>
            <a:pPr lvl="2" algn="l"/>
            <a:endParaRPr lang="en-US" b="1">
              <a:solidFill>
                <a:srgbClr val="00B0F0"/>
              </a:solidFill>
              <a:sym typeface="+mn-ea"/>
            </a:endParaRPr>
          </a:p>
          <a:p>
            <a:pPr lvl="2" algn="l"/>
            <a:r>
              <a:rPr lang="en-US" b="1">
                <a:solidFill>
                  <a:srgbClr val="00B0F0"/>
                </a:solidFill>
                <a:sym typeface="+mn-ea"/>
              </a:rPr>
              <a:t>Step 8: Module injection.</a:t>
            </a:r>
            <a:endParaRPr lang="en-US" b="1">
              <a:solidFill>
                <a:srgbClr val="00B0F0"/>
              </a:solidFill>
              <a:sym typeface="+mn-ea"/>
            </a:endParaRPr>
          </a:p>
          <a:p>
            <a:pPr lvl="2" algn="l"/>
            <a:endParaRPr lang="en-US" b="1">
              <a:solidFill>
                <a:srgbClr val="00B0F0"/>
              </a:solidFill>
              <a:sym typeface="+mn-ea"/>
            </a:endParaRPr>
          </a:p>
          <a:p>
            <a:pPr lvl="2" algn="l"/>
            <a:r>
              <a:rPr lang="en-US" b="1">
                <a:solidFill>
                  <a:srgbClr val="00B0F0"/>
                </a:solidFill>
                <a:sym typeface="+mn-ea"/>
              </a:rPr>
              <a:t>Step 9: Run the application</a:t>
            </a:r>
            <a:endParaRPr lang="en-US" b="1">
              <a:solidFill>
                <a:srgbClr val="00B0F0"/>
              </a:solidFill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sz="800"/>
            </a:fld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</Words>
  <Application>WPS Presentation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Microsoft Sans Serif</vt:lpstr>
      <vt:lpstr>Arial</vt:lpstr>
      <vt:lpstr>Wingdings</vt:lpstr>
      <vt:lpstr>Calibri Light</vt:lpstr>
      <vt:lpstr>Calibri</vt:lpstr>
      <vt:lpstr>Microsoft YaHei</vt:lpstr>
      <vt:lpstr>Arial Unicode MS</vt:lpstr>
      <vt:lpstr>Office Theme</vt:lpstr>
      <vt:lpstr>Ignite UI for Angular Charts and Graphs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Angular</dc:title>
  <dc:creator/>
  <cp:lastModifiedBy>Steve Sam</cp:lastModifiedBy>
  <cp:revision>27</cp:revision>
  <dcterms:created xsi:type="dcterms:W3CDTF">2021-11-14T18:18:00Z</dcterms:created>
  <dcterms:modified xsi:type="dcterms:W3CDTF">2023-07-23T19:15:07Z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E64865BEFB1C47D992F4525CD50F01C3</vt:lpwstr>
  </property>
  <property fmtid="{D5CDD505-2E9C-101B-9397-08002B2CF9AE}" pid="3" name="KSOProductBuildVer">
    <vt:lpwstr>1033-12.2.0.13085</vt:lpwstr>
  </property>
</Properties>
</file>