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65" r:id="rId12"/>
    <p:sldId id="266" r:id="rId13"/>
    <p:sldId id="267" r:id="rId14"/>
    <p:sldId id="277" r:id="rId15"/>
    <p:sldId id="278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72CF8-6BBB-4BE0-B106-84B6AD1FA55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B18F7-9256-4258-9FB3-E718C9F9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B18F7-9256-4258-9FB3-E718C9F9E2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7DC11-24E8-42BB-85BF-19BB5521F9F7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6161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D7097-FD53-4CDA-9EB6-2B2E3E917E7D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6161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EB69-95DC-407E-BC3E-F4F022AA9FD8}" type="datetime1">
              <a:rPr lang="en-US" smtClean="0"/>
              <a:t>6/1/2023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6161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EC44-31A2-44B7-8997-6A9E448E881A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7BF3-81CB-4456-8301-8883250E2835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0916" y="2009937"/>
            <a:ext cx="10310167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6161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246" y="1453133"/>
            <a:ext cx="10779506" cy="2894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8348-F405-4A03-9BB2-698D77795BF3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</a:t>
            </a:r>
            <a:r>
              <a:rPr spc="-110" dirty="0"/>
              <a:t>y</a:t>
            </a:r>
            <a:r>
              <a:rPr spc="-190" dirty="0"/>
              <a:t>na</a:t>
            </a:r>
            <a:r>
              <a:rPr spc="-225" dirty="0"/>
              <a:t>m</a:t>
            </a:r>
            <a:r>
              <a:rPr spc="-160" dirty="0"/>
              <a:t>i</a:t>
            </a:r>
            <a:r>
              <a:rPr spc="-55" dirty="0"/>
              <a:t>c</a:t>
            </a:r>
            <a:r>
              <a:rPr spc="-60" dirty="0"/>
              <a:t>a</a:t>
            </a:r>
            <a:r>
              <a:rPr spc="-160" dirty="0"/>
              <a:t>ll</a:t>
            </a:r>
            <a:r>
              <a:rPr spc="-5" dirty="0"/>
              <a:t>y</a:t>
            </a:r>
            <a:r>
              <a:rPr spc="-500" dirty="0"/>
              <a:t> </a:t>
            </a:r>
            <a:r>
              <a:rPr spc="-65" dirty="0"/>
              <a:t>D</a:t>
            </a:r>
            <a:r>
              <a:rPr spc="-90" dirty="0"/>
              <a:t>up</a:t>
            </a:r>
            <a:r>
              <a:rPr spc="-95" dirty="0"/>
              <a:t>l</a:t>
            </a:r>
            <a:r>
              <a:rPr spc="-160" dirty="0"/>
              <a:t>i</a:t>
            </a:r>
            <a:r>
              <a:rPr spc="-55" dirty="0"/>
              <a:t>c</a:t>
            </a:r>
            <a:r>
              <a:rPr spc="-70" dirty="0"/>
              <a:t>a</a:t>
            </a:r>
            <a:r>
              <a:rPr spc="-150" dirty="0"/>
              <a:t>t</a:t>
            </a:r>
            <a:r>
              <a:rPr spc="-20" dirty="0"/>
              <a:t>e</a:t>
            </a:r>
            <a:r>
              <a:rPr spc="-480" dirty="0"/>
              <a:t> </a:t>
            </a:r>
            <a:r>
              <a:rPr spc="-220" dirty="0"/>
              <a:t>Inpu</a:t>
            </a:r>
            <a:r>
              <a:rPr spc="-75" dirty="0"/>
              <a:t>t</a:t>
            </a:r>
            <a:r>
              <a:rPr spc="-475" dirty="0"/>
              <a:t> </a:t>
            </a:r>
            <a:r>
              <a:rPr spc="50" dirty="0"/>
              <a:t>E</a:t>
            </a:r>
            <a:r>
              <a:rPr spc="-160" dirty="0"/>
              <a:t>l</a:t>
            </a:r>
            <a:r>
              <a:rPr spc="-155" dirty="0"/>
              <a:t>e</a:t>
            </a:r>
            <a:r>
              <a:rPr spc="-180" dirty="0"/>
              <a:t>m</a:t>
            </a:r>
            <a:r>
              <a:rPr spc="-130" dirty="0"/>
              <a:t>ent</a:t>
            </a:r>
            <a:r>
              <a:rPr spc="-105" dirty="0"/>
              <a:t>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C0A9-B163-8CD6-F899-F3E1C7DB0A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needed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FormArray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BEB47B41-09A9-FFF9-BED5-87DCBE0AA0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6F5845-2AC9-3F55-9357-80D608F0EFEA}"/>
              </a:ext>
            </a:extLst>
          </p:cNvPr>
          <p:cNvSpPr/>
          <p:nvPr/>
        </p:nvSpPr>
        <p:spPr>
          <a:xfrm>
            <a:off x="2426732" y="3306317"/>
            <a:ext cx="1877539" cy="187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123" y="519066"/>
            <a:ext cx="7870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Creating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FormGroup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in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Method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296161"/>
            <a:ext cx="10300970" cy="320040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24815" marR="6055995" indent="-30543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latin typeface="Courier New"/>
                <a:cs typeface="Courier New"/>
              </a:rPr>
              <a:t>buildAddress(): FormGroup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return</a:t>
            </a:r>
            <a:r>
              <a:rPr sz="2000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.fb.group({</a:t>
            </a:r>
            <a:endParaRPr sz="2000">
              <a:latin typeface="Courier New"/>
              <a:cs typeface="Courier New"/>
            </a:endParaRPr>
          </a:p>
          <a:p>
            <a:pPr marL="1035050" marR="62090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addressType: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'home'</a:t>
            </a:r>
            <a:r>
              <a:rPr sz="2000" spc="-5" dirty="0">
                <a:latin typeface="Courier New"/>
                <a:cs typeface="Courier New"/>
              </a:rPr>
              <a:t>,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street1: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''</a:t>
            </a:r>
            <a:r>
              <a:rPr sz="2000" spc="-5" dirty="0"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0350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street2: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''</a:t>
            </a:r>
            <a:r>
              <a:rPr sz="2000" spc="-5" dirty="0"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0350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city: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''</a:t>
            </a:r>
            <a:r>
              <a:rPr sz="2000" spc="-5" dirty="0"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0350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state: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''</a:t>
            </a:r>
            <a:r>
              <a:rPr sz="2000" spc="-5" dirty="0"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0350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zip: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''</a:t>
            </a:r>
            <a:endParaRPr sz="20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12065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4767834"/>
            <a:ext cx="10300970" cy="135382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.customerForm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this.fb.group({</a:t>
            </a:r>
            <a:endParaRPr sz="2000">
              <a:latin typeface="Courier New"/>
              <a:cs typeface="Courier New"/>
            </a:endParaRPr>
          </a:p>
          <a:p>
            <a:pPr marL="118681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1868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addresses: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.buildAddress()</a:t>
            </a:r>
            <a:endParaRPr sz="2000">
              <a:latin typeface="Courier New"/>
              <a:cs typeface="Courier New"/>
            </a:endParaRPr>
          </a:p>
          <a:p>
            <a:pPr marL="1206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1D627-2F1D-EA30-25D0-121AFAE662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needed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FormArray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12E30B90-537E-831A-8026-DF261BA1EA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A977F7-847D-D490-1B4D-336F0CF9D25D}"/>
              </a:ext>
            </a:extLst>
          </p:cNvPr>
          <p:cNvSpPr/>
          <p:nvPr/>
        </p:nvSpPr>
        <p:spPr>
          <a:xfrm>
            <a:off x="6096000" y="2301629"/>
            <a:ext cx="1853934" cy="180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8175" y="519066"/>
            <a:ext cx="246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40" dirty="0">
                <a:solidFill>
                  <a:srgbClr val="404040"/>
                </a:solidFill>
              </a:rPr>
              <a:t>F</a:t>
            </a:r>
            <a:r>
              <a:rPr sz="3600" spc="-15" dirty="0">
                <a:solidFill>
                  <a:srgbClr val="404040"/>
                </a:solidFill>
              </a:rPr>
              <a:t>or</a:t>
            </a:r>
            <a:r>
              <a:rPr sz="3600" spc="-35" dirty="0">
                <a:solidFill>
                  <a:srgbClr val="404040"/>
                </a:solidFill>
              </a:rPr>
              <a:t>m</a:t>
            </a:r>
            <a:r>
              <a:rPr sz="3600" spc="65" dirty="0">
                <a:solidFill>
                  <a:srgbClr val="404040"/>
                </a:solidFill>
              </a:rPr>
              <a:t>Ar</a:t>
            </a:r>
            <a:r>
              <a:rPr sz="3600" spc="-35" dirty="0">
                <a:solidFill>
                  <a:srgbClr val="404040"/>
                </a:solidFill>
              </a:rPr>
              <a:t>r</a:t>
            </a:r>
            <a:r>
              <a:rPr sz="3600" spc="-175" dirty="0">
                <a:solidFill>
                  <a:srgbClr val="404040"/>
                </a:solidFill>
              </a:rPr>
              <a:t>a</a:t>
            </a:r>
            <a:r>
              <a:rPr sz="3600" spc="-15" dirty="0">
                <a:solidFill>
                  <a:srgbClr val="404040"/>
                </a:solidFill>
              </a:rPr>
              <a:t>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0613" y="1146810"/>
            <a:ext cx="5762625" cy="552196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255"/>
              </a:spcBef>
            </a:pPr>
            <a:r>
              <a:rPr sz="2400" spc="25" dirty="0">
                <a:solidFill>
                  <a:srgbClr val="675BA7"/>
                </a:solidFill>
                <a:latin typeface="Verdana"/>
                <a:cs typeface="Verdana"/>
              </a:rPr>
              <a:t>FormArray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1762505"/>
            <a:ext cx="2776855" cy="61150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98" y="2475738"/>
            <a:ext cx="2776855" cy="615950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5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898" y="3219450"/>
            <a:ext cx="5262880" cy="124714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5"/>
              </a:spcBef>
            </a:pPr>
            <a:r>
              <a:rPr sz="2400" spc="35" dirty="0">
                <a:solidFill>
                  <a:srgbClr val="675BA7"/>
                </a:solidFill>
                <a:latin typeface="Verdana"/>
                <a:cs typeface="Verdana"/>
              </a:rPr>
              <a:t>FormGroup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353" y="3821429"/>
            <a:ext cx="2443480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958" y="3821429"/>
            <a:ext cx="2392680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898" y="4586478"/>
            <a:ext cx="5262880" cy="1953895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55"/>
              </a:spcBef>
            </a:pPr>
            <a:r>
              <a:rPr sz="2400" spc="35" dirty="0">
                <a:solidFill>
                  <a:srgbClr val="675BA7"/>
                </a:solidFill>
                <a:latin typeface="Verdana"/>
                <a:cs typeface="Verdana"/>
              </a:rPr>
              <a:t>FormGroup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7353" y="5188458"/>
            <a:ext cx="244348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4626" y="5188458"/>
            <a:ext cx="238252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353" y="5842253"/>
            <a:ext cx="2443480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5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2314" y="1146810"/>
            <a:ext cx="5763895" cy="4956175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25" dirty="0">
                <a:solidFill>
                  <a:srgbClr val="675BA7"/>
                </a:solidFill>
                <a:latin typeface="Verdana"/>
                <a:cs typeface="Verdana"/>
              </a:rPr>
              <a:t>FormArray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9597" y="3233166"/>
            <a:ext cx="5264150" cy="124714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35" dirty="0">
                <a:solidFill>
                  <a:srgbClr val="675BA7"/>
                </a:solidFill>
                <a:latin typeface="Verdana"/>
                <a:cs typeface="Verdana"/>
              </a:rPr>
              <a:t>FormGroup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9054" y="3809238"/>
            <a:ext cx="244475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55657" y="3821429"/>
            <a:ext cx="2394585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89597" y="4586478"/>
            <a:ext cx="5264150" cy="136271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35" dirty="0">
                <a:solidFill>
                  <a:srgbClr val="675BA7"/>
                </a:solidFill>
                <a:latin typeface="Verdana"/>
                <a:cs typeface="Verdana"/>
              </a:rPr>
              <a:t>FormGroup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9054" y="5188458"/>
            <a:ext cx="244475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67850" y="5188458"/>
            <a:ext cx="238252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89597" y="1762505"/>
            <a:ext cx="5264150" cy="136398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35" dirty="0">
                <a:solidFill>
                  <a:srgbClr val="675BA7"/>
                </a:solidFill>
                <a:latin typeface="Verdana"/>
                <a:cs typeface="Verdana"/>
              </a:rPr>
              <a:t>FormGroup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9054" y="2364485"/>
            <a:ext cx="244475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7850" y="2364485"/>
            <a:ext cx="238252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E368F70-4A17-C821-4ED0-E20E4A4745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419B3-94AC-3CD8-C2C4-48223829CB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2A34C-F621-0360-F6A1-6C9F0097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875"/>
            <a:ext cx="105918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0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466F-551E-D8BE-B7D6-EE073F55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44C6F-7A00-44DC-E8CF-5BFE4493D1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0AEAF-403D-5067-F5D1-0647921D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681037"/>
            <a:ext cx="104679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6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879" y="519066"/>
            <a:ext cx="491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Creating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FormArray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44545" y="1700022"/>
            <a:ext cx="6684645" cy="104711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.myArray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latin typeface="Courier New"/>
                <a:cs typeface="Courier New"/>
              </a:rPr>
              <a:t>FormArray([...]);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4545" y="3220973"/>
            <a:ext cx="6684645" cy="104711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.myArray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.fb.array([...]);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A99AF-7A33-25CA-AAF1-25983F68C5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needed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FormArray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D449FCEE-CAF7-1FD6-7C75-374DF024C6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D39FBF-0288-F544-CE64-0885CF34C1B9}"/>
              </a:ext>
            </a:extLst>
          </p:cNvPr>
          <p:cNvSpPr/>
          <p:nvPr/>
        </p:nvSpPr>
        <p:spPr>
          <a:xfrm>
            <a:off x="6096000" y="2413642"/>
            <a:ext cx="1737106" cy="17011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47AA51-DBB2-E052-6E86-3B005FF0CC01}"/>
              </a:ext>
            </a:extLst>
          </p:cNvPr>
          <p:cNvSpPr/>
          <p:nvPr/>
        </p:nvSpPr>
        <p:spPr>
          <a:xfrm>
            <a:off x="7920229" y="2034365"/>
            <a:ext cx="1737106" cy="17011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5359" y="519066"/>
            <a:ext cx="689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Looping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Through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FormArray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453133"/>
            <a:ext cx="10777855" cy="289433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&lt;div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formArrayName</a:t>
            </a:r>
            <a:r>
              <a:rPr sz="2000" spc="-5" dirty="0">
                <a:latin typeface="Courier New"/>
                <a:cs typeface="Courier New"/>
              </a:rPr>
              <a:t>="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addresses</a:t>
            </a:r>
            <a:r>
              <a:rPr sz="2000" spc="-5" dirty="0"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88201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*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ngFor</a:t>
            </a:r>
            <a:r>
              <a:rPr sz="2000" spc="-5" dirty="0">
                <a:latin typeface="Courier New"/>
                <a:cs typeface="Courier New"/>
              </a:rPr>
              <a:t>="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let address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 of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addresses.controls;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let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i=index</a:t>
            </a:r>
            <a:r>
              <a:rPr sz="2000" spc="-5" dirty="0">
                <a:latin typeface="Courier New"/>
                <a:cs typeface="Courier New"/>
              </a:rPr>
              <a:t>"&gt;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&lt;div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formGroupName</a:t>
            </a:r>
            <a:r>
              <a:rPr sz="2000" spc="-5" dirty="0">
                <a:latin typeface="Courier New"/>
                <a:cs typeface="Courier New"/>
              </a:rPr>
              <a:t>]="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</a:t>
            </a:r>
            <a:r>
              <a:rPr sz="2000" spc="-5" dirty="0">
                <a:latin typeface="Courier New"/>
                <a:cs typeface="Courier New"/>
              </a:rPr>
              <a:t>"&gt;</a:t>
            </a:r>
            <a:endParaRPr sz="2000">
              <a:latin typeface="Courier New"/>
              <a:cs typeface="Courier New"/>
            </a:endParaRPr>
          </a:p>
          <a:p>
            <a:pPr marL="7296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82AD3-68C3-AD87-0783-5D614D6D7D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needed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FormArray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75495" y="2058549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3DFF91CC-27DB-C00E-B069-A393A2FA35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EA922-DE3B-CAB6-151F-0907FE3E7063}"/>
              </a:ext>
            </a:extLst>
          </p:cNvPr>
          <p:cNvSpPr/>
          <p:nvPr/>
        </p:nvSpPr>
        <p:spPr>
          <a:xfrm>
            <a:off x="9753600" y="1752600"/>
            <a:ext cx="1981608" cy="1553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21D04-DCFA-BE44-C4AA-03C982D9D5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123D8-6072-EF18-6FE9-54B617FD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509587"/>
            <a:ext cx="97726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2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063" y="519066"/>
            <a:ext cx="6546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04040"/>
                </a:solidFill>
              </a:rPr>
              <a:t>D</a:t>
            </a:r>
            <a:r>
              <a:rPr sz="3600" spc="-10" dirty="0">
                <a:solidFill>
                  <a:srgbClr val="404040"/>
                </a:solidFill>
              </a:rPr>
              <a:t>upl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-114" dirty="0">
                <a:solidFill>
                  <a:srgbClr val="404040"/>
                </a:solidFill>
              </a:rPr>
              <a:t>a</a:t>
            </a:r>
            <a:r>
              <a:rPr sz="3600" spc="-30" dirty="0">
                <a:solidFill>
                  <a:srgbClr val="404040"/>
                </a:solidFill>
              </a:rPr>
              <a:t>t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535" dirty="0">
                <a:solidFill>
                  <a:srgbClr val="404040"/>
                </a:solidFill>
              </a:rPr>
              <a:t>I</a:t>
            </a:r>
            <a:r>
              <a:rPr sz="3600" dirty="0">
                <a:solidFill>
                  <a:srgbClr val="404040"/>
                </a:solidFill>
              </a:rPr>
              <a:t>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El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85" dirty="0">
                <a:solidFill>
                  <a:srgbClr val="404040"/>
                </a:solidFill>
              </a:rPr>
              <a:t>m</a:t>
            </a:r>
            <a:r>
              <a:rPr sz="3600" spc="-50" dirty="0">
                <a:solidFill>
                  <a:srgbClr val="404040"/>
                </a:solidFill>
              </a:rPr>
              <a:t>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500377"/>
            <a:ext cx="6684645" cy="104711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72415" marR="153670" indent="-15303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ourier New"/>
                <a:cs typeface="Courier New"/>
              </a:rPr>
              <a:t>addAddress(): void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.addresses.push(this.buildAddress());</a:t>
            </a:r>
            <a:endParaRPr sz="2000">
              <a:latin typeface="Courier New"/>
              <a:cs typeface="Courier New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9626" y="3638550"/>
            <a:ext cx="6096000" cy="166116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340485" marR="1240790" indent="-12192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Courier New"/>
                <a:cs typeface="Courier New"/>
              </a:rPr>
              <a:t>&lt;button class="btn btn-primary"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type="button"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(click)="addAddress()"&gt;</a:t>
            </a:r>
            <a:endParaRPr sz="20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Add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Another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Address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F6BA8-1DEF-259E-AD87-3CC9D15B86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7EC4E-4079-3A10-1C13-D43639F53562}"/>
              </a:ext>
            </a:extLst>
          </p:cNvPr>
          <p:cNvCxnSpPr>
            <a:cxnSpLocks/>
          </p:cNvCxnSpPr>
          <p:nvPr/>
        </p:nvCxnSpPr>
        <p:spPr>
          <a:xfrm flipH="1" flipV="1">
            <a:off x="1488186" y="1835021"/>
            <a:ext cx="6949440" cy="24754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104" y="519066"/>
            <a:ext cx="10835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9BC750"/>
                </a:solidFill>
              </a:rPr>
              <a:t>Dynamically</a:t>
            </a:r>
            <a:r>
              <a:rPr sz="3600" spc="-204" dirty="0">
                <a:solidFill>
                  <a:srgbClr val="9BC750"/>
                </a:solidFill>
              </a:rPr>
              <a:t> </a:t>
            </a:r>
            <a:r>
              <a:rPr sz="3600" spc="-10" dirty="0">
                <a:solidFill>
                  <a:srgbClr val="9BC750"/>
                </a:solidFill>
              </a:rPr>
              <a:t>Duplicate</a:t>
            </a:r>
            <a:r>
              <a:rPr sz="3600" spc="-220" dirty="0">
                <a:solidFill>
                  <a:srgbClr val="9BC750"/>
                </a:solidFill>
              </a:rPr>
              <a:t> </a:t>
            </a:r>
            <a:r>
              <a:rPr sz="3600" spc="-105" dirty="0">
                <a:solidFill>
                  <a:srgbClr val="9BC750"/>
                </a:solidFill>
              </a:rPr>
              <a:t>Input</a:t>
            </a:r>
            <a:r>
              <a:rPr sz="3600" spc="-175" dirty="0">
                <a:solidFill>
                  <a:srgbClr val="9BC750"/>
                </a:solidFill>
              </a:rPr>
              <a:t> </a:t>
            </a:r>
            <a:r>
              <a:rPr sz="3600" spc="-35" dirty="0">
                <a:solidFill>
                  <a:srgbClr val="9BC75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needed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FormArray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79D9A3B1-1991-7932-DA01-904A37E59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26810" y="2597510"/>
            <a:ext cx="290068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EF5A28"/>
                </a:solidFill>
                <a:latin typeface="Verdana"/>
                <a:cs typeface="Verdana"/>
              </a:rPr>
              <a:t>Steps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/>
                <a:cs typeface="Verdana"/>
              </a:rPr>
              <a:t>Perform</a:t>
            </a:r>
            <a:r>
              <a:rPr sz="2400" spc="-18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Each</a:t>
            </a:r>
            <a:r>
              <a:rPr sz="2400" spc="-18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Step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	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FormArrays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</a:rPr>
              <a:t>S</a:t>
            </a:r>
            <a:r>
              <a:rPr sz="3600" spc="-75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mma</a:t>
            </a:r>
            <a:r>
              <a:rPr sz="3600" spc="-50" dirty="0">
                <a:solidFill>
                  <a:srgbClr val="FFFFFF"/>
                </a:solidFill>
              </a:rPr>
              <a:t>r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E88CD-BCB7-644B-51D5-4CB1FFD96C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26810" y="2597510"/>
            <a:ext cx="290068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EF5A28"/>
                </a:solidFill>
                <a:latin typeface="Verdana"/>
                <a:cs typeface="Verdana"/>
              </a:rPr>
              <a:t>Steps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/>
                <a:cs typeface="Verdana"/>
              </a:rPr>
              <a:t>Perform</a:t>
            </a:r>
            <a:r>
              <a:rPr sz="2400" spc="-18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Each</a:t>
            </a:r>
            <a:r>
              <a:rPr sz="2400" spc="-18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Step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	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FormArrays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2182-957F-4E04-E8F1-4396912AD9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needed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FormArray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A2639AC7-2052-7F5B-0FB9-38332A387D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>
              <a:endParaRPr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>
              <a:endParaRPr>
                <a:ln>
                  <a:solidFill>
                    <a:srgbClr val="FF0000"/>
                  </a:solidFill>
                </a:ln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70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needed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FormArray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97BDD80A-A2FE-4A79-4535-3CD12B5D73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20DC9F-8D99-B59A-E4C1-BC5953455550}"/>
              </a:ext>
            </a:extLst>
          </p:cNvPr>
          <p:cNvSpPr/>
          <p:nvPr/>
        </p:nvSpPr>
        <p:spPr>
          <a:xfrm>
            <a:off x="304800" y="3722531"/>
            <a:ext cx="2126490" cy="19924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900" y="615772"/>
            <a:ext cx="11176061" cy="49021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5901A-8512-2FD1-493B-6A1B5FFF36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needed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FormArray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BEB47B41-09A9-FFF9-BED5-87DCBE0AA0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6F5845-2AC9-3F55-9357-80D608F0EFEA}"/>
              </a:ext>
            </a:extLst>
          </p:cNvPr>
          <p:cNvSpPr/>
          <p:nvPr/>
        </p:nvSpPr>
        <p:spPr>
          <a:xfrm>
            <a:off x="2426732" y="3306317"/>
            <a:ext cx="1877539" cy="187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355" y="519066"/>
            <a:ext cx="2634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FormGroup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942338" y="1146810"/>
            <a:ext cx="8689975" cy="5573395"/>
          </a:xfrm>
          <a:custGeom>
            <a:avLst/>
            <a:gdLst/>
            <a:ahLst/>
            <a:cxnLst/>
            <a:rect l="l" t="t" r="r" b="b"/>
            <a:pathLst>
              <a:path w="8689975" h="5573395">
                <a:moveTo>
                  <a:pt x="0" y="0"/>
                </a:moveTo>
                <a:lnTo>
                  <a:pt x="8689848" y="0"/>
                </a:lnTo>
                <a:lnTo>
                  <a:pt x="8689848" y="5573268"/>
                </a:lnTo>
                <a:lnTo>
                  <a:pt x="0" y="557326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9002" y="1293592"/>
            <a:ext cx="1788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5" dirty="0">
                <a:solidFill>
                  <a:srgbClr val="675BA7"/>
                </a:solidFill>
                <a:latin typeface="Verdana"/>
                <a:cs typeface="Verdana"/>
              </a:rPr>
              <a:t>F</a:t>
            </a:r>
            <a:r>
              <a:rPr sz="2400" spc="45" dirty="0">
                <a:solidFill>
                  <a:srgbClr val="675BA7"/>
                </a:solidFill>
                <a:latin typeface="Verdana"/>
                <a:cs typeface="Verdana"/>
              </a:rPr>
              <a:t>o</a:t>
            </a:r>
            <a:r>
              <a:rPr sz="2400" spc="35" dirty="0">
                <a:solidFill>
                  <a:srgbClr val="675BA7"/>
                </a:solidFill>
                <a:latin typeface="Verdana"/>
                <a:cs typeface="Verdana"/>
              </a:rPr>
              <a:t>r</a:t>
            </a:r>
            <a:r>
              <a:rPr sz="2400" spc="-55" dirty="0">
                <a:solidFill>
                  <a:srgbClr val="675BA7"/>
                </a:solidFill>
                <a:latin typeface="Verdana"/>
                <a:cs typeface="Verdana"/>
              </a:rPr>
              <a:t>m</a:t>
            </a:r>
            <a:r>
              <a:rPr sz="2400" spc="20" dirty="0">
                <a:solidFill>
                  <a:srgbClr val="675BA7"/>
                </a:solidFill>
                <a:latin typeface="Verdana"/>
                <a:cs typeface="Verdana"/>
              </a:rPr>
              <a:t>G</a:t>
            </a:r>
            <a:r>
              <a:rPr sz="2400" spc="-80" dirty="0">
                <a:solidFill>
                  <a:srgbClr val="675BA7"/>
                </a:solidFill>
                <a:latin typeface="Verdana"/>
                <a:cs typeface="Verdana"/>
              </a:rPr>
              <a:t>r</a:t>
            </a:r>
            <a:r>
              <a:rPr sz="2400" spc="35" dirty="0">
                <a:solidFill>
                  <a:srgbClr val="675BA7"/>
                </a:solidFill>
                <a:latin typeface="Verdana"/>
                <a:cs typeface="Verdana"/>
              </a:rPr>
              <a:t>o</a:t>
            </a:r>
            <a:r>
              <a:rPr sz="2400" spc="45" dirty="0">
                <a:solidFill>
                  <a:srgbClr val="675BA7"/>
                </a:solidFill>
                <a:latin typeface="Verdana"/>
                <a:cs typeface="Verdana"/>
              </a:rPr>
              <a:t>u</a:t>
            </a:r>
            <a:r>
              <a:rPr sz="2400" spc="110" dirty="0">
                <a:solidFill>
                  <a:srgbClr val="675BA7"/>
                </a:solidFill>
                <a:latin typeface="Verdana"/>
                <a:cs typeface="Verdana"/>
              </a:rPr>
              <a:t>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3670" y="1732026"/>
            <a:ext cx="2778760" cy="61150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3670" y="3842765"/>
            <a:ext cx="7617459" cy="275717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5"/>
              </a:spcBef>
            </a:pPr>
            <a:r>
              <a:rPr sz="2400" spc="35" dirty="0">
                <a:solidFill>
                  <a:srgbClr val="675BA7"/>
                </a:solidFill>
                <a:latin typeface="Verdana"/>
                <a:cs typeface="Verdana"/>
              </a:rPr>
              <a:t>FormGroup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3126" y="4466082"/>
            <a:ext cx="2778760" cy="571500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3126" y="5154929"/>
            <a:ext cx="6911340" cy="1312545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35" dirty="0">
                <a:solidFill>
                  <a:srgbClr val="675BA7"/>
                </a:solidFill>
                <a:latin typeface="Verdana"/>
                <a:cs typeface="Verdana"/>
              </a:rPr>
              <a:t>FormGroup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5050" y="5723382"/>
            <a:ext cx="2776855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3758" y="1732026"/>
            <a:ext cx="2778760" cy="615950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3670" y="2480310"/>
            <a:ext cx="7617459" cy="124714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35" dirty="0">
                <a:solidFill>
                  <a:srgbClr val="675BA7"/>
                </a:solidFill>
                <a:latin typeface="Verdana"/>
                <a:cs typeface="Verdana"/>
              </a:rPr>
              <a:t>FormGroup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3126" y="3082289"/>
            <a:ext cx="277876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0834" y="3082289"/>
            <a:ext cx="277876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4585" y="5723382"/>
            <a:ext cx="2778760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/>
                <a:cs typeface="Verdana"/>
              </a:rPr>
              <a:t>FormControl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78C948F-6944-BE9C-D45A-6BF2F2AC8F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027" y="519066"/>
            <a:ext cx="5596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Benefits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FormGroup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4944" y="1511808"/>
            <a:ext cx="3394075" cy="2047239"/>
            <a:chOff x="694944" y="1511808"/>
            <a:chExt cx="3394075" cy="2047239"/>
          </a:xfrm>
        </p:grpSpPr>
        <p:sp>
          <p:nvSpPr>
            <p:cNvPr id="4" name="object 4"/>
            <p:cNvSpPr/>
            <p:nvPr/>
          </p:nvSpPr>
          <p:spPr>
            <a:xfrm>
              <a:off x="707898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3368040" y="0"/>
                  </a:moveTo>
                  <a:lnTo>
                    <a:pt x="0" y="0"/>
                  </a:lnTo>
                  <a:lnTo>
                    <a:pt x="0" y="2020824"/>
                  </a:lnTo>
                  <a:lnTo>
                    <a:pt x="3368040" y="2020824"/>
                  </a:lnTo>
                  <a:lnTo>
                    <a:pt x="336804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98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0" y="0"/>
                  </a:moveTo>
                  <a:lnTo>
                    <a:pt x="3368040" y="0"/>
                  </a:lnTo>
                  <a:lnTo>
                    <a:pt x="3368040" y="2020824"/>
                  </a:lnTo>
                  <a:lnTo>
                    <a:pt x="0" y="20208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7898" y="1524761"/>
            <a:ext cx="3368040" cy="202120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6364" marR="122555" indent="1270" algn="ctr">
              <a:lnSpc>
                <a:spcPts val="3460"/>
              </a:lnSpc>
              <a:spcBef>
                <a:spcPts val="955"/>
              </a:spcBef>
            </a:pP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Match 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200" spc="11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 form 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model </a:t>
            </a:r>
            <a:r>
              <a:rPr sz="3200" spc="8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99788" y="1511808"/>
            <a:ext cx="3394075" cy="2047239"/>
            <a:chOff x="4399788" y="1511808"/>
            <a:chExt cx="3394075" cy="2047239"/>
          </a:xfrm>
        </p:grpSpPr>
        <p:sp>
          <p:nvSpPr>
            <p:cNvPr id="8" name="object 8"/>
            <p:cNvSpPr/>
            <p:nvPr/>
          </p:nvSpPr>
          <p:spPr>
            <a:xfrm>
              <a:off x="4412742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3368040" y="0"/>
                  </a:moveTo>
                  <a:lnTo>
                    <a:pt x="0" y="0"/>
                  </a:lnTo>
                  <a:lnTo>
                    <a:pt x="0" y="2020824"/>
                  </a:lnTo>
                  <a:lnTo>
                    <a:pt x="3368040" y="2020824"/>
                  </a:lnTo>
                  <a:lnTo>
                    <a:pt x="336804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2742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0" y="0"/>
                  </a:moveTo>
                  <a:lnTo>
                    <a:pt x="3368040" y="0"/>
                  </a:lnTo>
                  <a:lnTo>
                    <a:pt x="3368040" y="2020824"/>
                  </a:lnTo>
                  <a:lnTo>
                    <a:pt x="0" y="20208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12741" y="1524761"/>
            <a:ext cx="3368040" cy="2021205"/>
          </a:xfrm>
          <a:prstGeom prst="rect">
            <a:avLst/>
          </a:prstGeom>
        </p:spPr>
        <p:txBody>
          <a:bodyPr vert="horz" wrap="square" lIns="0" tIns="340360" rIns="0" bIns="0" rtlCol="0">
            <a:spAutoFit/>
          </a:bodyPr>
          <a:lstStyle/>
          <a:p>
            <a:pPr marL="187960" marR="180975" indent="-1905" algn="ctr">
              <a:lnSpc>
                <a:spcPts val="3460"/>
              </a:lnSpc>
              <a:spcBef>
                <a:spcPts val="2680"/>
              </a:spcBef>
            </a:pP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touched,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dirty,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2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valid</a:t>
            </a:r>
            <a:r>
              <a:rPr sz="32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04631" y="1511808"/>
            <a:ext cx="3394075" cy="2047239"/>
            <a:chOff x="8104631" y="1511808"/>
            <a:chExt cx="3394075" cy="2047239"/>
          </a:xfrm>
        </p:grpSpPr>
        <p:sp>
          <p:nvSpPr>
            <p:cNvPr id="12" name="object 12"/>
            <p:cNvSpPr/>
            <p:nvPr/>
          </p:nvSpPr>
          <p:spPr>
            <a:xfrm>
              <a:off x="8117585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3368039" y="0"/>
                  </a:moveTo>
                  <a:lnTo>
                    <a:pt x="0" y="0"/>
                  </a:lnTo>
                  <a:lnTo>
                    <a:pt x="0" y="2020824"/>
                  </a:lnTo>
                  <a:lnTo>
                    <a:pt x="3368039" y="2020824"/>
                  </a:lnTo>
                  <a:lnTo>
                    <a:pt x="3368039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17585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0" y="0"/>
                  </a:moveTo>
                  <a:lnTo>
                    <a:pt x="3368039" y="0"/>
                  </a:lnTo>
                  <a:lnTo>
                    <a:pt x="3368039" y="2020824"/>
                  </a:lnTo>
                  <a:lnTo>
                    <a:pt x="0" y="20208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17585" y="1524761"/>
            <a:ext cx="3368040" cy="2021205"/>
          </a:xfrm>
          <a:prstGeom prst="rect">
            <a:avLst/>
          </a:prstGeom>
        </p:spPr>
        <p:txBody>
          <a:bodyPr vert="horz" wrap="square" lIns="0" tIns="340360" rIns="0" bIns="0" rtlCol="0">
            <a:spAutoFit/>
          </a:bodyPr>
          <a:lstStyle/>
          <a:p>
            <a:pPr marL="391160" marR="384810" indent="-1905" algn="ctr">
              <a:lnSpc>
                <a:spcPts val="3460"/>
              </a:lnSpc>
              <a:spcBef>
                <a:spcPts val="2680"/>
              </a:spcBef>
            </a:pP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Watch for 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32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react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46604" y="3869435"/>
            <a:ext cx="3394075" cy="2047239"/>
            <a:chOff x="2546604" y="3869435"/>
            <a:chExt cx="3394075" cy="2047239"/>
          </a:xfrm>
        </p:grpSpPr>
        <p:sp>
          <p:nvSpPr>
            <p:cNvPr id="16" name="object 16"/>
            <p:cNvSpPr/>
            <p:nvPr/>
          </p:nvSpPr>
          <p:spPr>
            <a:xfrm>
              <a:off x="2559558" y="3882389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3368040" y="0"/>
                  </a:moveTo>
                  <a:lnTo>
                    <a:pt x="0" y="0"/>
                  </a:lnTo>
                  <a:lnTo>
                    <a:pt x="0" y="2020824"/>
                  </a:lnTo>
                  <a:lnTo>
                    <a:pt x="3368040" y="2020824"/>
                  </a:lnTo>
                  <a:lnTo>
                    <a:pt x="336804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9558" y="3882389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0" y="0"/>
                  </a:moveTo>
                  <a:lnTo>
                    <a:pt x="3368040" y="0"/>
                  </a:lnTo>
                  <a:lnTo>
                    <a:pt x="3368040" y="2020824"/>
                  </a:lnTo>
                  <a:lnTo>
                    <a:pt x="0" y="20208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59557" y="3882390"/>
            <a:ext cx="3368040" cy="20212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63830" marR="156845" indent="100330">
              <a:lnSpc>
                <a:spcPts val="3460"/>
              </a:lnSpc>
            </a:pP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cross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3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52971" y="3869435"/>
            <a:ext cx="3394075" cy="2047239"/>
            <a:chOff x="6252971" y="3869435"/>
            <a:chExt cx="3394075" cy="2047239"/>
          </a:xfrm>
        </p:grpSpPr>
        <p:sp>
          <p:nvSpPr>
            <p:cNvPr id="20" name="object 20"/>
            <p:cNvSpPr/>
            <p:nvPr/>
          </p:nvSpPr>
          <p:spPr>
            <a:xfrm>
              <a:off x="6265925" y="3882389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3368039" y="0"/>
                  </a:moveTo>
                  <a:lnTo>
                    <a:pt x="0" y="0"/>
                  </a:lnTo>
                  <a:lnTo>
                    <a:pt x="0" y="2020824"/>
                  </a:lnTo>
                  <a:lnTo>
                    <a:pt x="3368039" y="2020824"/>
                  </a:lnTo>
                  <a:lnTo>
                    <a:pt x="336803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65925" y="3882389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0" y="0"/>
                  </a:moveTo>
                  <a:lnTo>
                    <a:pt x="3368039" y="0"/>
                  </a:lnTo>
                  <a:lnTo>
                    <a:pt x="3368039" y="2020824"/>
                  </a:lnTo>
                  <a:lnTo>
                    <a:pt x="0" y="20208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265926" y="3882390"/>
            <a:ext cx="3368040" cy="2021205"/>
          </a:xfrm>
          <a:prstGeom prst="rect">
            <a:avLst/>
          </a:prstGeom>
        </p:spPr>
        <p:txBody>
          <a:bodyPr vert="horz" wrap="square" lIns="0" tIns="340995" rIns="0" bIns="0" rtlCol="0">
            <a:spAutoFit/>
          </a:bodyPr>
          <a:lstStyle/>
          <a:p>
            <a:pPr marL="336550" marR="332740" indent="-1270" algn="ctr">
              <a:lnSpc>
                <a:spcPts val="3460"/>
              </a:lnSpc>
              <a:spcBef>
                <a:spcPts val="2685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Dynamically 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duplicate</a:t>
            </a:r>
            <a:r>
              <a:rPr sz="32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0397F51-C703-5311-5D51-FC63BAB287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581</Words>
  <Application>Microsoft Office PowerPoint</Application>
  <PresentationFormat>Widescreen</PresentationFormat>
  <Paragraphs>162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 New</vt:lpstr>
      <vt:lpstr>Segoe UI</vt:lpstr>
      <vt:lpstr>Times New Roman</vt:lpstr>
      <vt:lpstr>Verdana</vt:lpstr>
      <vt:lpstr>Office Theme</vt:lpstr>
      <vt:lpstr>Dynamically Duplicate Input Elements</vt:lpstr>
      <vt:lpstr>PowerPoint Presentation</vt:lpstr>
      <vt:lpstr>Module  Overview</vt:lpstr>
      <vt:lpstr>Steps to Dynamically Duplicate Input Elements</vt:lpstr>
      <vt:lpstr>Steps to Dynamically Duplicate Input Elements</vt:lpstr>
      <vt:lpstr>PowerPoint Presentation</vt:lpstr>
      <vt:lpstr>Steps to Dynamically Duplicate Input Elements</vt:lpstr>
      <vt:lpstr>FormGroup</vt:lpstr>
      <vt:lpstr>Benefits of a FormGroup</vt:lpstr>
      <vt:lpstr>Steps to Dynamically Duplicate Input Elements</vt:lpstr>
      <vt:lpstr>Creating a FormGroup in a Method</vt:lpstr>
      <vt:lpstr>Steps to Dynamically Duplicate Input Elements</vt:lpstr>
      <vt:lpstr>FormArray</vt:lpstr>
      <vt:lpstr>PowerPoint Presentation</vt:lpstr>
      <vt:lpstr>PowerPoint Presentation</vt:lpstr>
      <vt:lpstr>Creating a FormArray</vt:lpstr>
      <vt:lpstr>Steps to Dynamically Duplicate Input Elements</vt:lpstr>
      <vt:lpstr>Looping Through a FormArray</vt:lpstr>
      <vt:lpstr>Steps to Dynamically Duplicate Input Elements</vt:lpstr>
      <vt:lpstr>Duplicate the Input Elements</vt:lpstr>
      <vt:lpstr>Checklist: Dynamically Duplicate Input Elements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Kurata</dc:creator>
  <cp:lastModifiedBy>Stephen Samuels</cp:lastModifiedBy>
  <cp:revision>9</cp:revision>
  <dcterms:created xsi:type="dcterms:W3CDTF">2023-05-31T13:53:59Z</dcterms:created>
  <dcterms:modified xsi:type="dcterms:W3CDTF">2023-06-01T10:57:47Z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2023-05-31T00:00:00Z</vt:filetime>
  </property>
</Properties>
</file>