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04384" y="3086227"/>
            <a:ext cx="8079231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7109" y="2464053"/>
            <a:ext cx="7452359" cy="6501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23806" y="2464053"/>
            <a:ext cx="7171690" cy="6501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4524" y="752931"/>
            <a:ext cx="13458951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3736" y="2340102"/>
            <a:ext cx="15400527" cy="468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4701519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-65" dirty="0"/>
              <a:t>Simplifying</a:t>
            </a:r>
            <a:r>
              <a:rPr sz="6800" spc="-425" dirty="0"/>
              <a:t> </a:t>
            </a:r>
            <a:r>
              <a:rPr sz="6800" spc="40" dirty="0"/>
              <a:t>Environment</a:t>
            </a:r>
            <a:r>
              <a:rPr sz="6800" spc="-395" dirty="0"/>
              <a:t> </a:t>
            </a:r>
            <a:r>
              <a:rPr sz="6800" spc="195" dirty="0"/>
              <a:t>Management </a:t>
            </a:r>
            <a:r>
              <a:rPr sz="6800" spc="-2035" dirty="0"/>
              <a:t> </a:t>
            </a:r>
            <a:r>
              <a:rPr sz="6800" spc="-220" dirty="0"/>
              <a:t>with</a:t>
            </a:r>
            <a:r>
              <a:rPr sz="6800" spc="-395" dirty="0"/>
              <a:t> </a:t>
            </a:r>
            <a:r>
              <a:rPr sz="6800" spc="140" dirty="0"/>
              <a:t>Cent</a:t>
            </a:r>
            <a:r>
              <a:rPr sz="6800" spc="80" dirty="0"/>
              <a:t>r</a:t>
            </a:r>
            <a:r>
              <a:rPr sz="6800" spc="-165" dirty="0"/>
              <a:t>alized</a:t>
            </a:r>
            <a:r>
              <a:rPr sz="6800" spc="-425" dirty="0"/>
              <a:t> </a:t>
            </a:r>
            <a:r>
              <a:rPr sz="6800" spc="110" dirty="0"/>
              <a:t>Configur</a:t>
            </a:r>
            <a:r>
              <a:rPr sz="6800" spc="25" dirty="0"/>
              <a:t>a</a:t>
            </a:r>
            <a:r>
              <a:rPr sz="6800" spc="-85" dirty="0"/>
              <a:t>tion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4" y="752931"/>
            <a:ext cx="147040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35" dirty="0"/>
              <a:t>The</a:t>
            </a:r>
            <a:r>
              <a:rPr spc="-325" dirty="0"/>
              <a:t> </a:t>
            </a:r>
            <a:r>
              <a:rPr spc="45" dirty="0"/>
              <a:t>Spri</a:t>
            </a:r>
            <a:r>
              <a:rPr spc="40" dirty="0"/>
              <a:t>n</a:t>
            </a:r>
            <a:r>
              <a:rPr spc="455" dirty="0"/>
              <a:t>g</a:t>
            </a:r>
            <a:r>
              <a:rPr spc="-325" dirty="0"/>
              <a:t> </a:t>
            </a:r>
            <a:r>
              <a:rPr spc="-75" dirty="0"/>
              <a:t>Project</a:t>
            </a:r>
            <a:endParaRPr spc="-75" dirty="0"/>
          </a:p>
        </p:txBody>
      </p:sp>
      <p:sp>
        <p:nvSpPr>
          <p:cNvPr id="3" name="object 3"/>
          <p:cNvSpPr/>
          <p:nvPr/>
        </p:nvSpPr>
        <p:spPr>
          <a:xfrm>
            <a:off x="9325356" y="3064764"/>
            <a:ext cx="7705725" cy="2537460"/>
          </a:xfrm>
          <a:custGeom>
            <a:avLst/>
            <a:gdLst/>
            <a:ahLst/>
            <a:cxnLst/>
            <a:rect l="l" t="t" r="r" b="b"/>
            <a:pathLst>
              <a:path w="7705725" h="2537460">
                <a:moveTo>
                  <a:pt x="7705344" y="0"/>
                </a:moveTo>
                <a:lnTo>
                  <a:pt x="0" y="0"/>
                </a:lnTo>
                <a:lnTo>
                  <a:pt x="0" y="2537460"/>
                </a:lnTo>
                <a:lnTo>
                  <a:pt x="7705344" y="2537460"/>
                </a:lnTo>
                <a:lnTo>
                  <a:pt x="770534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00310" y="3669868"/>
            <a:ext cx="6057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8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7300" y="3064764"/>
            <a:ext cx="7705725" cy="2537460"/>
          </a:xfrm>
          <a:custGeom>
            <a:avLst/>
            <a:gdLst/>
            <a:ahLst/>
            <a:cxnLst/>
            <a:rect l="l" t="t" r="r" b="b"/>
            <a:pathLst>
              <a:path w="7705725" h="2537460">
                <a:moveTo>
                  <a:pt x="7705344" y="0"/>
                </a:moveTo>
                <a:lnTo>
                  <a:pt x="0" y="0"/>
                </a:lnTo>
                <a:lnTo>
                  <a:pt x="0" y="2537460"/>
                </a:lnTo>
                <a:lnTo>
                  <a:pt x="7705344" y="2537460"/>
                </a:lnTo>
                <a:lnTo>
                  <a:pt x="770534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31619" y="3669868"/>
            <a:ext cx="4064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0" b="1" spc="-15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8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5356" y="5989320"/>
            <a:ext cx="7705725" cy="2537460"/>
          </a:xfrm>
          <a:custGeom>
            <a:avLst/>
            <a:gdLst/>
            <a:ahLst/>
            <a:cxnLst/>
            <a:rect l="l" t="t" r="r" b="b"/>
            <a:pathLst>
              <a:path w="7705725" h="2537459">
                <a:moveTo>
                  <a:pt x="7705344" y="0"/>
                </a:moveTo>
                <a:lnTo>
                  <a:pt x="0" y="0"/>
                </a:lnTo>
                <a:lnTo>
                  <a:pt x="0" y="2537460"/>
                </a:lnTo>
                <a:lnTo>
                  <a:pt x="7705344" y="2537460"/>
                </a:lnTo>
                <a:lnTo>
                  <a:pt x="770534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00310" y="6594805"/>
            <a:ext cx="6057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8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7300" y="5989320"/>
            <a:ext cx="7705725" cy="2537460"/>
          </a:xfrm>
          <a:custGeom>
            <a:avLst/>
            <a:gdLst/>
            <a:ahLst/>
            <a:cxnLst/>
            <a:rect l="l" t="t" r="r" b="b"/>
            <a:pathLst>
              <a:path w="7705725" h="2537459">
                <a:moveTo>
                  <a:pt x="7705344" y="0"/>
                </a:moveTo>
                <a:lnTo>
                  <a:pt x="0" y="0"/>
                </a:lnTo>
                <a:lnTo>
                  <a:pt x="0" y="2537460"/>
                </a:lnTo>
                <a:lnTo>
                  <a:pt x="7705344" y="2537460"/>
                </a:lnTo>
                <a:lnTo>
                  <a:pt x="770534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31619" y="6594805"/>
            <a:ext cx="6121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8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2890" y="3536950"/>
            <a:ext cx="5191760" cy="14763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 algn="just">
              <a:lnSpc>
                <a:spcPct val="86000"/>
              </a:lnSpc>
              <a:spcBef>
                <a:spcPts val="730"/>
              </a:spcBef>
            </a:pPr>
            <a:r>
              <a:rPr sz="3500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3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5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35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500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3500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Initializr</a:t>
            </a:r>
            <a:r>
              <a:rPr sz="3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 </a:t>
            </a:r>
            <a:r>
              <a:rPr sz="35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chosen</a:t>
            </a:r>
            <a:r>
              <a:rPr sz="3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IDE</a:t>
            </a:r>
            <a:r>
              <a:rPr sz="3500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generate</a:t>
            </a:r>
            <a:r>
              <a:rPr sz="35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500" spc="-10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2890" y="6461886"/>
            <a:ext cx="4464050" cy="14763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>
              <a:lnSpc>
                <a:spcPct val="86000"/>
              </a:lnSpc>
              <a:spcBef>
                <a:spcPts val="730"/>
              </a:spcBef>
            </a:pPr>
            <a:r>
              <a:rPr sz="350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500" spc="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3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3500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Ena</a:t>
            </a:r>
            <a:r>
              <a:rPr sz="35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50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leCon</a:t>
            </a:r>
            <a:r>
              <a:rPr sz="35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50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igServ</a:t>
            </a:r>
            <a:r>
              <a:rPr sz="3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  </a:t>
            </a:r>
            <a:r>
              <a:rPr sz="35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annotation</a:t>
            </a:r>
            <a:r>
              <a:rPr sz="3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500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class.</a:t>
            </a:r>
            <a:endParaRPr sz="3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41201" y="6233540"/>
            <a:ext cx="5133975" cy="19335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>
              <a:lnSpc>
                <a:spcPct val="86000"/>
              </a:lnSpc>
              <a:spcBef>
                <a:spcPts val="730"/>
              </a:spcBef>
            </a:pPr>
            <a:r>
              <a:rPr sz="35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35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 </a:t>
            </a:r>
            <a:r>
              <a:rPr sz="35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</a:t>
            </a:r>
            <a:r>
              <a:rPr sz="35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5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35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5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5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500" spc="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(or</a:t>
            </a:r>
            <a:r>
              <a:rPr sz="3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3500" spc="3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AM</a:t>
            </a:r>
            <a:r>
              <a:rPr sz="3500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500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3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 </a:t>
            </a:r>
            <a:r>
              <a:rPr sz="35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</a:t>
            </a:r>
            <a:r>
              <a:rPr sz="35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5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3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port,</a:t>
            </a:r>
            <a:r>
              <a:rPr sz="3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3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</a:t>
            </a:r>
            <a:r>
              <a:rPr sz="35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500" spc="-5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 </a:t>
            </a:r>
            <a:r>
              <a:rPr sz="350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profile.</a:t>
            </a:r>
            <a:endParaRPr sz="3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201" y="3308730"/>
            <a:ext cx="5103495" cy="19335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>
              <a:lnSpc>
                <a:spcPct val="86000"/>
              </a:lnSpc>
              <a:spcBef>
                <a:spcPts val="730"/>
              </a:spcBef>
            </a:pPr>
            <a:r>
              <a:rPr sz="350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3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POM</a:t>
            </a:r>
            <a:r>
              <a:rPr sz="3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5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500" spc="-10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spring-cloud-config- </a:t>
            </a:r>
            <a:r>
              <a:rPr sz="35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50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5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spring-boot- </a:t>
            </a:r>
            <a:r>
              <a:rPr sz="35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starter-actuator.</a:t>
            </a:r>
            <a:endParaRPr sz="3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7118" y="2614421"/>
            <a:ext cx="668591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Starter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Annotate</a:t>
            </a:r>
            <a:r>
              <a:rPr sz="3600" b="1" spc="-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4397755"/>
            <a:ext cx="6501130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415290">
              <a:lnSpc>
                <a:spcPct val="163000"/>
              </a:lnSpc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local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files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Run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Boot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Query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367090"/>
            <a:ext cx="5348605" cy="821118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 marR="3834130" indent="-213360">
              <a:lnSpc>
                <a:spcPct val="128000"/>
              </a:lnSpc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spring:  cloud: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 marR="3195955" indent="-213360">
              <a:lnSpc>
                <a:spcPts val="4300"/>
              </a:lnSpc>
              <a:spcBef>
                <a:spcPts val="29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config: </a:t>
            </a:r>
            <a:r>
              <a:rPr sz="2800" spc="-16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server: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2965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git: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6325" marR="5080">
              <a:lnSpc>
                <a:spcPts val="4300"/>
              </a:lnSpc>
              <a:spcBef>
                <a:spcPts val="30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uri: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https://abc.xyz </a:t>
            </a:r>
            <a:r>
              <a:rPr sz="2800" spc="-16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search-paths: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778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station*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7780" marR="2983865" indent="-212090">
              <a:lnSpc>
                <a:spcPct val="128000"/>
              </a:lnSpc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repos: 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perf: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01140">
              <a:lnSpc>
                <a:spcPct val="100000"/>
              </a:lnSpc>
              <a:spcBef>
                <a:spcPts val="93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pattern:</a:t>
            </a:r>
            <a:r>
              <a:rPr sz="28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'*/perf’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01140" marR="1067435">
              <a:lnSpc>
                <a:spcPts val="4300"/>
              </a:lnSpc>
              <a:spcBef>
                <a:spcPts val="29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uri: abd.xyz </a:t>
            </a:r>
            <a:r>
              <a:rPr sz="2800" spc="-16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search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station*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0075" y="3890898"/>
            <a:ext cx="4605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git</a:t>
            </a:r>
            <a:r>
              <a:rPr sz="28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repo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0075" y="4744034"/>
            <a:ext cx="5964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Pattern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search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sub-directories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0075" y="5598033"/>
            <a:ext cx="498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alternative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repos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0075" y="6451473"/>
            <a:ext cx="6797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Pattern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r>
              <a:rPr sz="28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alternative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repo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90075" y="7305293"/>
            <a:ext cx="5060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28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alternative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repo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24288" y="1246632"/>
            <a:ext cx="7605395" cy="0"/>
          </a:xfrm>
          <a:custGeom>
            <a:avLst/>
            <a:gdLst/>
            <a:ahLst/>
            <a:cxnLst/>
            <a:rect l="l" t="t" r="r" b="b"/>
            <a:pathLst>
              <a:path w="7605394">
                <a:moveTo>
                  <a:pt x="0" y="0"/>
                </a:moveTo>
                <a:lnTo>
                  <a:pt x="7605140" y="0"/>
                </a:lnTo>
              </a:path>
            </a:pathLst>
          </a:custGeom>
          <a:ln w="127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12477" y="380441"/>
            <a:ext cx="67678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80" dirty="0">
                <a:solidFill>
                  <a:srgbClr val="F05B2A"/>
                </a:solidFill>
              </a:rPr>
              <a:t>Creating</a:t>
            </a:r>
            <a:r>
              <a:rPr sz="3500" spc="-215" dirty="0">
                <a:solidFill>
                  <a:srgbClr val="F05B2A"/>
                </a:solidFill>
              </a:rPr>
              <a:t> </a:t>
            </a:r>
            <a:r>
              <a:rPr sz="3500" spc="50" dirty="0">
                <a:solidFill>
                  <a:srgbClr val="F05B2A"/>
                </a:solidFill>
              </a:rPr>
              <a:t>the</a:t>
            </a:r>
            <a:r>
              <a:rPr sz="3500" spc="-185" dirty="0">
                <a:solidFill>
                  <a:srgbClr val="F05B2A"/>
                </a:solidFill>
              </a:rPr>
              <a:t> </a:t>
            </a:r>
            <a:r>
              <a:rPr sz="3500" spc="114" dirty="0">
                <a:solidFill>
                  <a:srgbClr val="F05B2A"/>
                </a:solidFill>
              </a:rPr>
              <a:t>Config</a:t>
            </a:r>
            <a:r>
              <a:rPr sz="3500" spc="-185" dirty="0">
                <a:solidFill>
                  <a:srgbClr val="F05B2A"/>
                </a:solidFill>
              </a:rPr>
              <a:t> </a:t>
            </a:r>
            <a:r>
              <a:rPr sz="3500" spc="50" dirty="0">
                <a:solidFill>
                  <a:srgbClr val="F05B2A"/>
                </a:solidFill>
              </a:rPr>
              <a:t>Server</a:t>
            </a:r>
            <a:r>
              <a:rPr sz="3500" spc="-195" dirty="0">
                <a:solidFill>
                  <a:srgbClr val="F05B2A"/>
                </a:solidFill>
              </a:rPr>
              <a:t> </a:t>
            </a:r>
            <a:r>
              <a:rPr sz="3500" spc="-65" dirty="0">
                <a:solidFill>
                  <a:srgbClr val="F05B2A"/>
                </a:solidFill>
              </a:rPr>
              <a:t>for</a:t>
            </a:r>
            <a:r>
              <a:rPr sz="3500" spc="-185" dirty="0">
                <a:solidFill>
                  <a:srgbClr val="F05B2A"/>
                </a:solidFill>
              </a:rPr>
              <a:t> </a:t>
            </a:r>
            <a:r>
              <a:rPr sz="3500" spc="25" dirty="0">
                <a:solidFill>
                  <a:srgbClr val="F05B2A"/>
                </a:solidFill>
              </a:rPr>
              <a:t>git</a:t>
            </a:r>
            <a:endParaRPr sz="35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752931"/>
            <a:ext cx="120567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90" dirty="0"/>
              <a:t>Endpoin</a:t>
            </a:r>
            <a:r>
              <a:rPr spc="-15" dirty="0"/>
              <a:t>t</a:t>
            </a:r>
            <a:r>
              <a:rPr spc="285" dirty="0"/>
              <a:t>s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892302" y="2565654"/>
            <a:ext cx="8252459" cy="6223000"/>
          </a:xfrm>
          <a:prstGeom prst="rect">
            <a:avLst/>
          </a:prstGeom>
          <a:ln w="28575">
            <a:solidFill>
              <a:srgbClr val="F05B2A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305"/>
              </a:spcBef>
            </a:pP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https://github.com/user/wa-tolls/rates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73685">
              <a:lnSpc>
                <a:spcPct val="100000"/>
              </a:lnSpc>
              <a:spcBef>
                <a:spcPts val="1200"/>
              </a:spcBef>
            </a:pPr>
            <a:r>
              <a:rPr sz="3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&lt;bra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ch:</a:t>
            </a:r>
            <a:r>
              <a:rPr sz="32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in&gt;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2875"/>
              </a:spcBef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application.properties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station1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s1rates-qa.properties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station2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5581" y="2726182"/>
            <a:ext cx="5775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/{application}/{profile}/{label}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681" y="3455365"/>
            <a:ext cx="3335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0270" algn="l"/>
              </a:tabLst>
            </a:pP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required	required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2346" y="3430346"/>
            <a:ext cx="112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optio</a:t>
            </a: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00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752931"/>
            <a:ext cx="120567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90" dirty="0"/>
              <a:t>Endpoin</a:t>
            </a:r>
            <a:r>
              <a:rPr spc="-15" dirty="0"/>
              <a:t>t</a:t>
            </a:r>
            <a:r>
              <a:rPr spc="285" dirty="0"/>
              <a:t>s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892302" y="2565654"/>
            <a:ext cx="8252459" cy="6223000"/>
          </a:xfrm>
          <a:prstGeom prst="rect">
            <a:avLst/>
          </a:prstGeom>
          <a:ln w="28575">
            <a:solidFill>
              <a:srgbClr val="F05B2A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305"/>
              </a:spcBef>
            </a:pP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https://github.com/user/wa-tolls/rates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73685">
              <a:lnSpc>
                <a:spcPct val="100000"/>
              </a:lnSpc>
              <a:spcBef>
                <a:spcPts val="1200"/>
              </a:spcBef>
            </a:pPr>
            <a:r>
              <a:rPr sz="3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&lt;bra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ch:</a:t>
            </a:r>
            <a:r>
              <a:rPr sz="32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in&gt;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2875"/>
              </a:spcBef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station1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s1rates-qa.properties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s1rates.properties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station2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680" y="5023230"/>
            <a:ext cx="3065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/s</a:t>
            </a:r>
            <a:r>
              <a:rPr sz="32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b="1" spc="-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b="1" spc="-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es/d</a:t>
            </a:r>
            <a:r>
              <a:rPr sz="32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fault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681" y="3455365"/>
            <a:ext cx="3335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0270" algn="l"/>
              </a:tabLst>
            </a:pP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required	required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2346" y="3430346"/>
            <a:ext cx="112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optio</a:t>
            </a: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00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5581" y="2726182"/>
            <a:ext cx="5775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/{application}/{profile}/{label}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752931"/>
            <a:ext cx="120567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90" dirty="0"/>
              <a:t>Endpoin</a:t>
            </a:r>
            <a:r>
              <a:rPr spc="-15" dirty="0"/>
              <a:t>t</a:t>
            </a:r>
            <a:r>
              <a:rPr spc="285" dirty="0"/>
              <a:t>s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892302" y="2565654"/>
            <a:ext cx="8252459" cy="6223000"/>
          </a:xfrm>
          <a:prstGeom prst="rect">
            <a:avLst/>
          </a:prstGeom>
          <a:ln w="28575">
            <a:solidFill>
              <a:srgbClr val="F05B2A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305"/>
              </a:spcBef>
            </a:pP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https://github.com/user/wa-tolls/rates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73685">
              <a:lnSpc>
                <a:spcPct val="100000"/>
              </a:lnSpc>
              <a:spcBef>
                <a:spcPts val="1200"/>
              </a:spcBef>
            </a:pPr>
            <a:r>
              <a:rPr sz="3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&lt;bra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ch:</a:t>
            </a:r>
            <a:r>
              <a:rPr sz="32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in&gt;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2875"/>
              </a:spcBef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station1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s1rates-dev.properties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s1rates-qa.properties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s1rates.properties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station2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680" y="5023230"/>
            <a:ext cx="2403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/s</a:t>
            </a:r>
            <a:r>
              <a:rPr sz="32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b="1" spc="-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b="1" spc="-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es/d</a:t>
            </a:r>
            <a:r>
              <a:rPr sz="32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681" y="3455365"/>
            <a:ext cx="3335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0270" algn="l"/>
              </a:tabLst>
            </a:pP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required	required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2346" y="3430346"/>
            <a:ext cx="112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optio</a:t>
            </a: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00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5581" y="2726182"/>
            <a:ext cx="5775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/{application}/{profile}/{label}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752931"/>
            <a:ext cx="120567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90" dirty="0"/>
              <a:t>Endpoin</a:t>
            </a:r>
            <a:r>
              <a:rPr spc="-15" dirty="0"/>
              <a:t>t</a:t>
            </a:r>
            <a:r>
              <a:rPr spc="285" dirty="0"/>
              <a:t>s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892302" y="2565654"/>
            <a:ext cx="8252459" cy="6223000"/>
          </a:xfrm>
          <a:prstGeom prst="rect">
            <a:avLst/>
          </a:prstGeom>
          <a:ln w="28575">
            <a:solidFill>
              <a:srgbClr val="F05B2A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305"/>
              </a:spcBef>
            </a:pP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https://github.com/user/wa-tolls/rates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73685">
              <a:lnSpc>
                <a:spcPct val="100000"/>
              </a:lnSpc>
              <a:spcBef>
                <a:spcPts val="1200"/>
              </a:spcBef>
            </a:pPr>
            <a:r>
              <a:rPr sz="3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&lt;bra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ch:</a:t>
            </a:r>
            <a:r>
              <a:rPr sz="32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in&gt;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2875"/>
              </a:spcBef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station1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s1rates-qa.properties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station2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s2rates.properties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680" y="5023230"/>
            <a:ext cx="2247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/s2rates/qa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681" y="3455365"/>
            <a:ext cx="3335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0270" algn="l"/>
              </a:tabLst>
            </a:pP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required	required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2346" y="3430346"/>
            <a:ext cx="112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optio</a:t>
            </a: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00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5581" y="2726182"/>
            <a:ext cx="5775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/{application}/{profile}/{label}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752931"/>
            <a:ext cx="120567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90" dirty="0"/>
              <a:t>Endpoin</a:t>
            </a:r>
            <a:r>
              <a:rPr spc="-15" dirty="0"/>
              <a:t>t</a:t>
            </a:r>
            <a:r>
              <a:rPr spc="285" dirty="0"/>
              <a:t>s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892302" y="2565654"/>
            <a:ext cx="8252459" cy="6223000"/>
          </a:xfrm>
          <a:prstGeom prst="rect">
            <a:avLst/>
          </a:prstGeom>
          <a:ln w="28575">
            <a:solidFill>
              <a:srgbClr val="F05B2A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305"/>
              </a:spcBef>
            </a:pP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https://github.com/user/wa-tolls/rates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73685">
              <a:lnSpc>
                <a:spcPct val="100000"/>
              </a:lnSpc>
              <a:spcBef>
                <a:spcPts val="1200"/>
              </a:spcBef>
            </a:pPr>
            <a:r>
              <a:rPr sz="3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&lt;bra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ch:</a:t>
            </a:r>
            <a:r>
              <a:rPr sz="32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in&gt;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2875"/>
              </a:spcBef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station1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s1rates-qa.properties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  <a:tabLst>
                <a:tab pos="873760" algn="l"/>
              </a:tabLst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│	</a:t>
            </a: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s1rates.properties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921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station2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├──</a:t>
            </a:r>
            <a:r>
              <a:rPr sz="32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s2rates-dev.properties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685165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└──</a:t>
            </a:r>
            <a:r>
              <a:rPr sz="32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s2rates.properties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680" y="5023230"/>
            <a:ext cx="3147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/s3</a:t>
            </a:r>
            <a:r>
              <a:rPr sz="32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es/d</a:t>
            </a:r>
            <a:r>
              <a:rPr sz="32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fault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681" y="3455365"/>
            <a:ext cx="3335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0270" algn="l"/>
              </a:tabLst>
            </a:pP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required	required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2346" y="3430346"/>
            <a:ext cx="112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optio</a:t>
            </a:r>
            <a:r>
              <a:rPr sz="2400" spc="-5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00" dirty="0">
                <a:solidFill>
                  <a:srgbClr val="ACACAC"/>
                </a:solidFill>
                <a:latin typeface="Trebuchet MS" panose="020B0603020202020204"/>
                <a:cs typeface="Trebuchet MS" panose="020B0603020202020204"/>
              </a:rPr>
              <a:t>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5581" y="2726182"/>
            <a:ext cx="5775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/{application}/{profile}/{label}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2614421"/>
            <a:ext cx="6687184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GitHub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repo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Starter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Annotate</a:t>
            </a:r>
            <a:r>
              <a:rPr sz="3600" b="1" spc="-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5289296"/>
            <a:ext cx="8319134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URL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YAML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Experiment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search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paths,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queries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5657" y="752931"/>
            <a:ext cx="85413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0" dirty="0"/>
              <a:t>Consuming</a:t>
            </a:r>
            <a:r>
              <a:rPr spc="-385" dirty="0"/>
              <a:t> </a:t>
            </a:r>
            <a:r>
              <a:rPr spc="55" dirty="0"/>
              <a:t>Configurations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584200" marR="575945" indent="351790">
              <a:lnSpc>
                <a:spcPct val="100000"/>
              </a:lnSpc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Loads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36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 </a:t>
            </a: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name,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profile,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label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702435" marR="461645" indent="-1236345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apps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Servers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property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sources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701165" marR="732790" indent="-958850">
              <a:lnSpc>
                <a:spcPct val="100000"/>
              </a:lnSpc>
            </a:pPr>
            <a:r>
              <a:rPr sz="3600" b="1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consume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non-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apps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URL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898775" marR="848360" indent="-2045970">
              <a:lnSpc>
                <a:spcPct val="100000"/>
              </a:lnSpc>
            </a:pP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Annotate</a:t>
            </a:r>
            <a:r>
              <a:rPr sz="36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@Value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attribute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Overview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3060318"/>
            <a:ext cx="904557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618615">
              <a:lnSpc>
                <a:spcPct val="163000"/>
              </a:lnSpc>
            </a:pP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Problems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Describing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Config </a:t>
            </a:r>
            <a:r>
              <a:rPr sz="3600" b="1" spc="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 </a:t>
            </a: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 </a:t>
            </a:r>
            <a:r>
              <a:rPr sz="36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6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Consuming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7118" y="3060318"/>
            <a:ext cx="874649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Starter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257935">
              <a:lnSpc>
                <a:spcPct val="163000"/>
              </a:lnSpc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property </a:t>
            </a:r>
            <a:r>
              <a:rPr sz="3600" b="1" spc="-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 </a:t>
            </a:r>
            <a:r>
              <a:rPr sz="3600" b="1" spc="-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controller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annotations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Return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derived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Experiment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name,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profiles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7048" y="752931"/>
            <a:ext cx="136969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Applying</a:t>
            </a:r>
            <a:r>
              <a:rPr spc="-355" dirty="0"/>
              <a:t> </a:t>
            </a:r>
            <a:r>
              <a:rPr spc="220" dirty="0"/>
              <a:t>Access</a:t>
            </a:r>
            <a:r>
              <a:rPr spc="-335" dirty="0"/>
              <a:t> </a:t>
            </a:r>
            <a:r>
              <a:rPr spc="25" dirty="0"/>
              <a:t>Security</a:t>
            </a:r>
            <a:r>
              <a:rPr spc="-365" dirty="0"/>
              <a:t> </a:t>
            </a:r>
            <a:r>
              <a:rPr spc="-60" dirty="0"/>
              <a:t>to</a:t>
            </a:r>
            <a:r>
              <a:rPr spc="-335" dirty="0"/>
              <a:t> </a:t>
            </a:r>
            <a:r>
              <a:rPr spc="55" dirty="0"/>
              <a:t>Configurations</a:t>
            </a:r>
            <a:endParaRPr spc="5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9703" y="3388054"/>
            <a:ext cx="4934449" cy="49218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323589"/>
            <a:ext cx="9431020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Integrated</a:t>
            </a:r>
            <a:r>
              <a:rPr sz="34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708150">
              <a:lnSpc>
                <a:spcPct val="100000"/>
              </a:lnSpc>
              <a:spcBef>
                <a:spcPts val="2700"/>
              </a:spcBef>
            </a:pP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Basic,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OAuth2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2050415">
              <a:lnSpc>
                <a:spcPct val="166000"/>
              </a:lnSpc>
            </a:pP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Configured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properties,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YAML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files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Could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unique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profile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5"/>
              </a:spcBef>
            </a:pP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Look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secure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security,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API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gateways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5575" marR="413385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Add</a:t>
            </a:r>
            <a:r>
              <a:rPr spc="-155" dirty="0"/>
              <a:t> </a:t>
            </a:r>
            <a:r>
              <a:rPr spc="305" dirty="0"/>
              <a:t>POM</a:t>
            </a:r>
            <a:r>
              <a:rPr spc="-155" dirty="0"/>
              <a:t> </a:t>
            </a:r>
            <a:r>
              <a:rPr spc="85" dirty="0"/>
              <a:t>dependency</a:t>
            </a:r>
            <a:r>
              <a:rPr spc="-140" dirty="0"/>
              <a:t> </a:t>
            </a:r>
            <a:r>
              <a:rPr spc="-45" dirty="0"/>
              <a:t>for</a:t>
            </a:r>
            <a:r>
              <a:rPr spc="-155" dirty="0"/>
              <a:t> </a:t>
            </a:r>
            <a:r>
              <a:rPr spc="105" dirty="0"/>
              <a:t>spring-boot- </a:t>
            </a:r>
            <a:r>
              <a:rPr spc="-1070" dirty="0"/>
              <a:t> </a:t>
            </a:r>
            <a:r>
              <a:rPr spc="20" dirty="0"/>
              <a:t>starter-security</a:t>
            </a:r>
            <a:endParaRPr spc="20" dirty="0"/>
          </a:p>
          <a:p>
            <a:pPr marL="6505575" marR="5080">
              <a:lnSpc>
                <a:spcPct val="163000"/>
              </a:lnSpc>
            </a:pPr>
            <a:r>
              <a:rPr spc="-15" dirty="0"/>
              <a:t>Test</a:t>
            </a:r>
            <a:r>
              <a:rPr spc="-140" dirty="0"/>
              <a:t> </a:t>
            </a:r>
            <a:r>
              <a:rPr spc="-5" dirty="0"/>
              <a:t>project</a:t>
            </a:r>
            <a:r>
              <a:rPr spc="-140" dirty="0"/>
              <a:t> </a:t>
            </a:r>
            <a:r>
              <a:rPr spc="80" dirty="0"/>
              <a:t>and</a:t>
            </a:r>
            <a:r>
              <a:rPr spc="-150" dirty="0"/>
              <a:t> </a:t>
            </a:r>
            <a:r>
              <a:rPr spc="150" dirty="0"/>
              <a:t>get</a:t>
            </a:r>
            <a:r>
              <a:rPr spc="-145" dirty="0"/>
              <a:t> </a:t>
            </a:r>
            <a:r>
              <a:rPr spc="30" dirty="0"/>
              <a:t>authentication</a:t>
            </a:r>
            <a:r>
              <a:rPr spc="-120" dirty="0"/>
              <a:t> </a:t>
            </a:r>
            <a:r>
              <a:rPr spc="-80" dirty="0"/>
              <a:t>error </a:t>
            </a:r>
            <a:r>
              <a:rPr spc="-1070" dirty="0"/>
              <a:t> </a:t>
            </a:r>
            <a:r>
              <a:rPr spc="114" dirty="0"/>
              <a:t>Add</a:t>
            </a:r>
            <a:r>
              <a:rPr spc="-150" dirty="0"/>
              <a:t> </a:t>
            </a:r>
            <a:r>
              <a:rPr spc="114" dirty="0"/>
              <a:t>Basic</a:t>
            </a:r>
            <a:r>
              <a:rPr spc="-150" dirty="0"/>
              <a:t> </a:t>
            </a:r>
            <a:r>
              <a:rPr spc="50" dirty="0"/>
              <a:t>Auth</a:t>
            </a:r>
            <a:r>
              <a:rPr spc="-135" dirty="0"/>
              <a:t> </a:t>
            </a:r>
            <a:r>
              <a:rPr spc="30" dirty="0"/>
              <a:t>credentials</a:t>
            </a:r>
            <a:endParaRPr spc="30" dirty="0"/>
          </a:p>
          <a:p>
            <a:pPr marL="6505575" marR="1414145">
              <a:lnSpc>
                <a:spcPct val="163000"/>
              </a:lnSpc>
            </a:pPr>
            <a:r>
              <a:rPr spc="70" dirty="0"/>
              <a:t>Call </a:t>
            </a:r>
            <a:r>
              <a:rPr spc="90" dirty="0"/>
              <a:t>API </a:t>
            </a:r>
            <a:r>
              <a:rPr spc="-20" dirty="0"/>
              <a:t>with </a:t>
            </a:r>
            <a:r>
              <a:rPr spc="-5" dirty="0"/>
              <a:t>valid </a:t>
            </a:r>
            <a:r>
              <a:rPr spc="30" dirty="0"/>
              <a:t>credentials </a:t>
            </a:r>
            <a:r>
              <a:rPr spc="35" dirty="0"/>
              <a:t> </a:t>
            </a:r>
            <a:r>
              <a:rPr spc="65" dirty="0"/>
              <a:t>Update</a:t>
            </a:r>
            <a:r>
              <a:rPr spc="-135" dirty="0"/>
              <a:t> </a:t>
            </a:r>
            <a:r>
              <a:rPr spc="10" dirty="0"/>
              <a:t>client</a:t>
            </a:r>
            <a:r>
              <a:rPr spc="-150" dirty="0"/>
              <a:t> </a:t>
            </a:r>
            <a:r>
              <a:rPr spc="100" dirty="0"/>
              <a:t>app</a:t>
            </a:r>
            <a:r>
              <a:rPr spc="-155" dirty="0"/>
              <a:t> </a:t>
            </a:r>
            <a:r>
              <a:rPr spc="-20" dirty="0"/>
              <a:t>with</a:t>
            </a:r>
            <a:r>
              <a:rPr spc="-155" dirty="0"/>
              <a:t> </a:t>
            </a:r>
            <a:r>
              <a:rPr spc="30" dirty="0"/>
              <a:t>credentials</a:t>
            </a:r>
            <a:endParaRPr spc="3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Encrypting</a:t>
            </a:r>
            <a:r>
              <a:rPr spc="-380" dirty="0"/>
              <a:t> </a:t>
            </a:r>
            <a:r>
              <a:rPr spc="130" dirty="0"/>
              <a:t>and</a:t>
            </a:r>
            <a:r>
              <a:rPr spc="-340" dirty="0"/>
              <a:t> </a:t>
            </a:r>
            <a:r>
              <a:rPr spc="75" dirty="0"/>
              <a:t>Decrypting</a:t>
            </a:r>
            <a:r>
              <a:rPr spc="-370" dirty="0"/>
              <a:t> </a:t>
            </a:r>
            <a:r>
              <a:rPr spc="55" dirty="0"/>
              <a:t>Configurations</a:t>
            </a:r>
            <a:endParaRPr spc="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8536" y="2903603"/>
            <a:ext cx="2970764" cy="37994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430" y="7163181"/>
            <a:ext cx="322961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Property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3400" b="1" spc="-10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stored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plain</a:t>
            </a:r>
            <a:r>
              <a:rPr sz="34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1220" y="3639053"/>
            <a:ext cx="3797666" cy="2334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5095" y="2941908"/>
            <a:ext cx="3799751" cy="37341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98387" y="2904055"/>
            <a:ext cx="3265425" cy="3798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22807" y="7163181"/>
            <a:ext cx="286194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decrypted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server-side</a:t>
            </a:r>
            <a:r>
              <a:rPr sz="3400" b="1" spc="-22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client-side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071" y="7163181"/>
            <a:ext cx="322453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Symmetric 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4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asymmetric</a:t>
            </a:r>
            <a:r>
              <a:rPr sz="34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key </a:t>
            </a:r>
            <a:r>
              <a:rPr sz="3400" b="1" spc="-10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options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8720" y="7163181"/>
            <a:ext cx="311086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3400" b="1" spc="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 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offers</a:t>
            </a:r>
            <a:r>
              <a:rPr sz="3400" b="1" spc="-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/encrypt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/decrypt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791461"/>
            <a:ext cx="5484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683002"/>
            <a:ext cx="9211945" cy="578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188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Generate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encrypted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Retrieve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server-side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decrypted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444625">
              <a:lnSpc>
                <a:spcPct val="100000"/>
              </a:lnSpc>
              <a:spcBef>
                <a:spcPts val="2700"/>
              </a:spcBef>
            </a:pP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Update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3600" b="1" spc="-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require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client-side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decryption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decrypt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52931"/>
            <a:ext cx="129552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Advanced</a:t>
            </a:r>
            <a:r>
              <a:rPr spc="-320" dirty="0"/>
              <a:t> </a:t>
            </a:r>
            <a:r>
              <a:rPr spc="75" dirty="0"/>
              <a:t>Settings</a:t>
            </a:r>
            <a:r>
              <a:rPr spc="-350" dirty="0"/>
              <a:t> </a:t>
            </a:r>
            <a:r>
              <a:rPr spc="130" dirty="0"/>
              <a:t>and</a:t>
            </a:r>
            <a:r>
              <a:rPr spc="-315" dirty="0"/>
              <a:t> </a:t>
            </a:r>
            <a:r>
              <a:rPr spc="5" dirty="0"/>
              <a:t>Property</a:t>
            </a:r>
            <a:r>
              <a:rPr spc="-340" dirty="0"/>
              <a:t> </a:t>
            </a:r>
            <a:r>
              <a:rPr spc="55" dirty="0"/>
              <a:t>Refresh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328415"/>
            <a:ext cx="4989830" cy="500824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274955" marR="265430" indent="-1270" algn="ctr">
              <a:lnSpc>
                <a:spcPct val="100000"/>
              </a:lnSpc>
              <a:spcBef>
                <a:spcPts val="5"/>
              </a:spcBef>
            </a:pPr>
            <a:r>
              <a:rPr sz="3800" b="1" spc="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38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8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 </a:t>
            </a:r>
            <a:r>
              <a:rPr sz="38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retry </a:t>
            </a:r>
            <a:r>
              <a:rPr sz="38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 </a:t>
            </a:r>
            <a:r>
              <a:rPr sz="3800" b="1" spc="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3800" b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occasionally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unavailable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415"/>
            <a:ext cx="4989830" cy="500824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 marL="748665" marR="740410" indent="-635" algn="ctr">
              <a:lnSpc>
                <a:spcPct val="100000"/>
              </a:lnSpc>
              <a:spcBef>
                <a:spcPts val="2995"/>
              </a:spcBef>
            </a:pPr>
            <a:r>
              <a:rPr sz="38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Configure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8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“fail</a:t>
            </a:r>
            <a:r>
              <a:rPr sz="38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fast”</a:t>
            </a:r>
            <a:r>
              <a:rPr sz="38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8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8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fail  </a:t>
            </a:r>
            <a:r>
              <a:rPr sz="38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8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8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800">
              <a:latin typeface="Trebuchet MS" panose="020B0603020202020204"/>
              <a:cs typeface="Trebuchet MS" panose="020B0603020202020204"/>
            </a:endParaRPr>
          </a:p>
          <a:p>
            <a:pPr marL="372110" marR="365760" algn="ctr">
              <a:lnSpc>
                <a:spcPct val="100000"/>
              </a:lnSpc>
            </a:pPr>
            <a:r>
              <a:rPr sz="38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800" b="1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connect</a:t>
            </a:r>
            <a:r>
              <a:rPr sz="38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</a:t>
            </a:r>
            <a:r>
              <a:rPr sz="38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328415"/>
            <a:ext cx="4989830" cy="500824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50">
              <a:latin typeface="Times New Roman" panose="02020603050405020304"/>
              <a:cs typeface="Times New Roman" panose="02020603050405020304"/>
            </a:endParaRPr>
          </a:p>
          <a:p>
            <a:pPr marL="790575" marR="782320" algn="ctr">
              <a:lnSpc>
                <a:spcPct val="100000"/>
              </a:lnSpc>
              <a:spcBef>
                <a:spcPts val="5"/>
              </a:spcBef>
            </a:pP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Refresh</a:t>
            </a:r>
            <a:r>
              <a:rPr sz="3800" b="1" spc="-2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clients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individually </a:t>
            </a:r>
            <a:r>
              <a:rPr sz="38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8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8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bulk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3060318"/>
            <a:ext cx="6854825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RefreshScope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controller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74675">
              <a:lnSpc>
                <a:spcPct val="163000"/>
              </a:lnSpc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apps </a:t>
            </a:r>
            <a:r>
              <a:rPr sz="3600" b="1" spc="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property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GitHub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Trigger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refresh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6626428"/>
            <a:ext cx="8966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without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requiring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restart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3060318"/>
            <a:ext cx="904557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618615">
              <a:lnSpc>
                <a:spcPct val="163000"/>
              </a:lnSpc>
            </a:pP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Problems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Describing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Config </a:t>
            </a:r>
            <a:r>
              <a:rPr sz="3600" b="1" spc="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 </a:t>
            </a: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 </a:t>
            </a:r>
            <a:r>
              <a:rPr sz="36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6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Consuming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397" y="752931"/>
            <a:ext cx="134588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The</a:t>
            </a:r>
            <a:r>
              <a:rPr spc="-345" dirty="0"/>
              <a:t> </a:t>
            </a:r>
            <a:r>
              <a:rPr spc="15" dirty="0"/>
              <a:t>Role</a:t>
            </a:r>
            <a:r>
              <a:rPr spc="-325" dirty="0"/>
              <a:t> </a:t>
            </a:r>
            <a:r>
              <a:rPr spc="-50" dirty="0"/>
              <a:t>of</a:t>
            </a:r>
            <a:r>
              <a:rPr spc="-325" dirty="0"/>
              <a:t> </a:t>
            </a:r>
            <a:r>
              <a:rPr spc="95" dirty="0"/>
              <a:t>Configur</a:t>
            </a:r>
            <a:r>
              <a:rPr spc="25" dirty="0"/>
              <a:t>a</a:t>
            </a:r>
            <a:r>
              <a:rPr spc="-70" dirty="0"/>
              <a:t>tion</a:t>
            </a:r>
            <a:r>
              <a:rPr spc="-350" dirty="0"/>
              <a:t> </a:t>
            </a:r>
            <a:r>
              <a:rPr spc="-114" dirty="0"/>
              <a:t>in</a:t>
            </a:r>
            <a:r>
              <a:rPr spc="-325" dirty="0"/>
              <a:t> </a:t>
            </a:r>
            <a:r>
              <a:rPr spc="855" dirty="0"/>
              <a:t>M</a:t>
            </a:r>
            <a:r>
              <a:rPr spc="-5" dirty="0"/>
              <a:t>icroservic</a:t>
            </a:r>
            <a:r>
              <a:rPr spc="5" dirty="0"/>
              <a:t>e</a:t>
            </a:r>
            <a:r>
              <a:rPr spc="285" dirty="0"/>
              <a:t>s</a:t>
            </a:r>
            <a:endParaRPr spc="2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145" y="2903021"/>
            <a:ext cx="3419642" cy="38056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5250" y="7163181"/>
            <a:ext cx="306197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Removing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environmental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settings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4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compiled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3814" y="2941895"/>
            <a:ext cx="3796755" cy="3732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4839" y="2908842"/>
            <a:ext cx="3635326" cy="37938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0857" y="3742899"/>
            <a:ext cx="3802403" cy="2127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74979" y="7163181"/>
            <a:ext cx="315595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 marR="5080" indent="-78105" algn="just">
              <a:lnSpc>
                <a:spcPct val="100000"/>
              </a:lnSpc>
              <a:spcBef>
                <a:spcPts val="95"/>
              </a:spcBef>
            </a:pPr>
            <a:r>
              <a:rPr sz="3400" b="1" spc="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Caching</a:t>
            </a:r>
            <a:r>
              <a:rPr sz="3400" b="1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3400" b="1" spc="-10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reduce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4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databases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4244" y="7163181"/>
            <a:ext cx="351980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55650">
              <a:lnSpc>
                <a:spcPct val="100000"/>
              </a:lnSpc>
              <a:spcBef>
                <a:spcPts val="95"/>
              </a:spcBef>
            </a:pPr>
            <a:r>
              <a:rPr sz="3400" b="1" spc="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Changing </a:t>
            </a:r>
            <a:r>
              <a:rPr sz="3400" b="1" spc="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runtime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9596" y="7163181"/>
            <a:ext cx="280924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Enforcing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consistency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across</a:t>
            </a:r>
            <a:r>
              <a:rPr sz="34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elastic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Problems</a:t>
            </a:r>
            <a:r>
              <a:rPr spc="-350" dirty="0"/>
              <a:t> </a:t>
            </a:r>
            <a:r>
              <a:rPr spc="-180" dirty="0"/>
              <a:t>with</a:t>
            </a:r>
            <a:r>
              <a:rPr spc="-355" dirty="0"/>
              <a:t> </a:t>
            </a:r>
            <a:r>
              <a:rPr spc="15" dirty="0"/>
              <a:t>the</a:t>
            </a:r>
            <a:r>
              <a:rPr spc="-325" dirty="0"/>
              <a:t> </a:t>
            </a:r>
            <a:r>
              <a:rPr spc="455" dirty="0"/>
              <a:t>S</a:t>
            </a:r>
            <a:r>
              <a:rPr spc="-290" dirty="0"/>
              <a:t>t</a:t>
            </a:r>
            <a:r>
              <a:rPr spc="-65" dirty="0"/>
              <a:t>a</a:t>
            </a:r>
            <a:r>
              <a:rPr spc="95" dirty="0"/>
              <a:t>tus</a:t>
            </a:r>
            <a:r>
              <a:rPr spc="-325" dirty="0"/>
              <a:t> </a:t>
            </a:r>
            <a:r>
              <a:rPr spc="385" dirty="0"/>
              <a:t>Q</a:t>
            </a:r>
            <a:r>
              <a:rPr spc="290" dirty="0"/>
              <a:t>u</a:t>
            </a:r>
            <a:r>
              <a:rPr spc="165" dirty="0"/>
              <a:t>o</a:t>
            </a:r>
            <a:endParaRPr spc="16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841750"/>
            <a:ext cx="828992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Local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files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fall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sync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history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changes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env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variables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 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changes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require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restart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Challenges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sensitive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information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Inconsistent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usage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across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teams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Spring</a:t>
            </a:r>
            <a:r>
              <a:rPr spc="-310" dirty="0"/>
              <a:t> </a:t>
            </a:r>
            <a:r>
              <a:rPr spc="250" dirty="0"/>
              <a:t>Cloud</a:t>
            </a:r>
            <a:r>
              <a:rPr spc="-305" dirty="0"/>
              <a:t> </a:t>
            </a:r>
            <a:r>
              <a:rPr spc="260" dirty="0"/>
              <a:t>Config</a:t>
            </a:r>
            <a:endParaRPr spc="260" dirty="0"/>
          </a:p>
        </p:txBody>
      </p:sp>
      <p:sp>
        <p:nvSpPr>
          <p:cNvPr id="5" name="object 5"/>
          <p:cNvSpPr txBox="1"/>
          <p:nvPr/>
        </p:nvSpPr>
        <p:spPr>
          <a:xfrm>
            <a:off x="3271265" y="5098160"/>
            <a:ext cx="1174432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4040" marR="5080" indent="-3101975">
              <a:lnSpc>
                <a:spcPct val="100000"/>
              </a:lnSpc>
              <a:spcBef>
                <a:spcPts val="100"/>
              </a:spcBef>
            </a:pPr>
            <a:r>
              <a:rPr sz="66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6600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6600" spc="-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6600" spc="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6600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git</a:t>
            </a:r>
            <a:r>
              <a:rPr sz="6600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6600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-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r>
              <a:rPr sz="6600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 </a:t>
            </a:r>
            <a:r>
              <a:rPr sz="66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configurations.</a:t>
            </a:r>
            <a:endParaRPr sz="6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084" y="752931"/>
            <a:ext cx="85483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Creating</a:t>
            </a:r>
            <a:r>
              <a:rPr spc="-38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0" dirty="0"/>
              <a:t>Config</a:t>
            </a:r>
            <a:r>
              <a:rPr spc="-355" dirty="0"/>
              <a:t> </a:t>
            </a:r>
            <a:r>
              <a:rPr spc="40" dirty="0"/>
              <a:t>Server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3996" y="3225113"/>
            <a:ext cx="3794962" cy="31628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2410" y="7163181"/>
            <a:ext cx="278447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3400" b="1" spc="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Choose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your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gur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source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3476" y="2905084"/>
            <a:ext cx="2792296" cy="38011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272" y="2915029"/>
            <a:ext cx="3784009" cy="37825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611" y="3351598"/>
            <a:ext cx="3788583" cy="29083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55751" y="7163181"/>
            <a:ext cx="299529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2585">
              <a:lnSpc>
                <a:spcPct val="100000"/>
              </a:lnSpc>
              <a:spcBef>
                <a:spcPts val="95"/>
              </a:spcBef>
            </a:pP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Secure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gur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</a:t>
            </a: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1528" y="7163181"/>
            <a:ext cx="278447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gur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2708" y="7163181"/>
            <a:ext cx="330200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130" marR="5080" indent="-901065">
              <a:lnSpc>
                <a:spcPct val="100000"/>
              </a:lnSpc>
              <a:spcBef>
                <a:spcPts val="95"/>
              </a:spcBef>
            </a:pP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761" y="2448305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0" y="696087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025" y="752931"/>
            <a:ext cx="148405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Cre</a:t>
            </a:r>
            <a:r>
              <a:rPr spc="85" dirty="0"/>
              <a:t>a</a:t>
            </a:r>
            <a:r>
              <a:rPr spc="5" dirty="0"/>
              <a:t>ting</a:t>
            </a:r>
            <a:r>
              <a:rPr spc="-360" dirty="0"/>
              <a:t> </a:t>
            </a:r>
            <a:r>
              <a:rPr spc="15" dirty="0"/>
              <a:t>the</a:t>
            </a:r>
            <a:r>
              <a:rPr spc="-350" dirty="0"/>
              <a:t> </a:t>
            </a:r>
            <a:r>
              <a:rPr spc="145" dirty="0"/>
              <a:t>Config</a:t>
            </a:r>
            <a:r>
              <a:rPr spc="-350" dirty="0"/>
              <a:t> </a:t>
            </a:r>
            <a:r>
              <a:rPr spc="-130" dirty="0"/>
              <a:t>Server:</a:t>
            </a:r>
            <a:r>
              <a:rPr spc="-325" dirty="0"/>
              <a:t> </a:t>
            </a:r>
            <a:r>
              <a:rPr spc="180" dirty="0"/>
              <a:t>Choosi</a:t>
            </a:r>
            <a:r>
              <a:rPr spc="185" dirty="0"/>
              <a:t>n</a:t>
            </a:r>
            <a:r>
              <a:rPr spc="455" dirty="0"/>
              <a:t>g</a:t>
            </a:r>
            <a:r>
              <a:rPr spc="-325" dirty="0"/>
              <a:t> </a:t>
            </a:r>
            <a:r>
              <a:rPr spc="5" dirty="0"/>
              <a:t>a</a:t>
            </a:r>
            <a:r>
              <a:rPr spc="-325" dirty="0"/>
              <a:t> </a:t>
            </a:r>
            <a:r>
              <a:rPr spc="455" dirty="0"/>
              <a:t>S</a:t>
            </a:r>
            <a:r>
              <a:rPr spc="100" dirty="0"/>
              <a:t>ource</a:t>
            </a:r>
            <a:endParaRPr spc="10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Local</a:t>
            </a:r>
            <a:r>
              <a:rPr spc="-225" dirty="0"/>
              <a:t> </a:t>
            </a:r>
            <a:r>
              <a:rPr dirty="0"/>
              <a:t>Files</a:t>
            </a:r>
            <a:endParaRPr dirty="0"/>
          </a:p>
          <a:p>
            <a:pPr marL="891540" marR="5715" indent="223520" algn="r">
              <a:lnSpc>
                <a:spcPct val="160000"/>
              </a:lnSpc>
              <a:spcBef>
                <a:spcPts val="360"/>
              </a:spcBef>
            </a:pPr>
            <a:r>
              <a:rPr sz="3200" spc="40" dirty="0">
                <a:solidFill>
                  <a:srgbClr val="404040"/>
                </a:solidFill>
              </a:rPr>
              <a:t>Points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to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75" dirty="0">
                <a:solidFill>
                  <a:srgbClr val="404040"/>
                </a:solidFill>
              </a:rPr>
              <a:t>classpath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-30" dirty="0">
                <a:solidFill>
                  <a:srgbClr val="404040"/>
                </a:solidFill>
              </a:rPr>
              <a:t>or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-65" dirty="0">
                <a:solidFill>
                  <a:srgbClr val="404040"/>
                </a:solidFill>
              </a:rPr>
              <a:t>file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65" dirty="0">
                <a:solidFill>
                  <a:srgbClr val="404040"/>
                </a:solidFill>
              </a:rPr>
              <a:t>system </a:t>
            </a:r>
            <a:r>
              <a:rPr sz="3200" spc="-95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Multiple</a:t>
            </a:r>
            <a:r>
              <a:rPr sz="3200" spc="-114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search</a:t>
            </a:r>
            <a:r>
              <a:rPr sz="3200" spc="-145" dirty="0">
                <a:solidFill>
                  <a:srgbClr val="404040"/>
                </a:solidFill>
              </a:rPr>
              <a:t> </a:t>
            </a:r>
            <a:r>
              <a:rPr sz="3200" spc="45" dirty="0">
                <a:solidFill>
                  <a:srgbClr val="404040"/>
                </a:solidFill>
              </a:rPr>
              <a:t>locations</a:t>
            </a:r>
            <a:r>
              <a:rPr sz="3200" spc="-120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possible</a:t>
            </a:r>
            <a:endParaRPr sz="3200"/>
          </a:p>
          <a:p>
            <a:pPr marL="3953510" marR="5080" indent="987425" algn="r">
              <a:lnSpc>
                <a:spcPts val="6160"/>
              </a:lnSpc>
              <a:spcBef>
                <a:spcPts val="585"/>
              </a:spcBef>
            </a:pPr>
            <a:r>
              <a:rPr sz="3200" spc="165" dirty="0">
                <a:solidFill>
                  <a:srgbClr val="404040"/>
                </a:solidFill>
              </a:rPr>
              <a:t>No</a:t>
            </a:r>
            <a:r>
              <a:rPr sz="3200" spc="-170" dirty="0">
                <a:solidFill>
                  <a:srgbClr val="404040"/>
                </a:solidFill>
              </a:rPr>
              <a:t> </a:t>
            </a:r>
            <a:r>
              <a:rPr sz="3200" spc="25" dirty="0">
                <a:solidFill>
                  <a:srgbClr val="404040"/>
                </a:solidFill>
              </a:rPr>
              <a:t>audit</a:t>
            </a:r>
            <a:r>
              <a:rPr sz="3200" spc="-165" dirty="0">
                <a:solidFill>
                  <a:srgbClr val="404040"/>
                </a:solidFill>
              </a:rPr>
              <a:t> </a:t>
            </a:r>
            <a:r>
              <a:rPr sz="3200" spc="-70" dirty="0">
                <a:solidFill>
                  <a:srgbClr val="404040"/>
                </a:solidFill>
              </a:rPr>
              <a:t>trail </a:t>
            </a:r>
            <a:r>
              <a:rPr sz="3200" spc="-950" dirty="0">
                <a:solidFill>
                  <a:srgbClr val="404040"/>
                </a:solidFill>
              </a:rPr>
              <a:t> </a:t>
            </a:r>
            <a:r>
              <a:rPr sz="3200" spc="80" dirty="0">
                <a:solidFill>
                  <a:srgbClr val="404040"/>
                </a:solidFill>
              </a:rPr>
              <a:t>Supports</a:t>
            </a:r>
            <a:r>
              <a:rPr sz="3200" spc="-175" dirty="0">
                <a:solidFill>
                  <a:srgbClr val="404040"/>
                </a:solidFill>
              </a:rPr>
              <a:t> </a:t>
            </a:r>
            <a:r>
              <a:rPr sz="3200" spc="15" dirty="0">
                <a:solidFill>
                  <a:srgbClr val="404040"/>
                </a:solidFill>
              </a:rPr>
              <a:t>labelling</a:t>
            </a:r>
            <a:endParaRPr sz="3200"/>
          </a:p>
          <a:p>
            <a:pPr marR="7620" algn="r">
              <a:lnSpc>
                <a:spcPct val="100000"/>
              </a:lnSpc>
              <a:spcBef>
                <a:spcPts val="1725"/>
              </a:spcBef>
            </a:pPr>
            <a:r>
              <a:rPr sz="3200" spc="75" dirty="0">
                <a:solidFill>
                  <a:srgbClr val="404040"/>
                </a:solidFill>
              </a:rPr>
              <a:t>Support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-40" dirty="0">
                <a:solidFill>
                  <a:srgbClr val="404040"/>
                </a:solidFill>
              </a:rPr>
              <a:t>for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placeholders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in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90" dirty="0">
                <a:solidFill>
                  <a:srgbClr val="404040"/>
                </a:solidFill>
              </a:rPr>
              <a:t>URI</a:t>
            </a:r>
            <a:endParaRPr sz="3200"/>
          </a:p>
          <a:p>
            <a:pPr marR="5715" algn="r">
              <a:lnSpc>
                <a:spcPct val="100000"/>
              </a:lnSpc>
              <a:spcBef>
                <a:spcPts val="2320"/>
              </a:spcBef>
            </a:pPr>
            <a:r>
              <a:rPr sz="3200" spc="-20" dirty="0">
                <a:solidFill>
                  <a:srgbClr val="404040"/>
                </a:solidFill>
              </a:rPr>
              <a:t>Rel</a:t>
            </a:r>
            <a:r>
              <a:rPr sz="3200" spc="-25" dirty="0">
                <a:solidFill>
                  <a:srgbClr val="404040"/>
                </a:solidFill>
              </a:rPr>
              <a:t>i</a:t>
            </a:r>
            <a:r>
              <a:rPr sz="3200" spc="110" dirty="0">
                <a:solidFill>
                  <a:srgbClr val="404040"/>
                </a:solidFill>
              </a:rPr>
              <a:t>es</a:t>
            </a:r>
            <a:r>
              <a:rPr sz="3200" spc="-114" dirty="0">
                <a:solidFill>
                  <a:srgbClr val="404040"/>
                </a:solidFill>
              </a:rPr>
              <a:t> </a:t>
            </a:r>
            <a:r>
              <a:rPr sz="3200" spc="80" dirty="0">
                <a:solidFill>
                  <a:srgbClr val="404040"/>
                </a:solidFill>
              </a:rPr>
              <a:t>on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spc="-235" dirty="0">
                <a:solidFill>
                  <a:srgbClr val="404040"/>
                </a:solidFill>
              </a:rPr>
              <a:t>“</a:t>
            </a:r>
            <a:r>
              <a:rPr sz="3200" spc="-235" dirty="0">
                <a:solidFill>
                  <a:srgbClr val="404040"/>
                </a:solidFill>
              </a:rPr>
              <a:t>n</a:t>
            </a:r>
            <a:r>
              <a:rPr sz="3200" spc="15" dirty="0">
                <a:solidFill>
                  <a:srgbClr val="404040"/>
                </a:solidFill>
              </a:rPr>
              <a:t>a</a:t>
            </a:r>
            <a:r>
              <a:rPr sz="3200" spc="-5" dirty="0">
                <a:solidFill>
                  <a:srgbClr val="404040"/>
                </a:solidFill>
              </a:rPr>
              <a:t>tiv</a:t>
            </a:r>
            <a:r>
              <a:rPr sz="3200" spc="-15" dirty="0">
                <a:solidFill>
                  <a:srgbClr val="404040"/>
                </a:solidFill>
              </a:rPr>
              <a:t>e</a:t>
            </a:r>
            <a:r>
              <a:rPr sz="3200" spc="-525" dirty="0">
                <a:solidFill>
                  <a:srgbClr val="404040"/>
                </a:solidFill>
              </a:rPr>
              <a:t>”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spc="-25" dirty="0">
                <a:solidFill>
                  <a:srgbClr val="404040"/>
                </a:solidFill>
              </a:rPr>
              <a:t>prof</a:t>
            </a:r>
            <a:r>
              <a:rPr sz="3200" spc="-30" dirty="0">
                <a:solidFill>
                  <a:srgbClr val="404040"/>
                </a:solidFill>
              </a:rPr>
              <a:t>i</a:t>
            </a:r>
            <a:r>
              <a:rPr sz="3200" spc="-35" dirty="0">
                <a:solidFill>
                  <a:srgbClr val="404040"/>
                </a:solidFill>
              </a:rPr>
              <a:t>le</a:t>
            </a:r>
            <a:endParaRPr sz="3200"/>
          </a:p>
          <a:p>
            <a:pPr marR="6985" algn="r">
              <a:lnSpc>
                <a:spcPts val="3650"/>
              </a:lnSpc>
              <a:spcBef>
                <a:spcPts val="2315"/>
              </a:spcBef>
            </a:pPr>
            <a:r>
              <a:rPr sz="3200" spc="75" dirty="0">
                <a:solidFill>
                  <a:srgbClr val="404040"/>
                </a:solidFill>
              </a:rPr>
              <a:t>Dev/test</a:t>
            </a:r>
            <a:r>
              <a:rPr sz="3200" spc="-155" dirty="0">
                <a:solidFill>
                  <a:srgbClr val="404040"/>
                </a:solidFill>
              </a:rPr>
              <a:t> </a:t>
            </a:r>
            <a:r>
              <a:rPr sz="3200" spc="-70" dirty="0">
                <a:solidFill>
                  <a:srgbClr val="404040"/>
                </a:solidFill>
              </a:rPr>
              <a:t>only,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65" dirty="0">
                <a:solidFill>
                  <a:srgbClr val="404040"/>
                </a:solidFill>
              </a:rPr>
              <a:t>unless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75" dirty="0">
                <a:solidFill>
                  <a:srgbClr val="404040"/>
                </a:solidFill>
              </a:rPr>
              <a:t>set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90" dirty="0">
                <a:solidFill>
                  <a:srgbClr val="404040"/>
                </a:solidFill>
              </a:rPr>
              <a:t>up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in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spc="-80" dirty="0">
                <a:solidFill>
                  <a:srgbClr val="404040"/>
                </a:solidFill>
              </a:rPr>
              <a:t>reliable,</a:t>
            </a:r>
            <a:endParaRPr sz="3200"/>
          </a:p>
          <a:p>
            <a:pPr marR="5715" algn="r">
              <a:lnSpc>
                <a:spcPts val="3650"/>
              </a:lnSpc>
            </a:pPr>
            <a:r>
              <a:rPr sz="3200" spc="45" dirty="0">
                <a:solidFill>
                  <a:srgbClr val="404040"/>
                </a:solidFill>
              </a:rPr>
              <a:t>shared</a:t>
            </a:r>
            <a:r>
              <a:rPr sz="3200" spc="-220" dirty="0">
                <a:solidFill>
                  <a:srgbClr val="404040"/>
                </a:solidFill>
              </a:rPr>
              <a:t> </a:t>
            </a:r>
            <a:r>
              <a:rPr sz="3200" spc="35" dirty="0">
                <a:solidFill>
                  <a:srgbClr val="404040"/>
                </a:solidFill>
              </a:rPr>
              <a:t>fashion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Git-based</a:t>
            </a:r>
            <a:r>
              <a:rPr spc="-155" dirty="0"/>
              <a:t> </a:t>
            </a:r>
            <a:r>
              <a:rPr spc="35" dirty="0"/>
              <a:t>Repository</a:t>
            </a:r>
            <a:endParaRPr spc="35" dirty="0"/>
          </a:p>
          <a:p>
            <a:pPr marL="18415">
              <a:lnSpc>
                <a:spcPct val="100000"/>
              </a:lnSpc>
              <a:spcBef>
                <a:spcPts val="2675"/>
              </a:spcBef>
            </a:pPr>
            <a:r>
              <a:rPr sz="3200" spc="40" dirty="0">
                <a:solidFill>
                  <a:srgbClr val="404040"/>
                </a:solidFill>
              </a:rPr>
              <a:t>Points</a:t>
            </a:r>
            <a:r>
              <a:rPr sz="3200" spc="-155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to</a:t>
            </a:r>
            <a:r>
              <a:rPr sz="3200" spc="-145" dirty="0">
                <a:solidFill>
                  <a:srgbClr val="404040"/>
                </a:solidFill>
              </a:rPr>
              <a:t> </a:t>
            </a:r>
            <a:r>
              <a:rPr sz="3200" spc="75" dirty="0">
                <a:solidFill>
                  <a:srgbClr val="404040"/>
                </a:solidFill>
              </a:rPr>
              <a:t>git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25" dirty="0">
                <a:solidFill>
                  <a:srgbClr val="404040"/>
                </a:solidFill>
              </a:rPr>
              <a:t>repo</a:t>
            </a:r>
            <a:endParaRPr sz="3200"/>
          </a:p>
          <a:p>
            <a:pPr marL="18415" marR="598170">
              <a:lnSpc>
                <a:spcPct val="160000"/>
              </a:lnSpc>
            </a:pPr>
            <a:r>
              <a:rPr sz="3200" spc="40" dirty="0">
                <a:solidFill>
                  <a:srgbClr val="404040"/>
                </a:solidFill>
              </a:rPr>
              <a:t>Multiple</a:t>
            </a:r>
            <a:r>
              <a:rPr sz="3200" spc="-114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search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45" dirty="0">
                <a:solidFill>
                  <a:srgbClr val="404040"/>
                </a:solidFill>
              </a:rPr>
              <a:t>locations</a:t>
            </a:r>
            <a:r>
              <a:rPr sz="3200" spc="-120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possible </a:t>
            </a:r>
            <a:r>
              <a:rPr sz="3200" spc="-950" dirty="0">
                <a:solidFill>
                  <a:srgbClr val="404040"/>
                </a:solidFill>
              </a:rPr>
              <a:t> </a:t>
            </a:r>
            <a:r>
              <a:rPr sz="3200" spc="-60" dirty="0">
                <a:solidFill>
                  <a:srgbClr val="404040"/>
                </a:solidFill>
              </a:rPr>
              <a:t>Full</a:t>
            </a:r>
            <a:r>
              <a:rPr sz="3200" spc="-114" dirty="0">
                <a:solidFill>
                  <a:srgbClr val="404040"/>
                </a:solidFill>
              </a:rPr>
              <a:t> </a:t>
            </a:r>
            <a:r>
              <a:rPr sz="3200" spc="125" dirty="0">
                <a:solidFill>
                  <a:srgbClr val="404040"/>
                </a:solidFill>
              </a:rPr>
              <a:t>change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dirty="0">
                <a:solidFill>
                  <a:srgbClr val="404040"/>
                </a:solidFill>
              </a:rPr>
              <a:t>history</a:t>
            </a:r>
            <a:endParaRPr sz="3200"/>
          </a:p>
          <a:p>
            <a:pPr marL="18415">
              <a:lnSpc>
                <a:spcPct val="100000"/>
              </a:lnSpc>
              <a:spcBef>
                <a:spcPts val="2320"/>
              </a:spcBef>
            </a:pPr>
            <a:r>
              <a:rPr sz="3200" spc="80" dirty="0">
                <a:solidFill>
                  <a:srgbClr val="404040"/>
                </a:solidFill>
              </a:rPr>
              <a:t>Supports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15" dirty="0">
                <a:solidFill>
                  <a:srgbClr val="404040"/>
                </a:solidFill>
              </a:rPr>
              <a:t>labelling</a:t>
            </a:r>
            <a:endParaRPr sz="3200"/>
          </a:p>
          <a:p>
            <a:pPr marL="18415" marR="1109345">
              <a:lnSpc>
                <a:spcPts val="6160"/>
              </a:lnSpc>
              <a:spcBef>
                <a:spcPts val="585"/>
              </a:spcBef>
            </a:pPr>
            <a:r>
              <a:rPr sz="3200" spc="75" dirty="0">
                <a:solidFill>
                  <a:srgbClr val="404040"/>
                </a:solidFill>
              </a:rPr>
              <a:t>Support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-40" dirty="0">
                <a:solidFill>
                  <a:srgbClr val="404040"/>
                </a:solidFill>
              </a:rPr>
              <a:t>for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placeholders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in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90" dirty="0">
                <a:solidFill>
                  <a:srgbClr val="404040"/>
                </a:solidFill>
              </a:rPr>
              <a:t>URI </a:t>
            </a:r>
            <a:r>
              <a:rPr sz="3200" spc="-944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Multiple</a:t>
            </a:r>
            <a:r>
              <a:rPr sz="3200" spc="-105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profiles</a:t>
            </a:r>
            <a:r>
              <a:rPr sz="3200" spc="-120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possible</a:t>
            </a:r>
            <a:endParaRPr sz="3200"/>
          </a:p>
          <a:p>
            <a:pPr marL="18415" marR="5080">
              <a:lnSpc>
                <a:spcPts val="3460"/>
              </a:lnSpc>
              <a:spcBef>
                <a:spcPts val="2155"/>
              </a:spcBef>
            </a:pPr>
            <a:r>
              <a:rPr sz="3200" spc="65" dirty="0">
                <a:solidFill>
                  <a:srgbClr val="404040"/>
                </a:solidFill>
              </a:rPr>
              <a:t>Local</a:t>
            </a:r>
            <a:r>
              <a:rPr sz="3200" spc="-145" dirty="0">
                <a:solidFill>
                  <a:srgbClr val="404040"/>
                </a:solidFill>
              </a:rPr>
              <a:t> </a:t>
            </a:r>
            <a:r>
              <a:rPr sz="3200" spc="75" dirty="0">
                <a:solidFill>
                  <a:srgbClr val="404040"/>
                </a:solidFill>
              </a:rPr>
              <a:t>git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-40" dirty="0">
                <a:solidFill>
                  <a:srgbClr val="404040"/>
                </a:solidFill>
              </a:rPr>
              <a:t>for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65" dirty="0">
                <a:solidFill>
                  <a:srgbClr val="404040"/>
                </a:solidFill>
              </a:rPr>
              <a:t>dev/test</a:t>
            </a:r>
            <a:r>
              <a:rPr sz="3200" spc="-155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highly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dirty="0">
                <a:solidFill>
                  <a:srgbClr val="404040"/>
                </a:solidFill>
              </a:rPr>
              <a:t>available </a:t>
            </a:r>
            <a:r>
              <a:rPr sz="3200" spc="-944" dirty="0">
                <a:solidFill>
                  <a:srgbClr val="404040"/>
                </a:solidFill>
              </a:rPr>
              <a:t> </a:t>
            </a:r>
            <a:r>
              <a:rPr sz="3200" spc="-65" dirty="0">
                <a:solidFill>
                  <a:srgbClr val="404040"/>
                </a:solidFill>
              </a:rPr>
              <a:t>file</a:t>
            </a:r>
            <a:r>
              <a:rPr sz="3200" spc="-120" dirty="0">
                <a:solidFill>
                  <a:srgbClr val="404040"/>
                </a:solidFill>
              </a:rPr>
              <a:t> </a:t>
            </a:r>
            <a:r>
              <a:rPr sz="3200" spc="65" dirty="0">
                <a:solidFill>
                  <a:srgbClr val="404040"/>
                </a:solidFill>
              </a:rPr>
              <a:t>system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-30" dirty="0">
                <a:solidFill>
                  <a:srgbClr val="404040"/>
                </a:solidFill>
              </a:rPr>
              <a:t>or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30" dirty="0">
                <a:solidFill>
                  <a:srgbClr val="404040"/>
                </a:solidFill>
              </a:rPr>
              <a:t>service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-40" dirty="0">
                <a:solidFill>
                  <a:srgbClr val="404040"/>
                </a:solidFill>
              </a:rPr>
              <a:t>for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45" dirty="0">
                <a:solidFill>
                  <a:srgbClr val="404040"/>
                </a:solidFill>
              </a:rPr>
              <a:t>production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752931"/>
            <a:ext cx="151371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Other</a:t>
            </a:r>
            <a:r>
              <a:rPr spc="-370" dirty="0"/>
              <a:t> </a:t>
            </a:r>
            <a:r>
              <a:rPr spc="30" dirty="0"/>
              <a:t>EnvironmentRepository</a:t>
            </a:r>
            <a:r>
              <a:rPr spc="-365" dirty="0"/>
              <a:t> </a:t>
            </a:r>
            <a:r>
              <a:rPr spc="125" dirty="0"/>
              <a:t>Backend</a:t>
            </a:r>
            <a:r>
              <a:rPr spc="-355" dirty="0"/>
              <a:t> </a:t>
            </a:r>
            <a:r>
              <a:rPr spc="105" dirty="0"/>
              <a:t>Options</a:t>
            </a:r>
            <a:endParaRPr spc="105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  <a:spcBef>
                <a:spcPts val="2740"/>
              </a:spcBef>
            </a:pP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Redis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0"/>
              </a:spcBef>
            </a:pPr>
            <a:r>
              <a:rPr sz="3600" b="1" spc="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JDBC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745"/>
              </a:spcBef>
            </a:pP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Vault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5"/>
              </a:spcBef>
            </a:pP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Amazon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S3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6265" y="752931"/>
            <a:ext cx="9474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Setting</a:t>
            </a:r>
            <a:r>
              <a:rPr spc="-350" dirty="0"/>
              <a:t> </a:t>
            </a:r>
            <a:r>
              <a:rPr spc="210" dirty="0"/>
              <a:t>up</a:t>
            </a:r>
            <a:r>
              <a:rPr spc="-345" dirty="0"/>
              <a:t> </a:t>
            </a:r>
            <a:r>
              <a:rPr spc="35" dirty="0"/>
              <a:t>Configuration</a:t>
            </a:r>
            <a:r>
              <a:rPr spc="-355" dirty="0"/>
              <a:t> </a:t>
            </a:r>
            <a:r>
              <a:rPr spc="-50" dirty="0"/>
              <a:t>Files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99742" y="4029461"/>
            <a:ext cx="3752850" cy="36326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323589"/>
            <a:ext cx="8709025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Native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YAML,</a:t>
            </a:r>
            <a:r>
              <a:rPr sz="34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JSON,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properties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files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485140">
              <a:lnSpc>
                <a:spcPct val="100000"/>
              </a:lnSpc>
              <a:spcBef>
                <a:spcPts val="2700"/>
              </a:spcBef>
            </a:pP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contains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name,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optionally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profile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label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791335">
              <a:lnSpc>
                <a:spcPct val="166000"/>
              </a:lnSpc>
            </a:pPr>
            <a:r>
              <a:rPr sz="3400" b="1" spc="-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All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matching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files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returned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Nesting</a:t>
            </a:r>
            <a:r>
              <a:rPr sz="3400" b="1" spc="-1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r>
              <a:rPr sz="34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supported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6283</Words>
  <Application>WPS Presentation</Application>
  <PresentationFormat>On-screen Show (4:3)</PresentationFormat>
  <Paragraphs>357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Calibri</vt:lpstr>
      <vt:lpstr>Courier New</vt:lpstr>
      <vt:lpstr>Lucida Sans Unicode</vt:lpstr>
      <vt:lpstr>Office Theme</vt:lpstr>
      <vt:lpstr>Simplifying Environment Management  with Centralized Configuration</vt:lpstr>
      <vt:lpstr>PowerPoint 演示文稿</vt:lpstr>
      <vt:lpstr>The Role of Configuration in Microservices</vt:lpstr>
      <vt:lpstr>Problems with the Status Quo</vt:lpstr>
      <vt:lpstr>Spring Cloud Config</vt:lpstr>
      <vt:lpstr>Creating the Config Server</vt:lpstr>
      <vt:lpstr>Creating the Config Server: Choosing a Source</vt:lpstr>
      <vt:lpstr>Other EnvironmentRepository Backend Options</vt:lpstr>
      <vt:lpstr>Setting up Configuration Files</vt:lpstr>
      <vt:lpstr>Creating the Config Server: The Spring Project</vt:lpstr>
      <vt:lpstr>Annotate the main class</vt:lpstr>
      <vt:lpstr>Creating the Config Server for git</vt:lpstr>
      <vt:lpstr>Creating the Config Server: Endpoints</vt:lpstr>
      <vt:lpstr>Creating the Config Server: Endpoints</vt:lpstr>
      <vt:lpstr>Creating the Config Server: Endpoints</vt:lpstr>
      <vt:lpstr>Creating the Config Server: Endpoints</vt:lpstr>
      <vt:lpstr>Creating the Config Server: Endpoints</vt:lpstr>
      <vt:lpstr>Create a Spring Starter project  Annotate the main class</vt:lpstr>
      <vt:lpstr>Consuming Configurations</vt:lpstr>
      <vt:lpstr>Return values derived from properties  Experiment with different name, profiles</vt:lpstr>
      <vt:lpstr>Applying Access Security to Configurations</vt:lpstr>
      <vt:lpstr>Demo</vt:lpstr>
      <vt:lpstr>Encrypting and Decrypting Configurations</vt:lpstr>
      <vt:lpstr>PowerPoint 演示文稿</vt:lpstr>
      <vt:lpstr>Advanced Settings and Property Refresh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Environment Management  with Centralized Configuration</dc:title>
  <dc:creator>Ann Grafelman</dc:creator>
  <cp:lastModifiedBy>Admin</cp:lastModifiedBy>
  <cp:revision>2</cp:revision>
  <dcterms:created xsi:type="dcterms:W3CDTF">2023-06-15T20:35:37Z</dcterms:created>
  <dcterms:modified xsi:type="dcterms:W3CDTF">2023-06-15T20:36:07Z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2023-06-15T05:30:00Z</vt:filetime>
  </property>
  <property fmtid="{D5CDD505-2E9C-101B-9397-08002B2CF9AE}" pid="5" name="ICV">
    <vt:lpwstr>B3B4BF7D7A8445BA8E05151D176C733F</vt:lpwstr>
  </property>
  <property fmtid="{D5CDD505-2E9C-101B-9397-08002B2CF9AE}" pid="6" name="KSOProductBuildVer">
    <vt:lpwstr>1033-11.2.0.11537</vt:lpwstr>
  </property>
</Properties>
</file>