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52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52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52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52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6129" y="2857881"/>
            <a:ext cx="13175741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8819" y="9224771"/>
            <a:ext cx="673607" cy="67360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345935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0" y="0"/>
                </a:moveTo>
                <a:lnTo>
                  <a:pt x="0" y="0"/>
                </a:lnTo>
                <a:lnTo>
                  <a:pt x="0" y="3941064"/>
                </a:lnTo>
                <a:lnTo>
                  <a:pt x="18288000" y="3941064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5555" y="752931"/>
            <a:ext cx="8136889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3419" y="3754373"/>
            <a:ext cx="15901161" cy="4163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4977" y="2149856"/>
            <a:ext cx="14452600" cy="209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800" spc="15" dirty="0"/>
              <a:t>Offloading</a:t>
            </a:r>
            <a:r>
              <a:rPr sz="6800" spc="-400" dirty="0"/>
              <a:t> </a:t>
            </a:r>
            <a:r>
              <a:rPr sz="6800" spc="185" dirty="0"/>
              <a:t>Asynchronous</a:t>
            </a:r>
            <a:r>
              <a:rPr sz="6800" spc="-450" dirty="0"/>
              <a:t> </a:t>
            </a:r>
            <a:r>
              <a:rPr sz="6800" spc="-100" dirty="0"/>
              <a:t>Activities</a:t>
            </a:r>
            <a:r>
              <a:rPr sz="6800" spc="-425" dirty="0"/>
              <a:t> </a:t>
            </a:r>
            <a:r>
              <a:rPr sz="6800" spc="-350" dirty="0"/>
              <a:t>t</a:t>
            </a:r>
            <a:r>
              <a:rPr sz="6800" spc="140" dirty="0"/>
              <a:t>o  </a:t>
            </a:r>
            <a:r>
              <a:rPr sz="6800" spc="-114" dirty="0"/>
              <a:t>Lightweight,</a:t>
            </a:r>
            <a:r>
              <a:rPr sz="6800" spc="-445" dirty="0"/>
              <a:t> </a:t>
            </a:r>
            <a:r>
              <a:rPr sz="6800" spc="95" dirty="0"/>
              <a:t>Shor</a:t>
            </a:r>
            <a:r>
              <a:rPr sz="6800" spc="70" dirty="0"/>
              <a:t>t</a:t>
            </a:r>
            <a:r>
              <a:rPr sz="6800" spc="175" dirty="0"/>
              <a:t>-</a:t>
            </a:r>
            <a:r>
              <a:rPr sz="6800" spc="25" dirty="0"/>
              <a:t>Lived</a:t>
            </a:r>
            <a:r>
              <a:rPr sz="6800" spc="-420" dirty="0"/>
              <a:t> </a:t>
            </a:r>
            <a:r>
              <a:rPr sz="6800" spc="120" dirty="0"/>
              <a:t>F</a:t>
            </a:r>
            <a:r>
              <a:rPr sz="6800" spc="100" dirty="0"/>
              <a:t>unctions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45" dirty="0">
                <a:solidFill>
                  <a:srgbClr val="FFFFFF"/>
                </a:solidFill>
              </a:rPr>
              <a:t>Demo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937118" y="2683002"/>
            <a:ext cx="8851900" cy="489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Boot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Toll </a:t>
            </a:r>
            <a:r>
              <a:rPr sz="3600" b="1" spc="-107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Processing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2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Define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function’s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annotate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114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600" b="1" spc="-1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function’s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logic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retrieving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toll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3600" b="1" spc="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station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Execute</a:t>
            </a:r>
            <a:r>
              <a:rPr sz="3600" b="1" spc="-15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via</a:t>
            </a:r>
            <a:r>
              <a:rPr sz="3600" b="1" spc="-1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web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request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6985" y="752931"/>
            <a:ext cx="13193394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65" dirty="0"/>
              <a:t>Choose</a:t>
            </a:r>
            <a:r>
              <a:rPr spc="-340" dirty="0"/>
              <a:t> </a:t>
            </a:r>
            <a:r>
              <a:rPr spc="10" dirty="0"/>
              <a:t>From</a:t>
            </a:r>
            <a:r>
              <a:rPr spc="-340" dirty="0"/>
              <a:t> </a:t>
            </a:r>
            <a:r>
              <a:rPr spc="-5" dirty="0"/>
              <a:t>Three</a:t>
            </a:r>
            <a:r>
              <a:rPr spc="-360" dirty="0"/>
              <a:t> </a:t>
            </a:r>
            <a:r>
              <a:rPr dirty="0"/>
              <a:t>Functional</a:t>
            </a:r>
            <a:r>
              <a:rPr spc="-335" dirty="0"/>
              <a:t> </a:t>
            </a:r>
            <a:r>
              <a:rPr dirty="0"/>
              <a:t>Interfaces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52242" y="4554728"/>
            <a:ext cx="2579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40" dirty="0">
                <a:solidFill>
                  <a:srgbClr val="675BA7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600" spc="175" dirty="0">
                <a:solidFill>
                  <a:srgbClr val="675BA7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3600" spc="170" dirty="0">
                <a:solidFill>
                  <a:srgbClr val="675BA7"/>
                </a:solidFill>
                <a:latin typeface="Trebuchet MS" panose="020B0603020202020204"/>
                <a:cs typeface="Trebuchet MS" panose="020B0603020202020204"/>
              </a:rPr>
              <a:t>pp</a:t>
            </a:r>
            <a:r>
              <a:rPr sz="3600" spc="-160" dirty="0">
                <a:solidFill>
                  <a:srgbClr val="675BA7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3600" spc="-160" dirty="0">
                <a:solidFill>
                  <a:srgbClr val="675BA7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600" spc="70" dirty="0">
                <a:solidFill>
                  <a:srgbClr val="675BA7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600" spc="-125" dirty="0">
                <a:solidFill>
                  <a:srgbClr val="675BA7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600" spc="-50" dirty="0">
                <a:solidFill>
                  <a:srgbClr val="675BA7"/>
                </a:solidFill>
                <a:latin typeface="Trebuchet MS" panose="020B0603020202020204"/>
                <a:cs typeface="Trebuchet MS" panose="020B0603020202020204"/>
              </a:rPr>
              <a:t>&lt;</a:t>
            </a:r>
            <a:r>
              <a:rPr sz="3600" spc="350" dirty="0">
                <a:solidFill>
                  <a:srgbClr val="675BA7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600" spc="-85" dirty="0">
                <a:solidFill>
                  <a:srgbClr val="675BA7"/>
                </a:solidFill>
                <a:latin typeface="Trebuchet MS" panose="020B0603020202020204"/>
                <a:cs typeface="Trebuchet MS" panose="020B0603020202020204"/>
              </a:rPr>
              <a:t>&gt;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2974" y="7010527"/>
            <a:ext cx="460502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34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endpoints</a:t>
            </a:r>
            <a:r>
              <a:rPr sz="3400" b="1" spc="-1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that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provide </a:t>
            </a: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34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without </a:t>
            </a:r>
            <a:r>
              <a:rPr sz="34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input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15087" y="4554728"/>
            <a:ext cx="3044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675BA7"/>
                </a:solidFill>
                <a:latin typeface="Trebuchet MS" panose="020B0603020202020204"/>
                <a:cs typeface="Trebuchet MS" panose="020B0603020202020204"/>
              </a:rPr>
              <a:t>Function&lt;I,</a:t>
            </a:r>
            <a:r>
              <a:rPr sz="3600" spc="-130" dirty="0">
                <a:solidFill>
                  <a:srgbClr val="675BA7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135" dirty="0">
                <a:solidFill>
                  <a:srgbClr val="675BA7"/>
                </a:solidFill>
                <a:latin typeface="Trebuchet MS" panose="020B0603020202020204"/>
                <a:cs typeface="Trebuchet MS" panose="020B0603020202020204"/>
              </a:rPr>
              <a:t>O&gt;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04546" y="7010527"/>
            <a:ext cx="407352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56235">
              <a:lnSpc>
                <a:spcPct val="100000"/>
              </a:lnSpc>
              <a:spcBef>
                <a:spcPts val="95"/>
              </a:spcBef>
            </a:pPr>
            <a:r>
              <a:rPr sz="3400" b="1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 </a:t>
            </a:r>
            <a:r>
              <a:rPr sz="3400" b="1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34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request- </a:t>
            </a:r>
            <a:r>
              <a:rPr sz="34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response</a:t>
            </a:r>
            <a:r>
              <a:rPr sz="3400" b="1" spc="-1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endpoints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51191" y="4554728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solidFill>
                  <a:srgbClr val="675BA7"/>
                </a:solidFill>
                <a:latin typeface="Trebuchet MS" panose="020B0603020202020204"/>
                <a:cs typeface="Trebuchet MS" panose="020B0603020202020204"/>
              </a:rPr>
              <a:t>Consumer&lt;I&gt;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2991" y="7010527"/>
            <a:ext cx="4463415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34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asynchronous </a:t>
            </a:r>
            <a:r>
              <a:rPr sz="3400" b="1" spc="-10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endpoints </a:t>
            </a:r>
            <a:r>
              <a:rPr sz="34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that </a:t>
            </a:r>
            <a:r>
              <a:rPr sz="3400" b="1" spc="-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take </a:t>
            </a:r>
            <a:r>
              <a:rPr sz="3400" b="1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input </a:t>
            </a: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expect </a:t>
            </a:r>
            <a:r>
              <a:rPr sz="34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no </a:t>
            </a:r>
            <a:r>
              <a:rPr sz="3400" b="1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output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76" y="6731254"/>
            <a:ext cx="12792075" cy="144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4400" spc="-2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2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Sup</a:t>
            </a:r>
            <a:r>
              <a:rPr sz="4400" spc="2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4400" spc="-1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lier</a:t>
            </a:r>
            <a:r>
              <a:rPr sz="4400" spc="-2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4400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4400" spc="-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400" spc="-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4400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face</a:t>
            </a:r>
            <a:r>
              <a:rPr sz="4400" spc="-3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4400" spc="-2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Imper</a:t>
            </a:r>
            <a:r>
              <a:rPr sz="44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4400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ti</a:t>
            </a:r>
            <a:r>
              <a:rPr sz="4400" spc="-20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4400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4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0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0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r>
              <a:rPr sz="30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returns</a:t>
            </a:r>
            <a:r>
              <a:rPr sz="30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30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0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would</a:t>
            </a:r>
            <a:r>
              <a:rPr sz="30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respond</a:t>
            </a:r>
            <a:r>
              <a:rPr sz="3000" b="1" spc="-1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0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0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HTTP</a:t>
            </a:r>
            <a:r>
              <a:rPr sz="30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30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request</a:t>
            </a:r>
            <a:endParaRPr sz="3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76" y="139039"/>
            <a:ext cx="8955405" cy="582041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Supplier&lt;String&gt;</a:t>
            </a:r>
            <a:r>
              <a:rPr sz="2600" spc="4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supplyName()</a:t>
            </a:r>
            <a:r>
              <a:rPr sz="26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607060">
              <a:lnSpc>
                <a:spcPct val="100000"/>
              </a:lnSpc>
              <a:spcBef>
                <a:spcPts val="165"/>
              </a:spcBef>
            </a:pP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3000" spc="-2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3000" spc="-2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-&gt;</a:t>
            </a:r>
            <a:r>
              <a:rPr sz="3000" spc="-2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”Walt";</a:t>
            </a:r>
            <a:endParaRPr sz="3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607060" marR="5080" indent="-594360">
              <a:lnSpc>
                <a:spcPct val="103000"/>
              </a:lnSpc>
              <a:spcBef>
                <a:spcPts val="23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Supplier&lt;List&lt;String&gt;&gt;</a:t>
            </a:r>
            <a:r>
              <a:rPr sz="2600" spc="6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supplyNames()</a:t>
            </a:r>
            <a:r>
              <a:rPr sz="2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-15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names</a:t>
            </a:r>
            <a:r>
              <a:rPr sz="30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30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30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ArrayList&lt;&gt;(); </a:t>
            </a:r>
            <a:r>
              <a:rPr sz="3000" spc="-163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names.add(”Walt");</a:t>
            </a:r>
            <a:endParaRPr sz="3000">
              <a:latin typeface="Consolas" panose="020B0609020204030204"/>
              <a:cs typeface="Consolas" panose="020B0609020204030204"/>
            </a:endParaRPr>
          </a:p>
          <a:p>
            <a:pPr marL="60706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names.add(”Vic");</a:t>
            </a:r>
            <a:endParaRPr sz="30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Consolas" panose="020B0609020204030204"/>
              <a:cs typeface="Consolas" panose="020B0609020204030204"/>
            </a:endParaRPr>
          </a:p>
          <a:p>
            <a:pPr marL="60706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3000" spc="-2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3000" spc="-2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-&gt;</a:t>
            </a:r>
            <a:r>
              <a:rPr sz="3000" spc="-2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names;</a:t>
            </a:r>
            <a:endParaRPr sz="3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76" y="6731254"/>
            <a:ext cx="14441169" cy="144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4400" spc="-2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2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Sup</a:t>
            </a:r>
            <a:r>
              <a:rPr sz="4400" spc="2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4400" spc="-1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lier</a:t>
            </a:r>
            <a:r>
              <a:rPr sz="4400" spc="-2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4400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4400" spc="-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400" spc="-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4400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face</a:t>
            </a:r>
            <a:r>
              <a:rPr sz="4400" spc="-3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4400" spc="-2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</a:t>
            </a:r>
            <a:r>
              <a:rPr sz="4400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4400" spc="-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ctive</a:t>
            </a:r>
            <a:endParaRPr sz="4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0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0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r>
              <a:rPr sz="30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returns</a:t>
            </a:r>
            <a:r>
              <a:rPr sz="30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0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30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stream</a:t>
            </a:r>
            <a:r>
              <a:rPr sz="30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0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would</a:t>
            </a:r>
            <a:r>
              <a:rPr sz="30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respond</a:t>
            </a:r>
            <a:r>
              <a:rPr sz="30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0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0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HTTP</a:t>
            </a:r>
            <a:r>
              <a:rPr sz="30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30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request</a:t>
            </a:r>
            <a:endParaRPr sz="3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76" y="1424635"/>
            <a:ext cx="11092815" cy="45351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607060" marR="5080" indent="-594360">
              <a:lnSpc>
                <a:spcPct val="103000"/>
              </a:lnSpc>
              <a:spcBef>
                <a:spcPts val="23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Supplier&lt;Flux&lt;String&gt;&gt;</a:t>
            </a:r>
            <a:r>
              <a:rPr sz="2600" spc="6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supplyNamesReactive()</a:t>
            </a:r>
            <a:r>
              <a:rPr sz="26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ArrayList&lt;String&gt;</a:t>
            </a:r>
            <a:r>
              <a:rPr sz="3000" spc="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names =</a:t>
            </a:r>
            <a:r>
              <a:rPr sz="3000" spc="1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new </a:t>
            </a: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ArrayList&lt;String&gt;(); </a:t>
            </a:r>
            <a:r>
              <a:rPr sz="3000" spc="-163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names.add("Ferg");</a:t>
            </a:r>
            <a:endParaRPr sz="3000">
              <a:latin typeface="Consolas" panose="020B0609020204030204"/>
              <a:cs typeface="Consolas" panose="020B0609020204030204"/>
            </a:endParaRPr>
          </a:p>
          <a:p>
            <a:pPr marL="60706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names.add("Ruby");</a:t>
            </a:r>
            <a:endParaRPr sz="3000">
              <a:latin typeface="Consolas" panose="020B0609020204030204"/>
              <a:cs typeface="Consolas" panose="020B0609020204030204"/>
            </a:endParaRPr>
          </a:p>
          <a:p>
            <a:pPr marL="60706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names.add("Henry");</a:t>
            </a:r>
            <a:endParaRPr sz="30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Consolas" panose="020B0609020204030204"/>
              <a:cs typeface="Consolas" panose="020B0609020204030204"/>
            </a:endParaRPr>
          </a:p>
          <a:p>
            <a:pPr marL="60706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//sends</a:t>
            </a:r>
            <a:r>
              <a:rPr sz="30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all</a:t>
            </a:r>
            <a:r>
              <a:rPr sz="3000" spc="-1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messages</a:t>
            </a:r>
            <a:r>
              <a:rPr sz="3000" spc="-1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back</a:t>
            </a:r>
            <a:endParaRPr sz="3000">
              <a:latin typeface="Consolas" panose="020B0609020204030204"/>
              <a:cs typeface="Consolas" panose="020B0609020204030204"/>
            </a:endParaRPr>
          </a:p>
          <a:p>
            <a:pPr marL="60706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30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30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-&gt;</a:t>
            </a:r>
            <a:r>
              <a:rPr sz="30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Flux.fromIterable(names);</a:t>
            </a:r>
            <a:endParaRPr sz="3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76" y="6731254"/>
            <a:ext cx="13256894" cy="144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4400" spc="-2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Consumer</a:t>
            </a:r>
            <a:r>
              <a:rPr sz="4400" spc="-2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r>
              <a:rPr sz="4400" spc="-2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4400" spc="-2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Imperative</a:t>
            </a:r>
            <a:endParaRPr sz="4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0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0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r>
              <a:rPr sz="3000" b="1" spc="-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provides</a:t>
            </a:r>
            <a:r>
              <a:rPr sz="3000" b="1" spc="-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30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0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would</a:t>
            </a:r>
            <a:r>
              <a:rPr sz="30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respond</a:t>
            </a:r>
            <a:r>
              <a:rPr sz="30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0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0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HTTP</a:t>
            </a:r>
            <a:r>
              <a:rPr sz="30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POST</a:t>
            </a:r>
            <a:r>
              <a:rPr sz="30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request</a:t>
            </a:r>
            <a:endParaRPr sz="3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76" y="557021"/>
            <a:ext cx="10984230" cy="5402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Consumer&lt;String&gt;</a:t>
            </a:r>
            <a:r>
              <a:rPr sz="24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consumeName()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07060">
              <a:lnSpc>
                <a:spcPct val="100000"/>
              </a:lnSpc>
              <a:spcBef>
                <a:spcPts val="15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800" spc="-1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800" spc="-3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-&gt;</a:t>
            </a:r>
            <a:r>
              <a:rPr sz="2800" spc="-2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05865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System.out.println("received</a:t>
            </a:r>
            <a:r>
              <a:rPr sz="2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message -</a:t>
            </a:r>
            <a:r>
              <a:rPr sz="2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2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value);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60706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Consumer&lt;List&lt;String&gt;&gt;</a:t>
            </a:r>
            <a:r>
              <a:rPr sz="2400" spc="-5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consumeNames()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07060">
              <a:lnSpc>
                <a:spcPct val="100000"/>
              </a:lnSpc>
              <a:spcBef>
                <a:spcPts val="15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800" spc="-1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2800" spc="-3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-&gt;</a:t>
            </a:r>
            <a:r>
              <a:rPr sz="2800" spc="-2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05865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value.forEach(v</a:t>
            </a:r>
            <a:r>
              <a:rPr sz="28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-&gt;</a:t>
            </a:r>
            <a:r>
              <a:rPr sz="2800" spc="-1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System.out.println(v));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607060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76" y="6731254"/>
            <a:ext cx="14905990" cy="144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4400" spc="-2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Consumer</a:t>
            </a:r>
            <a:r>
              <a:rPr sz="4400" spc="-2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r>
              <a:rPr sz="4400" spc="-2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4400" spc="-2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Reactive</a:t>
            </a:r>
            <a:endParaRPr sz="4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0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0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r>
              <a:rPr sz="30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provides</a:t>
            </a:r>
            <a:r>
              <a:rPr sz="3000" b="1" spc="-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0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30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stream</a:t>
            </a:r>
            <a:r>
              <a:rPr sz="30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0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would</a:t>
            </a:r>
            <a:r>
              <a:rPr sz="30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respond</a:t>
            </a:r>
            <a:r>
              <a:rPr sz="3000" b="1" spc="-1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0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0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HTTP</a:t>
            </a:r>
            <a:r>
              <a:rPr sz="30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POST</a:t>
            </a:r>
            <a:r>
              <a:rPr sz="30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request</a:t>
            </a:r>
            <a:endParaRPr sz="3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76" y="3254816"/>
            <a:ext cx="10741660" cy="27051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Consumer&lt;Flux&lt;String&gt;&gt;</a:t>
            </a:r>
            <a:r>
              <a:rPr sz="2600" spc="9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consumeNamesReactive()</a:t>
            </a:r>
            <a:r>
              <a:rPr sz="2600" spc="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05865" marR="1779270" indent="-599440">
              <a:lnSpc>
                <a:spcPct val="100000"/>
              </a:lnSpc>
              <a:spcBef>
                <a:spcPts val="165"/>
              </a:spcBef>
            </a:pP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return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value -&gt; { </a:t>
            </a:r>
            <a:r>
              <a:rPr sz="30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value.subscribe(System.out::println);</a:t>
            </a:r>
            <a:endParaRPr sz="3000">
              <a:latin typeface="Consolas" panose="020B0609020204030204"/>
              <a:cs typeface="Consolas" panose="020B0609020204030204"/>
            </a:endParaRPr>
          </a:p>
          <a:p>
            <a:pPr marL="607060">
              <a:lnSpc>
                <a:spcPct val="100000"/>
              </a:lnSpc>
            </a:pPr>
            <a:r>
              <a:rPr sz="30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};</a:t>
            </a:r>
            <a:endParaRPr sz="3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76" y="6731254"/>
            <a:ext cx="16658590" cy="144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4400" spc="-2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4400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unction</a:t>
            </a:r>
            <a:r>
              <a:rPr sz="4400" spc="-2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4400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4400" spc="-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400" spc="-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4400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face</a:t>
            </a:r>
            <a:r>
              <a:rPr sz="4400" spc="-3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4400" spc="-2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-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Imper</a:t>
            </a:r>
            <a:r>
              <a:rPr sz="4400" spc="-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4400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ti</a:t>
            </a:r>
            <a:r>
              <a:rPr sz="4400" spc="-2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4400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4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0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0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r>
              <a:rPr sz="3000" b="1" spc="-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accepts</a:t>
            </a:r>
            <a:r>
              <a:rPr sz="3000" b="1" spc="-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0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returns</a:t>
            </a:r>
            <a:r>
              <a:rPr sz="30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30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0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would</a:t>
            </a:r>
            <a:r>
              <a:rPr sz="30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respond</a:t>
            </a:r>
            <a:r>
              <a:rPr sz="3000" b="1" spc="-1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0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0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HTTP</a:t>
            </a:r>
            <a:r>
              <a:rPr sz="30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POST</a:t>
            </a:r>
            <a:r>
              <a:rPr sz="30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-30" dirty="0">
                <a:solidFill>
                  <a:srgbClr val="2F2F2F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3000" b="1" spc="-130" dirty="0">
                <a:solidFill>
                  <a:srgbClr val="2F2F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30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request</a:t>
            </a:r>
            <a:endParaRPr sz="3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76" y="1509978"/>
            <a:ext cx="10741660" cy="44494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Function&lt;String,</a:t>
            </a:r>
            <a:r>
              <a:rPr sz="2600" spc="4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String&gt;</a:t>
            </a:r>
            <a:r>
              <a:rPr sz="2600" spc="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processName()</a:t>
            </a:r>
            <a:r>
              <a:rPr sz="26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607060">
              <a:lnSpc>
                <a:spcPct val="100000"/>
              </a:lnSpc>
              <a:spcBef>
                <a:spcPts val="165"/>
              </a:spcBef>
            </a:pP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30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30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-&gt;</a:t>
            </a:r>
            <a:r>
              <a:rPr sz="3000" spc="-2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"Hello,</a:t>
            </a:r>
            <a:r>
              <a:rPr sz="30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30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30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value;</a:t>
            </a:r>
            <a:endParaRPr sz="3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Function&lt;List&lt;String&gt;,</a:t>
            </a:r>
            <a:r>
              <a:rPr sz="2600" spc="6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String&gt;</a:t>
            </a:r>
            <a:r>
              <a:rPr sz="2600" spc="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processNames()</a:t>
            </a:r>
            <a:r>
              <a:rPr sz="2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607060">
              <a:lnSpc>
                <a:spcPct val="100000"/>
              </a:lnSpc>
              <a:spcBef>
                <a:spcPts val="165"/>
              </a:spcBef>
            </a:pP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//process</a:t>
            </a:r>
            <a:r>
              <a:rPr sz="3000" spc="-3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first</a:t>
            </a:r>
            <a:r>
              <a:rPr sz="3000" spc="-4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value</a:t>
            </a:r>
            <a:endParaRPr sz="3000">
              <a:latin typeface="Consolas" panose="020B0609020204030204"/>
              <a:cs typeface="Consolas" panose="020B0609020204030204"/>
            </a:endParaRPr>
          </a:p>
          <a:p>
            <a:pPr marL="60706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30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value</a:t>
            </a:r>
            <a:r>
              <a:rPr sz="3000" spc="-1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-&gt;</a:t>
            </a:r>
            <a:r>
              <a:rPr sz="3000" spc="-2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"Hello,</a:t>
            </a: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30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3000" spc="-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value.get(0);</a:t>
            </a:r>
            <a:endParaRPr sz="3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76" y="6731254"/>
            <a:ext cx="16687165" cy="189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4400" spc="-2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4400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unction</a:t>
            </a:r>
            <a:r>
              <a:rPr sz="4400" spc="-2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-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4400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4400" spc="-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400" spc="-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4400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face</a:t>
            </a:r>
            <a:r>
              <a:rPr sz="4400" spc="-3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4400" spc="-2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Reactive</a:t>
            </a:r>
            <a:endParaRPr sz="4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260"/>
              </a:spcBef>
            </a:pPr>
            <a:r>
              <a:rPr sz="30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0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r>
              <a:rPr sz="3000" b="1" spc="-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accepts</a:t>
            </a:r>
            <a:r>
              <a:rPr sz="30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0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returns</a:t>
            </a:r>
            <a:r>
              <a:rPr sz="30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30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streams</a:t>
            </a:r>
            <a:r>
              <a:rPr sz="30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0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would</a:t>
            </a:r>
            <a:r>
              <a:rPr sz="30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respond</a:t>
            </a:r>
            <a:r>
              <a:rPr sz="3000" b="1" spc="-1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0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0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HTTP</a:t>
            </a:r>
            <a:r>
              <a:rPr sz="30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POST</a:t>
            </a:r>
            <a:r>
              <a:rPr sz="30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-30" dirty="0">
                <a:solidFill>
                  <a:srgbClr val="2F2F2F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3000" b="1" spc="-135" dirty="0">
                <a:solidFill>
                  <a:srgbClr val="2F2F2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GET </a:t>
            </a:r>
            <a:r>
              <a:rPr sz="3000" b="1" spc="-8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request</a:t>
            </a:r>
            <a:endParaRPr sz="3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76" y="4169131"/>
            <a:ext cx="13519785" cy="17907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Function&lt;Flux&lt;String&gt;,</a:t>
            </a:r>
            <a:r>
              <a:rPr sz="2600" spc="7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Flux&lt;String&gt;&gt;</a:t>
            </a:r>
            <a:r>
              <a:rPr sz="2600" spc="6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processNamesReactive()</a:t>
            </a:r>
            <a:r>
              <a:rPr sz="2600" spc="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607060">
              <a:lnSpc>
                <a:spcPct val="100000"/>
              </a:lnSpc>
              <a:spcBef>
                <a:spcPts val="165"/>
              </a:spcBef>
            </a:pP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3000" spc="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flux</a:t>
            </a:r>
            <a:r>
              <a:rPr sz="30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-&gt;</a:t>
            </a:r>
            <a:r>
              <a:rPr sz="3000" spc="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flux.map(value</a:t>
            </a:r>
            <a:r>
              <a:rPr sz="3000" spc="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-&gt;</a:t>
            </a:r>
            <a:r>
              <a:rPr sz="3000" spc="10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value.toUpperCase());</a:t>
            </a:r>
            <a:endParaRPr sz="3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129" y="2857881"/>
            <a:ext cx="1831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45" dirty="0">
                <a:solidFill>
                  <a:srgbClr val="FFFFFF"/>
                </a:solidFill>
              </a:rPr>
              <a:t>Demo</a:t>
            </a:r>
            <a:endParaRPr sz="5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441" rIns="0" bIns="0" rtlCol="0">
            <a:spAutoFit/>
          </a:bodyPr>
          <a:lstStyle/>
          <a:p>
            <a:pPr marL="6755765" marR="558165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Add </a:t>
            </a:r>
            <a:r>
              <a:rPr spc="55" dirty="0"/>
              <a:t>a </a:t>
            </a:r>
            <a:r>
              <a:rPr spc="45" dirty="0"/>
              <a:t>function </a:t>
            </a:r>
            <a:r>
              <a:rPr spc="35" dirty="0"/>
              <a:t>to existing </a:t>
            </a:r>
            <a:r>
              <a:rPr spc="100" dirty="0"/>
              <a:t>app </a:t>
            </a:r>
            <a:r>
              <a:rPr spc="15" dirty="0"/>
              <a:t>that </a:t>
            </a:r>
            <a:r>
              <a:rPr spc="20" dirty="0"/>
              <a:t> </a:t>
            </a:r>
            <a:r>
              <a:rPr spc="40" dirty="0"/>
              <a:t>receives</a:t>
            </a:r>
            <a:r>
              <a:rPr spc="-175" dirty="0"/>
              <a:t> </a:t>
            </a:r>
            <a:r>
              <a:rPr spc="35" dirty="0"/>
              <a:t>new</a:t>
            </a:r>
            <a:r>
              <a:rPr spc="-165" dirty="0"/>
              <a:t> </a:t>
            </a:r>
            <a:r>
              <a:rPr spc="-45" dirty="0"/>
              <a:t>toll</a:t>
            </a:r>
            <a:r>
              <a:rPr spc="-155" dirty="0"/>
              <a:t> </a:t>
            </a:r>
            <a:r>
              <a:rPr spc="50" dirty="0"/>
              <a:t>payment</a:t>
            </a:r>
            <a:r>
              <a:rPr spc="-170" dirty="0"/>
              <a:t> </a:t>
            </a:r>
            <a:r>
              <a:rPr spc="-10" dirty="0"/>
              <a:t>information</a:t>
            </a:r>
            <a:endParaRPr spc="-10" dirty="0"/>
          </a:p>
          <a:p>
            <a:pPr marL="6755765" marR="5080">
              <a:lnSpc>
                <a:spcPct val="100000"/>
              </a:lnSpc>
              <a:spcBef>
                <a:spcPts val="2700"/>
              </a:spcBef>
            </a:pPr>
            <a:r>
              <a:rPr spc="10" dirty="0"/>
              <a:t>Experiment</a:t>
            </a:r>
            <a:r>
              <a:rPr spc="-155" dirty="0"/>
              <a:t> </a:t>
            </a:r>
            <a:r>
              <a:rPr spc="-20" dirty="0"/>
              <a:t>with</a:t>
            </a:r>
            <a:r>
              <a:rPr spc="-155" dirty="0"/>
              <a:t> </a:t>
            </a:r>
            <a:r>
              <a:rPr spc="95" dirty="0"/>
              <a:t>each</a:t>
            </a:r>
            <a:r>
              <a:rPr spc="-155" dirty="0"/>
              <a:t> </a:t>
            </a:r>
            <a:r>
              <a:rPr spc="40" dirty="0"/>
              <a:t>Function</a:t>
            </a:r>
            <a:r>
              <a:rPr spc="-135" dirty="0"/>
              <a:t> </a:t>
            </a:r>
            <a:r>
              <a:rPr dirty="0"/>
              <a:t>interface </a:t>
            </a:r>
            <a:r>
              <a:rPr spc="-1065" dirty="0"/>
              <a:t> </a:t>
            </a:r>
            <a:r>
              <a:rPr spc="50" dirty="0"/>
              <a:t>type</a:t>
            </a:r>
            <a:r>
              <a:rPr spc="-145" dirty="0"/>
              <a:t> </a:t>
            </a:r>
            <a:r>
              <a:rPr spc="35" dirty="0"/>
              <a:t>to</a:t>
            </a:r>
            <a:r>
              <a:rPr spc="-150" dirty="0"/>
              <a:t> </a:t>
            </a:r>
            <a:r>
              <a:rPr spc="60" dirty="0"/>
              <a:t>observe</a:t>
            </a:r>
            <a:r>
              <a:rPr spc="-150" dirty="0"/>
              <a:t> </a:t>
            </a:r>
            <a:r>
              <a:rPr spc="60" dirty="0"/>
              <a:t>how</a:t>
            </a:r>
            <a:r>
              <a:rPr spc="-150" dirty="0"/>
              <a:t> </a:t>
            </a:r>
            <a:r>
              <a:rPr spc="40" dirty="0"/>
              <a:t>data</a:t>
            </a:r>
            <a:r>
              <a:rPr spc="-135" dirty="0"/>
              <a:t> </a:t>
            </a:r>
            <a:r>
              <a:rPr spc="25" dirty="0"/>
              <a:t>is</a:t>
            </a:r>
            <a:r>
              <a:rPr spc="-150" dirty="0"/>
              <a:t> </a:t>
            </a:r>
            <a:r>
              <a:rPr spc="100" dirty="0"/>
              <a:t>processed</a:t>
            </a:r>
            <a:endParaRPr spc="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Deploying</a:t>
            </a:r>
            <a:r>
              <a:rPr spc="-375" dirty="0"/>
              <a:t> </a:t>
            </a:r>
            <a:r>
              <a:rPr spc="-40" dirty="0"/>
              <a:t>Your</a:t>
            </a:r>
            <a:r>
              <a:rPr spc="-355" dirty="0"/>
              <a:t> </a:t>
            </a:r>
            <a:r>
              <a:rPr spc="80" dirty="0"/>
              <a:t>Functions</a:t>
            </a:r>
            <a:endParaRPr spc="80" dirty="0"/>
          </a:p>
        </p:txBody>
      </p:sp>
      <p:sp>
        <p:nvSpPr>
          <p:cNvPr id="3" name="object 3"/>
          <p:cNvSpPr txBox="1"/>
          <p:nvPr/>
        </p:nvSpPr>
        <p:spPr>
          <a:xfrm>
            <a:off x="6649211" y="3328415"/>
            <a:ext cx="4989830" cy="5008245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50">
              <a:latin typeface="Times New Roman" panose="02020603050405020304"/>
              <a:cs typeface="Times New Roman" panose="02020603050405020304"/>
            </a:endParaRPr>
          </a:p>
          <a:p>
            <a:pPr marL="1219835" marR="1209675" indent="-1905" algn="ctr">
              <a:lnSpc>
                <a:spcPct val="100000"/>
              </a:lnSpc>
              <a:spcBef>
                <a:spcPts val="5"/>
              </a:spcBef>
            </a:pPr>
            <a:r>
              <a:rPr sz="38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Embed </a:t>
            </a:r>
            <a:r>
              <a:rPr sz="38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3800" b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standalone </a:t>
            </a:r>
            <a:r>
              <a:rPr sz="3800" b="1" spc="-1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streaming </a:t>
            </a:r>
            <a:r>
              <a:rPr sz="38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appl</a:t>
            </a:r>
            <a:r>
              <a:rPr sz="3800" b="1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800" b="1" spc="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800" b="1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8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tion</a:t>
            </a:r>
            <a:endParaRPr sz="3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328415"/>
            <a:ext cx="4989830" cy="5008245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550">
              <a:latin typeface="Times New Roman" panose="02020603050405020304"/>
              <a:cs typeface="Times New Roman" panose="02020603050405020304"/>
            </a:endParaRPr>
          </a:p>
          <a:p>
            <a:pPr marL="684530" marR="675005" indent="-1270" algn="ctr">
              <a:lnSpc>
                <a:spcPct val="100000"/>
              </a:lnSpc>
              <a:spcBef>
                <a:spcPts val="5"/>
              </a:spcBef>
            </a:pPr>
            <a:r>
              <a:rPr sz="38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Embed </a:t>
            </a:r>
            <a:r>
              <a:rPr sz="38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3800" b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standalone</a:t>
            </a:r>
            <a:r>
              <a:rPr sz="3800" b="1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web </a:t>
            </a:r>
            <a:r>
              <a:rPr sz="3800" b="1" spc="-1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application</a:t>
            </a:r>
            <a:endParaRPr sz="3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123" y="3328415"/>
            <a:ext cx="4989830" cy="5008245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550">
              <a:latin typeface="Times New Roman" panose="02020603050405020304"/>
              <a:cs typeface="Times New Roman" panose="02020603050405020304"/>
            </a:endParaRPr>
          </a:p>
          <a:p>
            <a:pPr marL="348615" marR="337820" indent="-2540" algn="ctr">
              <a:lnSpc>
                <a:spcPct val="100000"/>
              </a:lnSpc>
              <a:spcBef>
                <a:spcPts val="5"/>
              </a:spcBef>
            </a:pPr>
            <a:r>
              <a:rPr sz="38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Import </a:t>
            </a:r>
            <a:r>
              <a:rPr sz="3800" b="1" spc="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as </a:t>
            </a:r>
            <a:r>
              <a:rPr sz="3800" b="1" spc="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packaged</a:t>
            </a:r>
            <a:r>
              <a:rPr sz="3800" b="1" spc="-2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function </a:t>
            </a:r>
            <a:r>
              <a:rPr sz="3800" b="1" spc="-1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8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00" b="1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JAR(s)</a:t>
            </a:r>
            <a:endParaRPr sz="3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03830" y="2930397"/>
            <a:ext cx="2543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Overview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37118" y="1447876"/>
            <a:ext cx="847979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rise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asynchronous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processing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7118" y="2888742"/>
            <a:ext cx="8342630" cy="592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problem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status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quo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16205">
              <a:lnSpc>
                <a:spcPct val="163000"/>
              </a:lnSpc>
            </a:pP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What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serverless </a:t>
            </a:r>
            <a:r>
              <a:rPr sz="36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computing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about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Understanding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Function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Creating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functions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3000"/>
              </a:lnSpc>
            </a:pPr>
            <a:r>
              <a:rPr sz="36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Understanding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interfaces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Deploying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functions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36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Summary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7209" y="752931"/>
            <a:ext cx="1113218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Using</a:t>
            </a:r>
            <a:r>
              <a:rPr spc="-355" dirty="0"/>
              <a:t> </a:t>
            </a:r>
            <a:r>
              <a:rPr spc="45" dirty="0"/>
              <a:t>Serverless</a:t>
            </a:r>
            <a:r>
              <a:rPr spc="-355" dirty="0"/>
              <a:t> </a:t>
            </a:r>
            <a:r>
              <a:rPr spc="-65" dirty="0"/>
              <a:t>Pl</a:t>
            </a:r>
            <a:r>
              <a:rPr spc="-150" dirty="0"/>
              <a:t>a</a:t>
            </a:r>
            <a:r>
              <a:rPr spc="-105" dirty="0"/>
              <a:t>tform</a:t>
            </a:r>
            <a:r>
              <a:rPr spc="-325" dirty="0"/>
              <a:t> </a:t>
            </a:r>
            <a:r>
              <a:rPr spc="75" dirty="0"/>
              <a:t>Adap</a:t>
            </a:r>
            <a:r>
              <a:rPr spc="-30" dirty="0"/>
              <a:t>t</a:t>
            </a:r>
            <a:r>
              <a:rPr spc="45" dirty="0"/>
              <a:t>ers</a:t>
            </a:r>
            <a:endParaRPr spc="4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79356" y="4506620"/>
            <a:ext cx="4001493" cy="26862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3495294"/>
            <a:ext cx="9462770" cy="4681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48055">
              <a:lnSpc>
                <a:spcPct val="100000"/>
              </a:lnSpc>
              <a:spcBef>
                <a:spcPts val="95"/>
              </a:spcBef>
            </a:pPr>
            <a:r>
              <a:rPr sz="34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Run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4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public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function-as-a-service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platforms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4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Built-in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community</a:t>
            </a:r>
            <a:r>
              <a:rPr sz="3400" b="1" spc="-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adapters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Adapters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help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entry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points,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isolation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from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specifics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platform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API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34670">
              <a:lnSpc>
                <a:spcPct val="100000"/>
              </a:lnSpc>
              <a:spcBef>
                <a:spcPts val="2700"/>
              </a:spcBef>
            </a:pPr>
            <a:r>
              <a:rPr sz="3400" b="1" spc="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</a:t>
            </a:r>
            <a:r>
              <a:rPr sz="3400" b="1" spc="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400" b="1" spc="-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imi</a:t>
            </a:r>
            <a:r>
              <a:rPr sz="3400" b="1" spc="-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z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400" b="1" spc="-2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ze,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comp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3400" b="1" spc="-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exi</a:t>
            </a:r>
            <a:r>
              <a:rPr sz="34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400" b="1" spc="-2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y,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34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ocal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400" b="1" spc="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4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  </a:t>
            </a:r>
            <a:r>
              <a:rPr sz="34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functions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4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FaaS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platform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88591" y="2930397"/>
            <a:ext cx="2576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Summary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37118" y="1894078"/>
            <a:ext cx="84778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rise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asynchronous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processing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7118" y="3334639"/>
            <a:ext cx="8344534" cy="503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problem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status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quo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118110">
              <a:lnSpc>
                <a:spcPct val="163000"/>
              </a:lnSpc>
            </a:pP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What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serverless </a:t>
            </a:r>
            <a:r>
              <a:rPr sz="3600" b="1" spc="1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computing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about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Understanding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Function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Creating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functions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ts val="7020"/>
              </a:lnSpc>
              <a:spcBef>
                <a:spcPts val="480"/>
              </a:spcBef>
            </a:pPr>
            <a:r>
              <a:rPr sz="36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Understanding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interfaces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Deploying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functions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397" y="369188"/>
            <a:ext cx="12696190" cy="16478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151630" marR="5080" indent="-4139565">
              <a:lnSpc>
                <a:spcPts val="6050"/>
              </a:lnSpc>
              <a:spcBef>
                <a:spcPts val="860"/>
              </a:spcBef>
            </a:pPr>
            <a:r>
              <a:rPr spc="35" dirty="0"/>
              <a:t>The</a:t>
            </a:r>
            <a:r>
              <a:rPr spc="-340" dirty="0"/>
              <a:t> </a:t>
            </a:r>
            <a:r>
              <a:rPr spc="15" dirty="0"/>
              <a:t>Role</a:t>
            </a:r>
            <a:r>
              <a:rPr spc="-335" dirty="0"/>
              <a:t> </a:t>
            </a:r>
            <a:r>
              <a:rPr spc="-60" dirty="0"/>
              <a:t>of</a:t>
            </a:r>
            <a:r>
              <a:rPr spc="-320" dirty="0"/>
              <a:t> </a:t>
            </a:r>
            <a:r>
              <a:rPr spc="150" dirty="0"/>
              <a:t>Asynchronous</a:t>
            </a:r>
            <a:r>
              <a:rPr spc="-380" dirty="0"/>
              <a:t> </a:t>
            </a:r>
            <a:r>
              <a:rPr spc="135" dirty="0"/>
              <a:t>Processing</a:t>
            </a:r>
            <a:r>
              <a:rPr spc="-380" dirty="0"/>
              <a:t> </a:t>
            </a:r>
            <a:r>
              <a:rPr spc="-114" dirty="0"/>
              <a:t>in </a:t>
            </a:r>
            <a:r>
              <a:rPr spc="-1675" dirty="0"/>
              <a:t> </a:t>
            </a:r>
            <a:r>
              <a:rPr spc="85" dirty="0"/>
              <a:t>Microservices</a:t>
            </a:r>
            <a:endParaRPr spc="8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42811" y="3066502"/>
            <a:ext cx="3597821" cy="35870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36877" y="7010527"/>
            <a:ext cx="461899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9270" marR="5080" indent="-497205">
              <a:lnSpc>
                <a:spcPct val="100000"/>
              </a:lnSpc>
              <a:spcBef>
                <a:spcPts val="95"/>
              </a:spcBef>
            </a:pPr>
            <a:r>
              <a:rPr sz="3400" b="1" spc="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Reduce</a:t>
            </a:r>
            <a:r>
              <a:rPr sz="3400" b="1" spc="-2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dependencies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between</a:t>
            </a:r>
            <a:r>
              <a:rPr sz="34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services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4944" y="3057268"/>
            <a:ext cx="3548258" cy="35968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716382" y="7010527"/>
            <a:ext cx="365125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5255">
              <a:lnSpc>
                <a:spcPct val="100000"/>
              </a:lnSpc>
              <a:spcBef>
                <a:spcPts val="95"/>
              </a:spcBef>
            </a:pPr>
            <a:r>
              <a:rPr sz="34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Facilitate </a:t>
            </a:r>
            <a:r>
              <a:rPr sz="34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event-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driven</a:t>
            </a:r>
            <a:r>
              <a:rPr sz="3400" b="1" spc="-20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computing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2731" y="3437380"/>
            <a:ext cx="4896298" cy="283134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036434" y="7010527"/>
            <a:ext cx="421640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Support</a:t>
            </a:r>
            <a:r>
              <a:rPr sz="34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low</a:t>
            </a:r>
            <a:r>
              <a:rPr sz="3400" b="1" spc="-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latency,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high </a:t>
            </a:r>
            <a:r>
              <a:rPr sz="34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throughput </a:t>
            </a:r>
            <a:r>
              <a:rPr sz="34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scenarios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2172" y="752931"/>
            <a:ext cx="94234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0" dirty="0"/>
              <a:t>Problems</a:t>
            </a:r>
            <a:r>
              <a:rPr spc="-350" dirty="0"/>
              <a:t> </a:t>
            </a:r>
            <a:r>
              <a:rPr spc="-180" dirty="0"/>
              <a:t>with</a:t>
            </a:r>
            <a:r>
              <a:rPr spc="-355" dirty="0"/>
              <a:t> </a:t>
            </a:r>
            <a:r>
              <a:rPr spc="15" dirty="0"/>
              <a:t>the</a:t>
            </a:r>
            <a:r>
              <a:rPr spc="-325" dirty="0"/>
              <a:t> </a:t>
            </a:r>
            <a:r>
              <a:rPr spc="455" dirty="0"/>
              <a:t>S</a:t>
            </a:r>
            <a:r>
              <a:rPr spc="-290" dirty="0"/>
              <a:t>t</a:t>
            </a:r>
            <a:r>
              <a:rPr spc="-65" dirty="0"/>
              <a:t>a</a:t>
            </a:r>
            <a:r>
              <a:rPr spc="95" dirty="0"/>
              <a:t>tus</a:t>
            </a:r>
            <a:r>
              <a:rPr spc="-325" dirty="0"/>
              <a:t> </a:t>
            </a:r>
            <a:r>
              <a:rPr spc="385" dirty="0"/>
              <a:t>Q</a:t>
            </a:r>
            <a:r>
              <a:rPr spc="290" dirty="0"/>
              <a:t>u</a:t>
            </a:r>
            <a:r>
              <a:rPr spc="165" dirty="0"/>
              <a:t>o</a:t>
            </a:r>
            <a:endParaRPr spc="16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58890" y="3839141"/>
            <a:ext cx="4236086" cy="40260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02400">
              <a:lnSpc>
                <a:spcPct val="100000"/>
              </a:lnSpc>
              <a:spcBef>
                <a:spcPts val="95"/>
              </a:spcBef>
            </a:pPr>
            <a:r>
              <a:rPr sz="3400" spc="130" dirty="0">
                <a:solidFill>
                  <a:srgbClr val="F05B2A"/>
                </a:solidFill>
              </a:rPr>
              <a:t>Consuming</a:t>
            </a:r>
            <a:r>
              <a:rPr sz="3400" spc="-140" dirty="0">
                <a:solidFill>
                  <a:srgbClr val="F05B2A"/>
                </a:solidFill>
              </a:rPr>
              <a:t> </a:t>
            </a:r>
            <a:r>
              <a:rPr sz="3400" spc="55" dirty="0">
                <a:solidFill>
                  <a:srgbClr val="F05B2A"/>
                </a:solidFill>
              </a:rPr>
              <a:t>resources</a:t>
            </a:r>
            <a:r>
              <a:rPr sz="3400" spc="-145" dirty="0">
                <a:solidFill>
                  <a:srgbClr val="F05B2A"/>
                </a:solidFill>
              </a:rPr>
              <a:t> </a:t>
            </a:r>
            <a:r>
              <a:rPr sz="3400" spc="35" dirty="0">
                <a:solidFill>
                  <a:srgbClr val="F05B2A"/>
                </a:solidFill>
              </a:rPr>
              <a:t>when</a:t>
            </a:r>
            <a:r>
              <a:rPr sz="3400" spc="-140" dirty="0">
                <a:solidFill>
                  <a:srgbClr val="F05B2A"/>
                </a:solidFill>
              </a:rPr>
              <a:t> </a:t>
            </a:r>
            <a:r>
              <a:rPr sz="3400" spc="50" dirty="0">
                <a:solidFill>
                  <a:srgbClr val="F05B2A"/>
                </a:solidFill>
              </a:rPr>
              <a:t>services</a:t>
            </a:r>
            <a:r>
              <a:rPr sz="3400" spc="-114" dirty="0">
                <a:solidFill>
                  <a:srgbClr val="F05B2A"/>
                </a:solidFill>
              </a:rPr>
              <a:t> </a:t>
            </a:r>
            <a:r>
              <a:rPr sz="3400" spc="-85" dirty="0">
                <a:solidFill>
                  <a:srgbClr val="F05B2A"/>
                </a:solidFill>
              </a:rPr>
              <a:t>aren’t</a:t>
            </a:r>
            <a:r>
              <a:rPr sz="3400" spc="-150" dirty="0">
                <a:solidFill>
                  <a:srgbClr val="F05B2A"/>
                </a:solidFill>
              </a:rPr>
              <a:t> </a:t>
            </a:r>
            <a:r>
              <a:rPr sz="3400" spc="-40" dirty="0">
                <a:solidFill>
                  <a:srgbClr val="F05B2A"/>
                </a:solidFill>
              </a:rPr>
              <a:t>in</a:t>
            </a:r>
            <a:endParaRPr sz="3400"/>
          </a:p>
          <a:p>
            <a:pPr marL="6502400">
              <a:lnSpc>
                <a:spcPct val="100000"/>
              </a:lnSpc>
            </a:pPr>
            <a:r>
              <a:rPr sz="3400" spc="90" dirty="0">
                <a:solidFill>
                  <a:srgbClr val="F05B2A"/>
                </a:solidFill>
              </a:rPr>
              <a:t>use</a:t>
            </a:r>
            <a:endParaRPr sz="3400"/>
          </a:p>
          <a:p>
            <a:pPr marL="6502400" marR="2103120">
              <a:lnSpc>
                <a:spcPct val="100000"/>
              </a:lnSpc>
              <a:spcBef>
                <a:spcPts val="2700"/>
              </a:spcBef>
            </a:pPr>
            <a:r>
              <a:rPr sz="3400" spc="65" dirty="0">
                <a:solidFill>
                  <a:srgbClr val="F05B2A"/>
                </a:solidFill>
              </a:rPr>
              <a:t>Services </a:t>
            </a:r>
            <a:r>
              <a:rPr sz="3400" spc="140" dirty="0">
                <a:solidFill>
                  <a:srgbClr val="F05B2A"/>
                </a:solidFill>
              </a:rPr>
              <a:t>get </a:t>
            </a:r>
            <a:r>
              <a:rPr sz="3400" spc="35" dirty="0">
                <a:solidFill>
                  <a:srgbClr val="F05B2A"/>
                </a:solidFill>
              </a:rPr>
              <a:t>baked </a:t>
            </a:r>
            <a:r>
              <a:rPr sz="3400" dirty="0">
                <a:solidFill>
                  <a:srgbClr val="F05B2A"/>
                </a:solidFill>
              </a:rPr>
              <a:t>into </a:t>
            </a:r>
            <a:r>
              <a:rPr sz="3400" spc="15" dirty="0">
                <a:solidFill>
                  <a:srgbClr val="F05B2A"/>
                </a:solidFill>
              </a:rPr>
              <a:t>monolithic </a:t>
            </a:r>
            <a:r>
              <a:rPr sz="3400" spc="-1010" dirty="0">
                <a:solidFill>
                  <a:srgbClr val="F05B2A"/>
                </a:solidFill>
              </a:rPr>
              <a:t> </a:t>
            </a:r>
            <a:r>
              <a:rPr sz="3400" spc="40" dirty="0">
                <a:solidFill>
                  <a:srgbClr val="F05B2A"/>
                </a:solidFill>
              </a:rPr>
              <a:t>applications</a:t>
            </a:r>
            <a:r>
              <a:rPr sz="3400" spc="-155" dirty="0">
                <a:solidFill>
                  <a:srgbClr val="F05B2A"/>
                </a:solidFill>
              </a:rPr>
              <a:t> </a:t>
            </a:r>
            <a:r>
              <a:rPr sz="3400" spc="15" dirty="0">
                <a:solidFill>
                  <a:srgbClr val="F05B2A"/>
                </a:solidFill>
              </a:rPr>
              <a:t>that</a:t>
            </a:r>
            <a:r>
              <a:rPr sz="3400" spc="-150" dirty="0">
                <a:solidFill>
                  <a:srgbClr val="F05B2A"/>
                </a:solidFill>
              </a:rPr>
              <a:t> </a:t>
            </a:r>
            <a:r>
              <a:rPr sz="3400" spc="-30" dirty="0">
                <a:solidFill>
                  <a:srgbClr val="F05B2A"/>
                </a:solidFill>
              </a:rPr>
              <a:t>are</a:t>
            </a:r>
            <a:r>
              <a:rPr sz="3400" spc="-155" dirty="0">
                <a:solidFill>
                  <a:srgbClr val="F05B2A"/>
                </a:solidFill>
              </a:rPr>
              <a:t> </a:t>
            </a:r>
            <a:r>
              <a:rPr sz="3400" spc="10" dirty="0">
                <a:solidFill>
                  <a:srgbClr val="F05B2A"/>
                </a:solidFill>
              </a:rPr>
              <a:t>hard</a:t>
            </a:r>
            <a:r>
              <a:rPr sz="3400" spc="-150" dirty="0">
                <a:solidFill>
                  <a:srgbClr val="F05B2A"/>
                </a:solidFill>
              </a:rPr>
              <a:t> </a:t>
            </a:r>
            <a:r>
              <a:rPr sz="3400" spc="45" dirty="0">
                <a:solidFill>
                  <a:srgbClr val="F05B2A"/>
                </a:solidFill>
              </a:rPr>
              <a:t>to</a:t>
            </a:r>
            <a:r>
              <a:rPr sz="3400" spc="-155" dirty="0">
                <a:solidFill>
                  <a:srgbClr val="F05B2A"/>
                </a:solidFill>
              </a:rPr>
              <a:t> </a:t>
            </a:r>
            <a:r>
              <a:rPr sz="3400" spc="50" dirty="0">
                <a:solidFill>
                  <a:srgbClr val="F05B2A"/>
                </a:solidFill>
              </a:rPr>
              <a:t>deploy</a:t>
            </a:r>
            <a:endParaRPr sz="3400"/>
          </a:p>
          <a:p>
            <a:pPr marL="6502400" marR="5080">
              <a:lnSpc>
                <a:spcPct val="166000"/>
              </a:lnSpc>
            </a:pPr>
            <a:r>
              <a:rPr sz="3400" spc="100" dirty="0">
                <a:solidFill>
                  <a:srgbClr val="F05B2A"/>
                </a:solidFill>
              </a:rPr>
              <a:t>Challenges </a:t>
            </a:r>
            <a:r>
              <a:rPr sz="3400" spc="85" dirty="0">
                <a:solidFill>
                  <a:srgbClr val="F05B2A"/>
                </a:solidFill>
              </a:rPr>
              <a:t>scaling </a:t>
            </a:r>
            <a:r>
              <a:rPr sz="3400" spc="35" dirty="0">
                <a:solidFill>
                  <a:srgbClr val="F05B2A"/>
                </a:solidFill>
              </a:rPr>
              <a:t>when </a:t>
            </a:r>
            <a:r>
              <a:rPr sz="3400" spc="70" dirty="0">
                <a:solidFill>
                  <a:srgbClr val="F05B2A"/>
                </a:solidFill>
              </a:rPr>
              <a:t>demand </a:t>
            </a:r>
            <a:r>
              <a:rPr sz="3400" spc="40" dirty="0">
                <a:solidFill>
                  <a:srgbClr val="F05B2A"/>
                </a:solidFill>
              </a:rPr>
              <a:t>spikes </a:t>
            </a:r>
            <a:r>
              <a:rPr sz="3400" spc="45" dirty="0">
                <a:solidFill>
                  <a:srgbClr val="F05B2A"/>
                </a:solidFill>
              </a:rPr>
              <a:t> </a:t>
            </a:r>
            <a:r>
              <a:rPr sz="3400" spc="85" dirty="0">
                <a:solidFill>
                  <a:srgbClr val="F05B2A"/>
                </a:solidFill>
              </a:rPr>
              <a:t>Routing</a:t>
            </a:r>
            <a:r>
              <a:rPr sz="3400" spc="-145" dirty="0">
                <a:solidFill>
                  <a:srgbClr val="F05B2A"/>
                </a:solidFill>
              </a:rPr>
              <a:t> </a:t>
            </a:r>
            <a:r>
              <a:rPr sz="3400" spc="15" dirty="0">
                <a:solidFill>
                  <a:srgbClr val="F05B2A"/>
                </a:solidFill>
              </a:rPr>
              <a:t>details</a:t>
            </a:r>
            <a:r>
              <a:rPr sz="3400" spc="-140" dirty="0">
                <a:solidFill>
                  <a:srgbClr val="F05B2A"/>
                </a:solidFill>
              </a:rPr>
              <a:t> </a:t>
            </a:r>
            <a:r>
              <a:rPr sz="3400" spc="-35" dirty="0">
                <a:solidFill>
                  <a:srgbClr val="F05B2A"/>
                </a:solidFill>
              </a:rPr>
              <a:t>intermixed</a:t>
            </a:r>
            <a:r>
              <a:rPr sz="3400" spc="-155" dirty="0">
                <a:solidFill>
                  <a:srgbClr val="F05B2A"/>
                </a:solidFill>
              </a:rPr>
              <a:t> </a:t>
            </a:r>
            <a:r>
              <a:rPr sz="3400" spc="-20" dirty="0">
                <a:solidFill>
                  <a:srgbClr val="F05B2A"/>
                </a:solidFill>
              </a:rPr>
              <a:t>with</a:t>
            </a:r>
            <a:r>
              <a:rPr sz="3400" spc="-120" dirty="0">
                <a:solidFill>
                  <a:srgbClr val="F05B2A"/>
                </a:solidFill>
              </a:rPr>
              <a:t> </a:t>
            </a:r>
            <a:r>
              <a:rPr sz="3400" spc="85" dirty="0">
                <a:solidFill>
                  <a:srgbClr val="F05B2A"/>
                </a:solidFill>
              </a:rPr>
              <a:t>business</a:t>
            </a:r>
            <a:r>
              <a:rPr sz="3400" spc="-140" dirty="0">
                <a:solidFill>
                  <a:srgbClr val="F05B2A"/>
                </a:solidFill>
              </a:rPr>
              <a:t> </a:t>
            </a:r>
            <a:r>
              <a:rPr sz="3400" spc="90" dirty="0">
                <a:solidFill>
                  <a:srgbClr val="F05B2A"/>
                </a:solidFill>
              </a:rPr>
              <a:t>logic</a:t>
            </a:r>
            <a:endParaRPr sz="3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1201" y="752931"/>
            <a:ext cx="1278699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What</a:t>
            </a:r>
            <a:r>
              <a:rPr spc="-325" dirty="0"/>
              <a:t> </a:t>
            </a:r>
            <a:r>
              <a:rPr spc="-30" dirty="0"/>
              <a:t>Exactly</a:t>
            </a:r>
            <a:r>
              <a:rPr spc="-350" dirty="0"/>
              <a:t> </a:t>
            </a:r>
            <a:r>
              <a:rPr spc="75" dirty="0"/>
              <a:t>Is</a:t>
            </a:r>
            <a:r>
              <a:rPr spc="-325" dirty="0"/>
              <a:t> </a:t>
            </a:r>
            <a:r>
              <a:rPr spc="-175" dirty="0"/>
              <a:t>“Serverless”</a:t>
            </a:r>
            <a:r>
              <a:rPr spc="-350" dirty="0"/>
              <a:t> </a:t>
            </a:r>
            <a:r>
              <a:rPr spc="200" dirty="0"/>
              <a:t>Computing?</a:t>
            </a:r>
            <a:endParaRPr spc="200" dirty="0"/>
          </a:p>
        </p:txBody>
      </p:sp>
      <p:sp>
        <p:nvSpPr>
          <p:cNvPr id="3" name="object 3"/>
          <p:cNvSpPr txBox="1"/>
          <p:nvPr/>
        </p:nvSpPr>
        <p:spPr>
          <a:xfrm>
            <a:off x="9325356" y="3064764"/>
            <a:ext cx="7705725" cy="2537460"/>
          </a:xfrm>
          <a:prstGeom prst="rect">
            <a:avLst/>
          </a:prstGeom>
          <a:solidFill>
            <a:srgbClr val="2F2F2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1523365" marR="1211580" indent="-304800">
              <a:lnSpc>
                <a:spcPct val="100000"/>
              </a:lnSpc>
            </a:pPr>
            <a:r>
              <a:rPr sz="36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Function-as-a-service</a:t>
            </a:r>
            <a:r>
              <a:rPr sz="3600" b="1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serverless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computing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64764"/>
            <a:ext cx="7705725" cy="2537460"/>
          </a:xfrm>
          <a:prstGeom prst="rect">
            <a:avLst/>
          </a:prstGeom>
          <a:solidFill>
            <a:srgbClr val="2F2F2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3287395" marR="378460" indent="-2903855">
              <a:lnSpc>
                <a:spcPct val="100000"/>
              </a:lnSpc>
            </a:pPr>
            <a:r>
              <a:rPr sz="36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“Managed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services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scale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zero”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5356" y="5989320"/>
            <a:ext cx="7705725" cy="2537460"/>
          </a:xfrm>
          <a:prstGeom prst="rect">
            <a:avLst/>
          </a:prstGeom>
          <a:solidFill>
            <a:srgbClr val="2F2F2F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3042285" marR="1045210" indent="-1988820">
              <a:lnSpc>
                <a:spcPct val="100000"/>
              </a:lnSpc>
            </a:pPr>
            <a:r>
              <a:rPr sz="3600" b="1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Start</a:t>
            </a:r>
            <a:r>
              <a:rPr sz="3600" b="1" spc="-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up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fast,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run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short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periods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989320"/>
            <a:ext cx="7705725" cy="2537460"/>
          </a:xfrm>
          <a:prstGeom prst="rect">
            <a:avLst/>
          </a:prstGeom>
          <a:solidFill>
            <a:srgbClr val="2F2F2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770890">
              <a:lnSpc>
                <a:spcPct val="100000"/>
              </a:lnSpc>
              <a:spcBef>
                <a:spcPts val="2745"/>
              </a:spcBef>
            </a:pPr>
            <a:r>
              <a:rPr sz="36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Elastic,</a:t>
            </a:r>
            <a:r>
              <a:rPr sz="3600" b="1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auto-scaled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services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668773" y="3086227"/>
            <a:ext cx="89503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6600" b="1" spc="-3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6600" b="1" spc="2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6600" b="1" spc="-3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6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endParaRPr sz="6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4726" y="5098160"/>
            <a:ext cx="971931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9325" marR="5080" indent="-2207260">
              <a:lnSpc>
                <a:spcPct val="100000"/>
              </a:lnSpc>
              <a:spcBef>
                <a:spcPts val="100"/>
              </a:spcBef>
            </a:pPr>
            <a:r>
              <a:rPr sz="6600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Shor</a:t>
            </a:r>
            <a:r>
              <a:rPr sz="6600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6600" spc="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6600" spc="-3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lived,</a:t>
            </a:r>
            <a:r>
              <a:rPr sz="6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6600" spc="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asynchro</a:t>
            </a:r>
            <a:r>
              <a:rPr sz="6600" spc="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6600" spc="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ous  </a:t>
            </a:r>
            <a:r>
              <a:rPr sz="66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microservices.</a:t>
            </a:r>
            <a:endParaRPr sz="6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04541" y="752931"/>
            <a:ext cx="1267904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How</a:t>
            </a:r>
            <a:r>
              <a:rPr spc="-335" dirty="0"/>
              <a:t> </a:t>
            </a:r>
            <a:r>
              <a:rPr spc="-25" dirty="0"/>
              <a:t>This</a:t>
            </a:r>
            <a:r>
              <a:rPr spc="-350" dirty="0"/>
              <a:t> </a:t>
            </a:r>
            <a:r>
              <a:rPr spc="-45" dirty="0"/>
              <a:t>Fits</a:t>
            </a:r>
            <a:r>
              <a:rPr spc="-330" dirty="0"/>
              <a:t> </a:t>
            </a:r>
            <a:r>
              <a:rPr spc="-20" dirty="0"/>
              <a:t>Into</a:t>
            </a:r>
            <a:r>
              <a:rPr spc="-330" dirty="0"/>
              <a:t> </a:t>
            </a:r>
            <a:r>
              <a:rPr spc="15" dirty="0"/>
              <a:t>the</a:t>
            </a:r>
            <a:r>
              <a:rPr spc="-355" dirty="0"/>
              <a:t> </a:t>
            </a:r>
            <a:r>
              <a:rPr spc="114" dirty="0"/>
              <a:t>Spring</a:t>
            </a:r>
            <a:r>
              <a:rPr spc="-330" dirty="0"/>
              <a:t> </a:t>
            </a:r>
            <a:r>
              <a:rPr spc="135" dirty="0"/>
              <a:t>Ecosystem</a:t>
            </a:r>
            <a:endParaRPr spc="135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47811" y="2817906"/>
            <a:ext cx="1738860" cy="133343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8059" y="3211830"/>
            <a:ext cx="10873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r>
              <a:rPr sz="3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apps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powered</a:t>
            </a:r>
            <a:r>
              <a:rPr sz="32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Boot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11" y="5337081"/>
            <a:ext cx="1738860" cy="1205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8059" y="5667501"/>
            <a:ext cx="81749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Relies</a:t>
            </a:r>
            <a:r>
              <a:rPr sz="32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r>
              <a:rPr sz="3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Reactor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reactive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APIs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0028" y="7496592"/>
            <a:ext cx="1714427" cy="169156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8059" y="8069706"/>
            <a:ext cx="91617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r>
              <a:rPr sz="32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other</a:t>
            </a:r>
            <a:r>
              <a:rPr sz="3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projects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like</a:t>
            </a:r>
            <a:r>
              <a:rPr sz="3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Stream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2461" y="752931"/>
            <a:ext cx="63258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Creating</a:t>
            </a:r>
            <a:r>
              <a:rPr spc="-375" dirty="0"/>
              <a:t> </a:t>
            </a:r>
            <a:r>
              <a:rPr spc="5" dirty="0"/>
              <a:t>a</a:t>
            </a:r>
            <a:r>
              <a:rPr spc="-335" dirty="0"/>
              <a:t> </a:t>
            </a:r>
            <a:r>
              <a:rPr spc="55" dirty="0"/>
              <a:t>Function</a:t>
            </a:r>
            <a:endParaRPr spc="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6924" y="2907649"/>
            <a:ext cx="3594108" cy="37963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9050" y="7163181"/>
            <a:ext cx="321246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0080" marR="5080" indent="-628015">
              <a:lnSpc>
                <a:spcPct val="100000"/>
              </a:lnSpc>
              <a:spcBef>
                <a:spcPts val="95"/>
              </a:spcBef>
            </a:pPr>
            <a:r>
              <a:rPr sz="3400" b="1" spc="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400" b="1" spc="-2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dependent </a:t>
            </a:r>
            <a:r>
              <a:rPr sz="3400" b="1" spc="-10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packages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4860" y="2901761"/>
            <a:ext cx="3468564" cy="38037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1930" y="3057569"/>
            <a:ext cx="3801184" cy="34964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1913" y="2993065"/>
            <a:ext cx="3504861" cy="362549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019403" y="7163181"/>
            <a:ext cx="247015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5305" marR="5080" indent="-523240">
              <a:lnSpc>
                <a:spcPct val="100000"/>
              </a:lnSpc>
              <a:spcBef>
                <a:spcPts val="95"/>
              </a:spcBef>
            </a:pPr>
            <a:r>
              <a:rPr sz="34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Annotate</a:t>
            </a:r>
            <a:r>
              <a:rPr sz="3400" b="1" spc="-229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as </a:t>
            </a:r>
            <a:r>
              <a:rPr sz="3400" b="1" spc="-10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@bean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9879" y="7163181"/>
            <a:ext cx="3251835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3400" b="1" spc="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Choose </a:t>
            </a:r>
            <a:r>
              <a:rPr sz="3400" b="1" spc="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functional </a:t>
            </a:r>
            <a:r>
              <a:rPr sz="34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r>
              <a:rPr sz="3400" b="1" spc="-1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4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63125" y="7163181"/>
            <a:ext cx="2741295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400" b="1" spc="-2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business </a:t>
            </a:r>
            <a:r>
              <a:rPr sz="3400" b="1" spc="-10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logic </a:t>
            </a:r>
            <a:r>
              <a:rPr sz="34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400" b="1" spc="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your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7584" y="752931"/>
            <a:ext cx="112128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How</a:t>
            </a:r>
            <a:r>
              <a:rPr spc="-330" dirty="0"/>
              <a:t> </a:t>
            </a:r>
            <a:r>
              <a:rPr spc="220" dirty="0"/>
              <a:t>Does</a:t>
            </a:r>
            <a:r>
              <a:rPr spc="-350" dirty="0"/>
              <a:t> </a:t>
            </a:r>
            <a:r>
              <a:rPr spc="5" dirty="0"/>
              <a:t>a</a:t>
            </a:r>
            <a:r>
              <a:rPr spc="-330" dirty="0"/>
              <a:t> </a:t>
            </a:r>
            <a:r>
              <a:rPr spc="-45" dirty="0"/>
              <a:t>Function’s</a:t>
            </a:r>
            <a:r>
              <a:rPr spc="-330" dirty="0"/>
              <a:t> </a:t>
            </a:r>
            <a:r>
              <a:rPr spc="135" dirty="0"/>
              <a:t>Logic</a:t>
            </a:r>
            <a:r>
              <a:rPr spc="-330" dirty="0"/>
              <a:t> </a:t>
            </a:r>
            <a:r>
              <a:rPr spc="100" dirty="0"/>
              <a:t>Work?</a:t>
            </a:r>
            <a:endParaRPr spc="10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12594" y="3331412"/>
            <a:ext cx="4528675" cy="50351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3261" rIns="0" bIns="0" rtlCol="0">
            <a:spAutoFit/>
          </a:bodyPr>
          <a:lstStyle/>
          <a:p>
            <a:pPr marL="6502400" marR="1327150">
              <a:lnSpc>
                <a:spcPct val="100000"/>
              </a:lnSpc>
              <a:spcBef>
                <a:spcPts val="95"/>
              </a:spcBef>
            </a:pPr>
            <a:r>
              <a:rPr sz="3400" spc="85" dirty="0">
                <a:solidFill>
                  <a:srgbClr val="F05B2A"/>
                </a:solidFill>
              </a:rPr>
              <a:t>Spring</a:t>
            </a:r>
            <a:r>
              <a:rPr sz="3400" spc="-140" dirty="0">
                <a:solidFill>
                  <a:srgbClr val="F05B2A"/>
                </a:solidFill>
              </a:rPr>
              <a:t> </a:t>
            </a:r>
            <a:r>
              <a:rPr sz="3400" spc="110" dirty="0">
                <a:solidFill>
                  <a:srgbClr val="F05B2A"/>
                </a:solidFill>
              </a:rPr>
              <a:t>Boot</a:t>
            </a:r>
            <a:r>
              <a:rPr sz="3400" spc="-150" dirty="0">
                <a:solidFill>
                  <a:srgbClr val="F05B2A"/>
                </a:solidFill>
              </a:rPr>
              <a:t> </a:t>
            </a:r>
            <a:r>
              <a:rPr sz="3400" spc="110" dirty="0">
                <a:solidFill>
                  <a:srgbClr val="F05B2A"/>
                </a:solidFill>
              </a:rPr>
              <a:t>apps</a:t>
            </a:r>
            <a:r>
              <a:rPr sz="3400" spc="-135" dirty="0">
                <a:solidFill>
                  <a:srgbClr val="F05B2A"/>
                </a:solidFill>
              </a:rPr>
              <a:t> </a:t>
            </a:r>
            <a:r>
              <a:rPr sz="3400" spc="-25" dirty="0">
                <a:solidFill>
                  <a:srgbClr val="F05B2A"/>
                </a:solidFill>
              </a:rPr>
              <a:t>with</a:t>
            </a:r>
            <a:r>
              <a:rPr sz="3400" spc="-135" dirty="0">
                <a:solidFill>
                  <a:srgbClr val="F05B2A"/>
                </a:solidFill>
              </a:rPr>
              <a:t> </a:t>
            </a:r>
            <a:r>
              <a:rPr sz="3400" spc="150" dirty="0">
                <a:solidFill>
                  <a:srgbClr val="F05B2A"/>
                </a:solidFill>
              </a:rPr>
              <a:t>access</a:t>
            </a:r>
            <a:r>
              <a:rPr sz="3400" spc="-130" dirty="0">
                <a:solidFill>
                  <a:srgbClr val="F05B2A"/>
                </a:solidFill>
              </a:rPr>
              <a:t> </a:t>
            </a:r>
            <a:r>
              <a:rPr sz="3400" spc="40" dirty="0">
                <a:solidFill>
                  <a:srgbClr val="F05B2A"/>
                </a:solidFill>
              </a:rPr>
              <a:t>to</a:t>
            </a:r>
            <a:r>
              <a:rPr sz="3400" spc="-150" dirty="0">
                <a:solidFill>
                  <a:srgbClr val="F05B2A"/>
                </a:solidFill>
              </a:rPr>
              <a:t> </a:t>
            </a:r>
            <a:r>
              <a:rPr sz="3400" spc="80" dirty="0">
                <a:solidFill>
                  <a:srgbClr val="F05B2A"/>
                </a:solidFill>
              </a:rPr>
              <a:t>auto- </a:t>
            </a:r>
            <a:r>
              <a:rPr sz="3400" spc="-1010" dirty="0">
                <a:solidFill>
                  <a:srgbClr val="F05B2A"/>
                </a:solidFill>
              </a:rPr>
              <a:t> </a:t>
            </a:r>
            <a:r>
              <a:rPr sz="3400" dirty="0">
                <a:solidFill>
                  <a:srgbClr val="F05B2A"/>
                </a:solidFill>
              </a:rPr>
              <a:t>configuration,</a:t>
            </a:r>
            <a:r>
              <a:rPr sz="3400" spc="-150" dirty="0">
                <a:solidFill>
                  <a:srgbClr val="F05B2A"/>
                </a:solidFill>
              </a:rPr>
              <a:t> </a:t>
            </a:r>
            <a:r>
              <a:rPr sz="3400" spc="75" dirty="0">
                <a:solidFill>
                  <a:srgbClr val="F05B2A"/>
                </a:solidFill>
              </a:rPr>
              <a:t>and</a:t>
            </a:r>
            <a:r>
              <a:rPr sz="3400" spc="-145" dirty="0">
                <a:solidFill>
                  <a:srgbClr val="F05B2A"/>
                </a:solidFill>
              </a:rPr>
              <a:t> </a:t>
            </a:r>
            <a:r>
              <a:rPr sz="3400" dirty="0">
                <a:solidFill>
                  <a:srgbClr val="F05B2A"/>
                </a:solidFill>
              </a:rPr>
              <a:t>more</a:t>
            </a:r>
            <a:endParaRPr sz="3400"/>
          </a:p>
          <a:p>
            <a:pPr marL="6502400" marR="5080">
              <a:lnSpc>
                <a:spcPct val="100000"/>
              </a:lnSpc>
              <a:spcBef>
                <a:spcPts val="2705"/>
              </a:spcBef>
            </a:pPr>
            <a:r>
              <a:rPr sz="3400" spc="40" dirty="0">
                <a:solidFill>
                  <a:srgbClr val="F05B2A"/>
                </a:solidFill>
              </a:rPr>
              <a:t>Function</a:t>
            </a:r>
            <a:r>
              <a:rPr sz="3400" spc="-140" dirty="0">
                <a:solidFill>
                  <a:srgbClr val="F05B2A"/>
                </a:solidFill>
              </a:rPr>
              <a:t> </a:t>
            </a:r>
            <a:r>
              <a:rPr sz="3400" spc="100" dirty="0">
                <a:solidFill>
                  <a:srgbClr val="F05B2A"/>
                </a:solidFill>
              </a:rPr>
              <a:t>can</a:t>
            </a:r>
            <a:r>
              <a:rPr sz="3400" spc="-145" dirty="0">
                <a:solidFill>
                  <a:srgbClr val="F05B2A"/>
                </a:solidFill>
              </a:rPr>
              <a:t> </a:t>
            </a:r>
            <a:r>
              <a:rPr sz="3400" spc="80" dirty="0">
                <a:solidFill>
                  <a:srgbClr val="F05B2A"/>
                </a:solidFill>
              </a:rPr>
              <a:t>be</a:t>
            </a:r>
            <a:r>
              <a:rPr sz="3400" spc="-135" dirty="0">
                <a:solidFill>
                  <a:srgbClr val="F05B2A"/>
                </a:solidFill>
              </a:rPr>
              <a:t> </a:t>
            </a:r>
            <a:r>
              <a:rPr sz="3400" dirty="0">
                <a:solidFill>
                  <a:srgbClr val="F05B2A"/>
                </a:solidFill>
              </a:rPr>
              <a:t>treated</a:t>
            </a:r>
            <a:r>
              <a:rPr sz="3400" spc="-160" dirty="0">
                <a:solidFill>
                  <a:srgbClr val="F05B2A"/>
                </a:solidFill>
              </a:rPr>
              <a:t> </a:t>
            </a:r>
            <a:r>
              <a:rPr sz="3400" spc="114" dirty="0">
                <a:solidFill>
                  <a:srgbClr val="F05B2A"/>
                </a:solidFill>
              </a:rPr>
              <a:t>as</a:t>
            </a:r>
            <a:r>
              <a:rPr sz="3400" spc="-145" dirty="0">
                <a:solidFill>
                  <a:srgbClr val="F05B2A"/>
                </a:solidFill>
              </a:rPr>
              <a:t> </a:t>
            </a:r>
            <a:r>
              <a:rPr sz="3400" spc="-100" dirty="0">
                <a:solidFill>
                  <a:srgbClr val="F05B2A"/>
                </a:solidFill>
              </a:rPr>
              <a:t>if</a:t>
            </a:r>
            <a:r>
              <a:rPr sz="3400" spc="-135" dirty="0">
                <a:solidFill>
                  <a:srgbClr val="F05B2A"/>
                </a:solidFill>
              </a:rPr>
              <a:t> </a:t>
            </a:r>
            <a:r>
              <a:rPr sz="3400" dirty="0">
                <a:solidFill>
                  <a:srgbClr val="F05B2A"/>
                </a:solidFill>
              </a:rPr>
              <a:t>stateless,</a:t>
            </a:r>
            <a:r>
              <a:rPr sz="3400" spc="-155" dirty="0">
                <a:solidFill>
                  <a:srgbClr val="F05B2A"/>
                </a:solidFill>
              </a:rPr>
              <a:t> </a:t>
            </a:r>
            <a:r>
              <a:rPr sz="3400" spc="60" dirty="0">
                <a:solidFill>
                  <a:srgbClr val="F05B2A"/>
                </a:solidFill>
              </a:rPr>
              <a:t>but</a:t>
            </a:r>
            <a:r>
              <a:rPr sz="3400" spc="-150" dirty="0">
                <a:solidFill>
                  <a:srgbClr val="F05B2A"/>
                </a:solidFill>
              </a:rPr>
              <a:t> </a:t>
            </a:r>
            <a:r>
              <a:rPr sz="3400" spc="-65" dirty="0">
                <a:solidFill>
                  <a:srgbClr val="F05B2A"/>
                </a:solidFill>
              </a:rPr>
              <a:t>it </a:t>
            </a:r>
            <a:r>
              <a:rPr sz="3400" spc="-1010" dirty="0">
                <a:solidFill>
                  <a:srgbClr val="F05B2A"/>
                </a:solidFill>
              </a:rPr>
              <a:t> </a:t>
            </a:r>
            <a:r>
              <a:rPr sz="3400" spc="100" dirty="0">
                <a:solidFill>
                  <a:srgbClr val="F05B2A"/>
                </a:solidFill>
              </a:rPr>
              <a:t>depends</a:t>
            </a:r>
            <a:r>
              <a:rPr sz="3400" spc="-150" dirty="0">
                <a:solidFill>
                  <a:srgbClr val="F05B2A"/>
                </a:solidFill>
              </a:rPr>
              <a:t> </a:t>
            </a:r>
            <a:r>
              <a:rPr sz="3400" spc="80" dirty="0">
                <a:solidFill>
                  <a:srgbClr val="F05B2A"/>
                </a:solidFill>
              </a:rPr>
              <a:t>on</a:t>
            </a:r>
            <a:r>
              <a:rPr sz="3400" spc="-145" dirty="0">
                <a:solidFill>
                  <a:srgbClr val="F05B2A"/>
                </a:solidFill>
              </a:rPr>
              <a:t> </a:t>
            </a:r>
            <a:r>
              <a:rPr sz="3400" spc="25" dirty="0">
                <a:solidFill>
                  <a:srgbClr val="F05B2A"/>
                </a:solidFill>
              </a:rPr>
              <a:t>where/how</a:t>
            </a:r>
            <a:r>
              <a:rPr sz="3400" spc="-130" dirty="0">
                <a:solidFill>
                  <a:srgbClr val="F05B2A"/>
                </a:solidFill>
              </a:rPr>
              <a:t> </a:t>
            </a:r>
            <a:r>
              <a:rPr sz="3400" spc="60" dirty="0">
                <a:solidFill>
                  <a:srgbClr val="F05B2A"/>
                </a:solidFill>
              </a:rPr>
              <a:t>deployed</a:t>
            </a:r>
            <a:endParaRPr sz="3400"/>
          </a:p>
          <a:p>
            <a:pPr marL="6502400" marR="594360">
              <a:lnSpc>
                <a:spcPct val="100000"/>
              </a:lnSpc>
              <a:spcBef>
                <a:spcPts val="2700"/>
              </a:spcBef>
            </a:pPr>
            <a:r>
              <a:rPr sz="3400" spc="185" dirty="0">
                <a:solidFill>
                  <a:srgbClr val="F05B2A"/>
                </a:solidFill>
              </a:rPr>
              <a:t>May</a:t>
            </a:r>
            <a:r>
              <a:rPr sz="3400" spc="-150" dirty="0">
                <a:solidFill>
                  <a:srgbClr val="F05B2A"/>
                </a:solidFill>
              </a:rPr>
              <a:t> </a:t>
            </a:r>
            <a:r>
              <a:rPr sz="3400" spc="110" dirty="0">
                <a:solidFill>
                  <a:srgbClr val="F05B2A"/>
                </a:solidFill>
              </a:rPr>
              <a:t>accept</a:t>
            </a:r>
            <a:r>
              <a:rPr sz="3400" spc="-130" dirty="0">
                <a:solidFill>
                  <a:srgbClr val="F05B2A"/>
                </a:solidFill>
              </a:rPr>
              <a:t> </a:t>
            </a:r>
            <a:r>
              <a:rPr sz="3400" spc="10" dirty="0">
                <a:solidFill>
                  <a:srgbClr val="F05B2A"/>
                </a:solidFill>
              </a:rPr>
              <a:t>parameters</a:t>
            </a:r>
            <a:r>
              <a:rPr sz="3400" spc="-150" dirty="0">
                <a:solidFill>
                  <a:srgbClr val="F05B2A"/>
                </a:solidFill>
              </a:rPr>
              <a:t> </a:t>
            </a:r>
            <a:r>
              <a:rPr sz="3400" spc="75" dirty="0">
                <a:solidFill>
                  <a:srgbClr val="F05B2A"/>
                </a:solidFill>
              </a:rPr>
              <a:t>and</a:t>
            </a:r>
            <a:r>
              <a:rPr sz="3400" spc="-130" dirty="0">
                <a:solidFill>
                  <a:srgbClr val="F05B2A"/>
                </a:solidFill>
              </a:rPr>
              <a:t> </a:t>
            </a:r>
            <a:r>
              <a:rPr sz="3400" spc="-35" dirty="0">
                <a:solidFill>
                  <a:srgbClr val="F05B2A"/>
                </a:solidFill>
              </a:rPr>
              <a:t>return</a:t>
            </a:r>
            <a:r>
              <a:rPr sz="3400" spc="-150" dirty="0">
                <a:solidFill>
                  <a:srgbClr val="F05B2A"/>
                </a:solidFill>
              </a:rPr>
              <a:t> </a:t>
            </a:r>
            <a:r>
              <a:rPr sz="3400" spc="45" dirty="0">
                <a:solidFill>
                  <a:srgbClr val="F05B2A"/>
                </a:solidFill>
              </a:rPr>
              <a:t>values </a:t>
            </a:r>
            <a:r>
              <a:rPr sz="3400" spc="-1010" dirty="0">
                <a:solidFill>
                  <a:srgbClr val="F05B2A"/>
                </a:solidFill>
              </a:rPr>
              <a:t> </a:t>
            </a:r>
            <a:r>
              <a:rPr sz="3400" spc="105" dirty="0">
                <a:solidFill>
                  <a:srgbClr val="F05B2A"/>
                </a:solidFill>
              </a:rPr>
              <a:t>based</a:t>
            </a:r>
            <a:r>
              <a:rPr sz="3400" spc="-150" dirty="0">
                <a:solidFill>
                  <a:srgbClr val="F05B2A"/>
                </a:solidFill>
              </a:rPr>
              <a:t> </a:t>
            </a:r>
            <a:r>
              <a:rPr sz="3400" spc="80" dirty="0">
                <a:solidFill>
                  <a:srgbClr val="F05B2A"/>
                </a:solidFill>
              </a:rPr>
              <a:t>on</a:t>
            </a:r>
            <a:r>
              <a:rPr sz="3400" spc="-135" dirty="0">
                <a:solidFill>
                  <a:srgbClr val="F05B2A"/>
                </a:solidFill>
              </a:rPr>
              <a:t> </a:t>
            </a:r>
            <a:r>
              <a:rPr sz="3400" spc="25" dirty="0">
                <a:solidFill>
                  <a:srgbClr val="F05B2A"/>
                </a:solidFill>
              </a:rPr>
              <a:t>functional</a:t>
            </a:r>
            <a:r>
              <a:rPr sz="3400" spc="-140" dirty="0">
                <a:solidFill>
                  <a:srgbClr val="F05B2A"/>
                </a:solidFill>
              </a:rPr>
              <a:t> </a:t>
            </a:r>
            <a:r>
              <a:rPr sz="3400" dirty="0">
                <a:solidFill>
                  <a:srgbClr val="F05B2A"/>
                </a:solidFill>
              </a:rPr>
              <a:t>interface</a:t>
            </a:r>
            <a:r>
              <a:rPr sz="3400" spc="-145" dirty="0">
                <a:solidFill>
                  <a:srgbClr val="F05B2A"/>
                </a:solidFill>
              </a:rPr>
              <a:t> </a:t>
            </a:r>
            <a:r>
              <a:rPr sz="3400" spc="105" dirty="0">
                <a:solidFill>
                  <a:srgbClr val="F05B2A"/>
                </a:solidFill>
              </a:rPr>
              <a:t>chosen</a:t>
            </a:r>
            <a:endParaRPr sz="3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4613</Words>
  <Application>WPS Presentation</Application>
  <PresentationFormat>On-screen Show (4:3)</PresentationFormat>
  <Paragraphs>235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Trebuchet MS</vt:lpstr>
      <vt:lpstr>Times New Roman</vt:lpstr>
      <vt:lpstr>Calibri</vt:lpstr>
      <vt:lpstr>Microsoft YaHei</vt:lpstr>
      <vt:lpstr>Arial Unicode MS</vt:lpstr>
      <vt:lpstr>Courier New</vt:lpstr>
      <vt:lpstr>Consolas</vt:lpstr>
      <vt:lpstr>Office Theme</vt:lpstr>
      <vt:lpstr>Offloading Asynchronous Activities to  Lightweight, Short-Lived Functions</vt:lpstr>
      <vt:lpstr>The rise of asynchronous processing in  microservices</vt:lpstr>
      <vt:lpstr>The Role of Asynchronous Processing in  Microservices</vt:lpstr>
      <vt:lpstr>Problems with the Status Quo</vt:lpstr>
      <vt:lpstr>What Exactly Is “Serverless” Computing?</vt:lpstr>
      <vt:lpstr>PowerPoint 演示文稿</vt:lpstr>
      <vt:lpstr>How This Fits Into the Spring Ecosystem</vt:lpstr>
      <vt:lpstr>Creating a Function</vt:lpstr>
      <vt:lpstr>How Does a Function’s Logic Work?</vt:lpstr>
      <vt:lpstr>Demo</vt:lpstr>
      <vt:lpstr>Choose From Three Functional Interfaces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Demo</vt:lpstr>
      <vt:lpstr>Deploying Your Functions</vt:lpstr>
      <vt:lpstr>Using Serverless Platform Adapters</vt:lpstr>
      <vt:lpstr>The rise of asynchronous processing in  microservices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Offloading Asynchronous Activities to  Lightweight, Short-Lived Functions</dc:title>
  <dc:creator>Ann Grafelman</dc:creator>
  <cp:lastModifiedBy>Steve Sam</cp:lastModifiedBy>
  <cp:revision>3</cp:revision>
  <dcterms:created xsi:type="dcterms:W3CDTF">2023-06-17T13:37:00Z</dcterms:created>
  <dcterms:modified xsi:type="dcterms:W3CDTF">2023-06-17T15:24:20Z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2021-12-06T11:00:00Z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2023-06-15T11:00:00Z</vt:filetime>
  </property>
  <property fmtid="{D5CDD505-2E9C-101B-9397-08002B2CF9AE}" pid="5" name="ICV">
    <vt:lpwstr>C394853E47034EC3BB298008EA89DCD1</vt:lpwstr>
  </property>
  <property fmtid="{D5CDD505-2E9C-101B-9397-08002B2CF9AE}" pid="6" name="KSOProductBuildVer">
    <vt:lpwstr>1033-11.2.0.11537</vt:lpwstr>
  </property>
</Properties>
</file>