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877811" y="640080"/>
            <a:ext cx="0" cy="8985885"/>
          </a:xfrm>
          <a:custGeom>
            <a:avLst/>
            <a:gdLst/>
            <a:ahLst/>
            <a:cxnLst/>
            <a:rect l="l" t="t" r="r" b="b"/>
            <a:pathLst>
              <a:path h="8985885">
                <a:moveTo>
                  <a:pt x="0" y="0"/>
                </a:moveTo>
                <a:lnTo>
                  <a:pt x="0" y="8985631"/>
                </a:lnTo>
              </a:path>
            </a:pathLst>
          </a:custGeom>
          <a:ln w="127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103377" cy="32004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5760"/>
            <a:ext cx="120090" cy="6400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6700" y="2626817"/>
            <a:ext cx="711136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02919" y="5273751"/>
            <a:ext cx="16282161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5832475"/>
          </a:xfrm>
          <a:custGeom>
            <a:avLst/>
            <a:gdLst/>
            <a:ahLst/>
            <a:cxnLst/>
            <a:rect l="l" t="t" r="r" b="b"/>
            <a:pathLst>
              <a:path w="18288000" h="5832475">
                <a:moveTo>
                  <a:pt x="18288000" y="0"/>
                </a:moveTo>
                <a:lnTo>
                  <a:pt x="0" y="0"/>
                </a:lnTo>
                <a:lnTo>
                  <a:pt x="0" y="5832348"/>
                </a:lnTo>
                <a:lnTo>
                  <a:pt x="18288000" y="5832348"/>
                </a:lnTo>
                <a:lnTo>
                  <a:pt x="18288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877811" y="640080"/>
            <a:ext cx="0" cy="8985885"/>
          </a:xfrm>
          <a:custGeom>
            <a:avLst/>
            <a:gdLst/>
            <a:ahLst/>
            <a:cxnLst/>
            <a:rect l="l" t="t" r="r" b="b"/>
            <a:pathLst>
              <a:path h="8985885">
                <a:moveTo>
                  <a:pt x="0" y="0"/>
                </a:moveTo>
                <a:lnTo>
                  <a:pt x="0" y="8985631"/>
                </a:lnTo>
              </a:path>
            </a:pathLst>
          </a:custGeom>
          <a:ln w="127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103377" cy="32004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5760"/>
            <a:ext cx="120090" cy="6400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4927" y="4091762"/>
            <a:ext cx="15138145" cy="203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42107" y="3512946"/>
            <a:ext cx="13003784" cy="4970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538" y="2149856"/>
            <a:ext cx="10194925" cy="209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  <a:spcBef>
                <a:spcPts val="100"/>
              </a:spcBef>
            </a:pPr>
            <a:r>
              <a:rPr sz="6800" spc="180" dirty="0">
                <a:solidFill>
                  <a:srgbClr val="404040"/>
                </a:solidFill>
              </a:rPr>
              <a:t>Modeling</a:t>
            </a:r>
            <a:r>
              <a:rPr sz="6800" spc="-525" dirty="0">
                <a:solidFill>
                  <a:srgbClr val="404040"/>
                </a:solidFill>
              </a:rPr>
              <a:t> </a:t>
            </a:r>
            <a:r>
              <a:rPr sz="6800" spc="190" dirty="0">
                <a:solidFill>
                  <a:srgbClr val="404040"/>
                </a:solidFill>
              </a:rPr>
              <a:t>Object</a:t>
            </a:r>
            <a:r>
              <a:rPr sz="6800" spc="-500" dirty="0">
                <a:solidFill>
                  <a:srgbClr val="404040"/>
                </a:solidFill>
              </a:rPr>
              <a:t> </a:t>
            </a:r>
            <a:r>
              <a:rPr sz="6800" spc="80" dirty="0">
                <a:solidFill>
                  <a:srgbClr val="404040"/>
                </a:solidFill>
              </a:rPr>
              <a:t>Behavior </a:t>
            </a:r>
            <a:r>
              <a:rPr sz="6800" spc="-2110" dirty="0">
                <a:solidFill>
                  <a:srgbClr val="404040"/>
                </a:solidFill>
              </a:rPr>
              <a:t> </a:t>
            </a:r>
            <a:r>
              <a:rPr sz="6800" spc="-35" dirty="0">
                <a:solidFill>
                  <a:srgbClr val="404040"/>
                </a:solidFill>
              </a:rPr>
              <a:t>with</a:t>
            </a:r>
            <a:r>
              <a:rPr sz="6800" spc="-480" dirty="0">
                <a:solidFill>
                  <a:srgbClr val="404040"/>
                </a:solidFill>
              </a:rPr>
              <a:t> </a:t>
            </a:r>
            <a:r>
              <a:rPr sz="6800" spc="40" dirty="0">
                <a:solidFill>
                  <a:srgbClr val="404040"/>
                </a:solidFill>
              </a:rPr>
              <a:t>Interfaces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08306" y="4065778"/>
            <a:ext cx="50336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35" dirty="0">
                <a:solidFill>
                  <a:srgbClr val="404040"/>
                </a:solidFill>
              </a:rPr>
              <a:t>Defini</a:t>
            </a:r>
            <a:r>
              <a:rPr sz="6000" spc="55" dirty="0">
                <a:solidFill>
                  <a:srgbClr val="404040"/>
                </a:solidFill>
              </a:rPr>
              <a:t>n</a:t>
            </a:r>
            <a:r>
              <a:rPr sz="6000" spc="180" dirty="0">
                <a:solidFill>
                  <a:srgbClr val="404040"/>
                </a:solidFill>
              </a:rPr>
              <a:t>g</a:t>
            </a:r>
            <a:r>
              <a:rPr sz="6000" spc="-425" dirty="0">
                <a:solidFill>
                  <a:srgbClr val="404040"/>
                </a:solidFill>
              </a:rPr>
              <a:t> </a:t>
            </a:r>
            <a:r>
              <a:rPr sz="6000" spc="-530" dirty="0">
                <a:solidFill>
                  <a:srgbClr val="404040"/>
                </a:solidFill>
              </a:rPr>
              <a:t>T</a:t>
            </a:r>
            <a:r>
              <a:rPr sz="6000" spc="125" dirty="0">
                <a:solidFill>
                  <a:srgbClr val="404040"/>
                </a:solidFill>
              </a:rPr>
              <a:t>ypes</a:t>
            </a:r>
            <a:endParaRPr sz="6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0710" y="2050542"/>
            <a:ext cx="9824085" cy="612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There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two</a:t>
            </a:r>
            <a:r>
              <a:rPr sz="3600" b="1" spc="-16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types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Java</a:t>
            </a:r>
            <a:r>
              <a:rPr sz="3600" b="1" spc="-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: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798830">
              <a:lnSpc>
                <a:spcPct val="100000"/>
              </a:lnSpc>
              <a:spcBef>
                <a:spcPts val="2700"/>
              </a:spcBef>
            </a:pP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object</a:t>
            </a:r>
            <a:r>
              <a:rPr sz="3600" b="1" spc="-1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type</a:t>
            </a:r>
            <a:r>
              <a:rPr sz="3600" b="1" spc="-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: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3600" b="1" spc="-1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class,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0"/>
              </a:spcBef>
            </a:pP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primitive</a:t>
            </a:r>
            <a:r>
              <a:rPr sz="36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type</a:t>
            </a:r>
            <a:r>
              <a:rPr sz="3600" b="1" spc="-49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: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3600" b="1" spc="-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600" b="1" spc="-2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e,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sho</a:t>
            </a:r>
            <a:r>
              <a:rPr sz="3600" b="1" spc="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600" b="1" spc="-2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t,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int,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long,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flo</a:t>
            </a:r>
            <a:r>
              <a:rPr sz="3600" b="1" spc="-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2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t,  </a:t>
            </a:r>
            <a:r>
              <a:rPr sz="3600" b="1" spc="-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double,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char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boolean.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3730625">
              <a:lnSpc>
                <a:spcPct val="163000"/>
              </a:lnSpc>
            </a:pPr>
            <a:r>
              <a:rPr sz="3600" b="1" spc="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Object</a:t>
            </a:r>
            <a:r>
              <a:rPr sz="36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types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references </a:t>
            </a:r>
            <a:r>
              <a:rPr sz="3600" b="1" spc="-107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Primitive</a:t>
            </a:r>
            <a:r>
              <a:rPr sz="3600" b="1" spc="-16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types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values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cannot</a:t>
            </a:r>
            <a:r>
              <a:rPr sz="36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get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reference</a:t>
            </a:r>
            <a:r>
              <a:rPr sz="36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value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33279" y="2661066"/>
            <a:ext cx="4461113" cy="49366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0710" y="2770758"/>
            <a:ext cx="9396095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3585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primitive</a:t>
            </a:r>
            <a:r>
              <a:rPr sz="3600" b="1" spc="-1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types</a:t>
            </a:r>
            <a:r>
              <a:rPr sz="3600" b="1" spc="-13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cannot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extend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each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other,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they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just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values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Object</a:t>
            </a:r>
            <a:r>
              <a:rPr sz="3600" b="1" spc="-1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types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extend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each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other: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326390" indent="-314325">
              <a:lnSpc>
                <a:spcPct val="100000"/>
              </a:lnSpc>
              <a:spcBef>
                <a:spcPts val="2700"/>
              </a:spcBef>
              <a:buChar char="-"/>
              <a:tabLst>
                <a:tab pos="327025" algn="l"/>
              </a:tabLst>
            </a:pP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r>
              <a:rPr sz="36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extend</a:t>
            </a:r>
            <a:r>
              <a:rPr sz="3600" b="1" spc="-114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another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326390" indent="-314325">
              <a:lnSpc>
                <a:spcPct val="100000"/>
              </a:lnSpc>
              <a:spcBef>
                <a:spcPts val="2700"/>
              </a:spcBef>
              <a:buChar char="-"/>
              <a:tabLst>
                <a:tab pos="327025" algn="l"/>
              </a:tabLst>
            </a:pP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36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implement</a:t>
            </a:r>
            <a:r>
              <a:rPr sz="3600" b="1" spc="-1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326390" indent="-314325">
              <a:lnSpc>
                <a:spcPct val="100000"/>
              </a:lnSpc>
              <a:spcBef>
                <a:spcPts val="2705"/>
              </a:spcBef>
              <a:buChar char="-"/>
              <a:tabLst>
                <a:tab pos="327025" algn="l"/>
              </a:tabLst>
            </a:pP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36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extend</a:t>
            </a:r>
            <a:r>
              <a:rPr sz="3600" b="1" spc="-12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another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33279" y="2661066"/>
            <a:ext cx="4461113" cy="49366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An</a:t>
            </a:r>
            <a:r>
              <a:rPr spc="-470" dirty="0"/>
              <a:t> </a:t>
            </a:r>
            <a:r>
              <a:rPr spc="135" dirty="0"/>
              <a:t>abstract</a:t>
            </a:r>
            <a:r>
              <a:rPr spc="-450" dirty="0"/>
              <a:t> </a:t>
            </a:r>
            <a:r>
              <a:rPr spc="114" dirty="0"/>
              <a:t>class</a:t>
            </a:r>
            <a:r>
              <a:rPr spc="-470" dirty="0"/>
              <a:t> </a:t>
            </a:r>
            <a:r>
              <a:rPr spc="225" dirty="0"/>
              <a:t>can</a:t>
            </a:r>
            <a:r>
              <a:rPr spc="-450" dirty="0"/>
              <a:t> </a:t>
            </a:r>
            <a:r>
              <a:rPr spc="114" dirty="0"/>
              <a:t>extend</a:t>
            </a:r>
            <a:endParaRPr spc="114" dirty="0"/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pc="5" dirty="0"/>
              <a:t>a</a:t>
            </a:r>
            <a:r>
              <a:rPr spc="-459" dirty="0"/>
              <a:t> </a:t>
            </a:r>
            <a:r>
              <a:rPr spc="70" dirty="0"/>
              <a:t>single</a:t>
            </a:r>
            <a:r>
              <a:rPr spc="-445" dirty="0"/>
              <a:t> </a:t>
            </a:r>
            <a:r>
              <a:rPr spc="114" dirty="0"/>
              <a:t>other</a:t>
            </a:r>
            <a:r>
              <a:rPr spc="-455" dirty="0"/>
              <a:t> </a:t>
            </a:r>
            <a:r>
              <a:rPr spc="-60" dirty="0"/>
              <a:t>class,</a:t>
            </a:r>
            <a:r>
              <a:rPr spc="-459" dirty="0"/>
              <a:t> </a:t>
            </a:r>
            <a:r>
              <a:rPr spc="140" dirty="0"/>
              <a:t>abstract</a:t>
            </a:r>
            <a:r>
              <a:rPr spc="-450" dirty="0"/>
              <a:t> </a:t>
            </a:r>
            <a:r>
              <a:rPr spc="35" dirty="0"/>
              <a:t>or</a:t>
            </a:r>
            <a:r>
              <a:rPr spc="-440" dirty="0"/>
              <a:t> </a:t>
            </a:r>
            <a:r>
              <a:rPr spc="245" dirty="0"/>
              <a:t>concre</a:t>
            </a:r>
            <a:r>
              <a:rPr spc="80" dirty="0"/>
              <a:t>t</a:t>
            </a:r>
            <a:r>
              <a:rPr spc="220" dirty="0"/>
              <a:t>e</a:t>
            </a:r>
            <a:endParaRPr spc="22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An</a:t>
            </a:r>
            <a:r>
              <a:rPr spc="-480" dirty="0"/>
              <a:t> </a:t>
            </a:r>
            <a:r>
              <a:rPr spc="220" dirty="0"/>
              <a:t>concrete</a:t>
            </a:r>
            <a:r>
              <a:rPr spc="-430" dirty="0"/>
              <a:t> </a:t>
            </a:r>
            <a:r>
              <a:rPr spc="114" dirty="0"/>
              <a:t>class</a:t>
            </a:r>
            <a:r>
              <a:rPr spc="-465" dirty="0"/>
              <a:t> </a:t>
            </a:r>
            <a:r>
              <a:rPr spc="225" dirty="0"/>
              <a:t>can</a:t>
            </a:r>
            <a:r>
              <a:rPr spc="-465" dirty="0"/>
              <a:t> </a:t>
            </a:r>
            <a:r>
              <a:rPr spc="114" dirty="0"/>
              <a:t>extend</a:t>
            </a:r>
            <a:endParaRPr spc="114" dirty="0"/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pc="5" dirty="0"/>
              <a:t>a</a:t>
            </a:r>
            <a:r>
              <a:rPr spc="-459" dirty="0"/>
              <a:t> </a:t>
            </a:r>
            <a:r>
              <a:rPr spc="70" dirty="0"/>
              <a:t>single</a:t>
            </a:r>
            <a:r>
              <a:rPr spc="-445" dirty="0"/>
              <a:t> </a:t>
            </a:r>
            <a:r>
              <a:rPr spc="114" dirty="0"/>
              <a:t>other</a:t>
            </a:r>
            <a:r>
              <a:rPr spc="-455" dirty="0"/>
              <a:t> </a:t>
            </a:r>
            <a:r>
              <a:rPr spc="-60" dirty="0"/>
              <a:t>class,</a:t>
            </a:r>
            <a:r>
              <a:rPr spc="-459" dirty="0"/>
              <a:t> </a:t>
            </a:r>
            <a:r>
              <a:rPr spc="140" dirty="0"/>
              <a:t>abstract</a:t>
            </a:r>
            <a:r>
              <a:rPr spc="-450" dirty="0"/>
              <a:t> </a:t>
            </a:r>
            <a:r>
              <a:rPr spc="35" dirty="0"/>
              <a:t>or</a:t>
            </a:r>
            <a:r>
              <a:rPr spc="-440" dirty="0"/>
              <a:t> </a:t>
            </a:r>
            <a:r>
              <a:rPr spc="245" dirty="0"/>
              <a:t>concre</a:t>
            </a:r>
            <a:r>
              <a:rPr spc="80" dirty="0"/>
              <a:t>t</a:t>
            </a:r>
            <a:r>
              <a:rPr spc="220" dirty="0"/>
              <a:t>e</a:t>
            </a:r>
            <a:endParaRPr spc="22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1509" y="4091762"/>
            <a:ext cx="1090612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5120" marR="5080" indent="-4123055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Java</a:t>
            </a:r>
            <a:r>
              <a:rPr spc="-475" dirty="0"/>
              <a:t> </a:t>
            </a:r>
            <a:r>
              <a:rPr spc="65" dirty="0"/>
              <a:t>has</a:t>
            </a:r>
            <a:r>
              <a:rPr spc="-475" dirty="0"/>
              <a:t> </a:t>
            </a:r>
            <a:r>
              <a:rPr spc="60" dirty="0"/>
              <a:t>multiple</a:t>
            </a:r>
            <a:r>
              <a:rPr spc="-484" dirty="0"/>
              <a:t> </a:t>
            </a:r>
            <a:r>
              <a:rPr spc="105" dirty="0"/>
              <a:t>inheritance </a:t>
            </a:r>
            <a:r>
              <a:rPr spc="-2050" dirty="0"/>
              <a:t> </a:t>
            </a:r>
            <a:r>
              <a:rPr spc="90" dirty="0"/>
              <a:t>of</a:t>
            </a:r>
            <a:r>
              <a:rPr spc="-465" dirty="0"/>
              <a:t> </a:t>
            </a:r>
            <a:r>
              <a:rPr spc="160" dirty="0"/>
              <a:t>type</a:t>
            </a:r>
            <a:endParaRPr spc="16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0710" y="3490976"/>
            <a:ext cx="9357995" cy="324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specific</a:t>
            </a:r>
            <a:r>
              <a:rPr sz="36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behavior: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326390" indent="-314325">
              <a:lnSpc>
                <a:spcPct val="100000"/>
              </a:lnSpc>
              <a:spcBef>
                <a:spcPts val="2700"/>
              </a:spcBef>
              <a:buClr>
                <a:srgbClr val="EF5A28"/>
              </a:buClr>
              <a:buChar char="-"/>
              <a:tabLst>
                <a:tab pos="327025" algn="l"/>
              </a:tabLst>
            </a:pPr>
            <a:r>
              <a:rPr sz="3600" b="1" spc="-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Iterable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326390" indent="-314325">
              <a:lnSpc>
                <a:spcPct val="100000"/>
              </a:lnSpc>
              <a:spcBef>
                <a:spcPts val="2700"/>
              </a:spcBef>
              <a:buClr>
                <a:srgbClr val="EF5A28"/>
              </a:buClr>
              <a:buChar char="-"/>
              <a:tabLst>
                <a:tab pos="327025" algn="l"/>
              </a:tabLst>
            </a:pPr>
            <a:r>
              <a:rPr sz="3600" b="1" spc="7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Comparable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8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implement</a:t>
            </a:r>
            <a:r>
              <a:rPr sz="3600" b="1" spc="-1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several</a:t>
            </a:r>
            <a:r>
              <a:rPr sz="36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interfaces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92042" y="2922709"/>
            <a:ext cx="4141589" cy="44113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0526" y="1478025"/>
            <a:ext cx="1342834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List&lt;String&gt;</a:t>
            </a:r>
            <a:r>
              <a:rPr sz="4400" spc="-3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strings</a:t>
            </a:r>
            <a:r>
              <a:rPr sz="4400" spc="-1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4400" spc="-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4400" spc="-1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ArrayList&lt;&gt;()</a:t>
            </a:r>
            <a:endParaRPr sz="4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5614" y="1369313"/>
            <a:ext cx="4434840" cy="974090"/>
          </a:xfrm>
          <a:prstGeom prst="rect">
            <a:avLst/>
          </a:prstGeom>
          <a:ln w="38100">
            <a:solidFill>
              <a:srgbClr val="EF5A28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960"/>
              </a:spcBef>
            </a:pPr>
            <a:r>
              <a:rPr sz="44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List&lt;String&gt;</a:t>
            </a:r>
            <a:endParaRPr sz="4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84975" y="1478025"/>
            <a:ext cx="90741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strings</a:t>
            </a:r>
            <a:r>
              <a:rPr sz="4400" spc="-2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4400" spc="-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4400" spc="-2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ArrayList&lt;&gt;()</a:t>
            </a:r>
            <a:endParaRPr sz="4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6101" y="4197477"/>
            <a:ext cx="424751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22655">
              <a:lnSpc>
                <a:spcPct val="100000"/>
              </a:lnSpc>
              <a:spcBef>
                <a:spcPts val="100"/>
              </a:spcBef>
            </a:pP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3600" b="1" spc="-1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be: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84200" indent="-571500">
              <a:lnSpc>
                <a:spcPct val="100000"/>
              </a:lnSpc>
              <a:buChar char="-"/>
              <a:tabLst>
                <a:tab pos="583565" algn="l"/>
                <a:tab pos="584200" algn="l"/>
              </a:tabLst>
            </a:pPr>
            <a:r>
              <a:rPr sz="36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84200" indent="-571500">
              <a:lnSpc>
                <a:spcPct val="100000"/>
              </a:lnSpc>
              <a:buChar char="-"/>
              <a:tabLst>
                <a:tab pos="583565" algn="l"/>
                <a:tab pos="584200" algn="l"/>
              </a:tabLst>
            </a:pPr>
            <a:r>
              <a:rPr sz="36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3600" b="1" spc="-1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84200" indent="-571500">
              <a:lnSpc>
                <a:spcPct val="100000"/>
              </a:lnSpc>
              <a:buChar char="-"/>
              <a:tabLst>
                <a:tab pos="583565" algn="l"/>
                <a:tab pos="584200" algn="l"/>
              </a:tabLst>
            </a:pPr>
            <a:r>
              <a:rPr sz="36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concrete</a:t>
            </a:r>
            <a:r>
              <a:rPr sz="3600" b="1" spc="-1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48869" y="2445257"/>
            <a:ext cx="228600" cy="798195"/>
          </a:xfrm>
          <a:custGeom>
            <a:avLst/>
            <a:gdLst/>
            <a:ahLst/>
            <a:cxnLst/>
            <a:rect l="l" t="t" r="r" b="b"/>
            <a:pathLst>
              <a:path w="228600" h="798194">
                <a:moveTo>
                  <a:pt x="16889" y="568515"/>
                </a:moveTo>
                <a:lnTo>
                  <a:pt x="9644" y="570865"/>
                </a:lnTo>
                <a:lnTo>
                  <a:pt x="3921" y="575752"/>
                </a:lnTo>
                <a:lnTo>
                  <a:pt x="627" y="582247"/>
                </a:lnTo>
                <a:lnTo>
                  <a:pt x="0" y="589528"/>
                </a:lnTo>
                <a:lnTo>
                  <a:pt x="2278" y="596773"/>
                </a:lnTo>
                <a:lnTo>
                  <a:pt x="114165" y="798195"/>
                </a:lnTo>
                <a:lnTo>
                  <a:pt x="135963" y="758951"/>
                </a:lnTo>
                <a:lnTo>
                  <a:pt x="95115" y="758951"/>
                </a:lnTo>
                <a:lnTo>
                  <a:pt x="95115" y="685444"/>
                </a:lnTo>
                <a:lnTo>
                  <a:pt x="35552" y="578231"/>
                </a:lnTo>
                <a:lnTo>
                  <a:pt x="30664" y="572436"/>
                </a:lnTo>
                <a:lnTo>
                  <a:pt x="24169" y="569118"/>
                </a:lnTo>
                <a:lnTo>
                  <a:pt x="16889" y="568515"/>
                </a:lnTo>
                <a:close/>
              </a:path>
              <a:path w="228600" h="798194">
                <a:moveTo>
                  <a:pt x="95115" y="685444"/>
                </a:moveTo>
                <a:lnTo>
                  <a:pt x="95115" y="758951"/>
                </a:lnTo>
                <a:lnTo>
                  <a:pt x="133215" y="758951"/>
                </a:lnTo>
                <a:lnTo>
                  <a:pt x="133215" y="749681"/>
                </a:lnTo>
                <a:lnTo>
                  <a:pt x="97528" y="749681"/>
                </a:lnTo>
                <a:lnTo>
                  <a:pt x="114165" y="719734"/>
                </a:lnTo>
                <a:lnTo>
                  <a:pt x="95115" y="685444"/>
                </a:lnTo>
                <a:close/>
              </a:path>
              <a:path w="228600" h="798194">
                <a:moveTo>
                  <a:pt x="211441" y="568515"/>
                </a:moveTo>
                <a:lnTo>
                  <a:pt x="204160" y="569118"/>
                </a:lnTo>
                <a:lnTo>
                  <a:pt x="197665" y="572436"/>
                </a:lnTo>
                <a:lnTo>
                  <a:pt x="192778" y="578231"/>
                </a:lnTo>
                <a:lnTo>
                  <a:pt x="133215" y="685444"/>
                </a:lnTo>
                <a:lnTo>
                  <a:pt x="133215" y="758951"/>
                </a:lnTo>
                <a:lnTo>
                  <a:pt x="135963" y="758951"/>
                </a:lnTo>
                <a:lnTo>
                  <a:pt x="226052" y="596773"/>
                </a:lnTo>
                <a:lnTo>
                  <a:pt x="228330" y="589528"/>
                </a:lnTo>
                <a:lnTo>
                  <a:pt x="227703" y="582247"/>
                </a:lnTo>
                <a:lnTo>
                  <a:pt x="224408" y="575752"/>
                </a:lnTo>
                <a:lnTo>
                  <a:pt x="218686" y="570865"/>
                </a:lnTo>
                <a:lnTo>
                  <a:pt x="211441" y="568515"/>
                </a:lnTo>
                <a:close/>
              </a:path>
              <a:path w="228600" h="798194">
                <a:moveTo>
                  <a:pt x="114165" y="719734"/>
                </a:moveTo>
                <a:lnTo>
                  <a:pt x="97528" y="749681"/>
                </a:lnTo>
                <a:lnTo>
                  <a:pt x="130802" y="749681"/>
                </a:lnTo>
                <a:lnTo>
                  <a:pt x="114165" y="719734"/>
                </a:lnTo>
                <a:close/>
              </a:path>
              <a:path w="228600" h="798194">
                <a:moveTo>
                  <a:pt x="133215" y="685444"/>
                </a:moveTo>
                <a:lnTo>
                  <a:pt x="114165" y="719734"/>
                </a:lnTo>
                <a:lnTo>
                  <a:pt x="130802" y="749681"/>
                </a:lnTo>
                <a:lnTo>
                  <a:pt x="133215" y="749681"/>
                </a:lnTo>
                <a:lnTo>
                  <a:pt x="133215" y="685444"/>
                </a:lnTo>
                <a:close/>
              </a:path>
              <a:path w="228600" h="798194">
                <a:moveTo>
                  <a:pt x="133215" y="0"/>
                </a:moveTo>
                <a:lnTo>
                  <a:pt x="95115" y="0"/>
                </a:lnTo>
                <a:lnTo>
                  <a:pt x="95115" y="685444"/>
                </a:lnTo>
                <a:lnTo>
                  <a:pt x="114165" y="719734"/>
                </a:lnTo>
                <a:lnTo>
                  <a:pt x="133215" y="685444"/>
                </a:lnTo>
                <a:lnTo>
                  <a:pt x="133215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0526" y="1478025"/>
            <a:ext cx="73964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List&lt;String&gt;</a:t>
            </a:r>
            <a:r>
              <a:rPr sz="4400" spc="-6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strings</a:t>
            </a:r>
            <a:r>
              <a:rPr sz="4400" spc="-3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4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40290" y="1369313"/>
            <a:ext cx="5986780" cy="974090"/>
          </a:xfrm>
          <a:prstGeom prst="rect">
            <a:avLst/>
          </a:prstGeom>
          <a:ln w="38100">
            <a:solidFill>
              <a:srgbClr val="EF5A28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960"/>
              </a:spcBef>
            </a:pPr>
            <a:r>
              <a:rPr sz="44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4400" spc="-6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ArrayList&lt;&gt;()</a:t>
            </a:r>
            <a:endParaRPr sz="4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6101" y="4197477"/>
            <a:ext cx="424751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22655">
              <a:lnSpc>
                <a:spcPct val="100000"/>
              </a:lnSpc>
              <a:spcBef>
                <a:spcPts val="100"/>
              </a:spcBef>
            </a:pP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3600" b="1" spc="-1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be: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84200" indent="-571500">
              <a:lnSpc>
                <a:spcPct val="100000"/>
              </a:lnSpc>
              <a:buChar char="-"/>
              <a:tabLst>
                <a:tab pos="583565" algn="l"/>
                <a:tab pos="584200" algn="l"/>
              </a:tabLst>
            </a:pPr>
            <a:r>
              <a:rPr sz="36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84200" indent="-571500">
              <a:lnSpc>
                <a:spcPct val="100000"/>
              </a:lnSpc>
              <a:buChar char="-"/>
              <a:tabLst>
                <a:tab pos="583565" algn="l"/>
                <a:tab pos="584200" algn="l"/>
              </a:tabLst>
            </a:pPr>
            <a:r>
              <a:rPr sz="36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3600" b="1" spc="-1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84200" indent="-571500">
              <a:lnSpc>
                <a:spcPct val="100000"/>
              </a:lnSpc>
              <a:buChar char="-"/>
              <a:tabLst>
                <a:tab pos="583565" algn="l"/>
                <a:tab pos="584200" algn="l"/>
              </a:tabLst>
            </a:pPr>
            <a:r>
              <a:rPr sz="36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concrete</a:t>
            </a:r>
            <a:r>
              <a:rPr sz="3600" b="1" spc="-1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19260" y="2445257"/>
            <a:ext cx="228600" cy="798195"/>
          </a:xfrm>
          <a:custGeom>
            <a:avLst/>
            <a:gdLst/>
            <a:ahLst/>
            <a:cxnLst/>
            <a:rect l="l" t="t" r="r" b="b"/>
            <a:pathLst>
              <a:path w="228600" h="798194">
                <a:moveTo>
                  <a:pt x="16889" y="568515"/>
                </a:moveTo>
                <a:lnTo>
                  <a:pt x="9644" y="570865"/>
                </a:lnTo>
                <a:lnTo>
                  <a:pt x="3921" y="575752"/>
                </a:lnTo>
                <a:lnTo>
                  <a:pt x="627" y="582247"/>
                </a:lnTo>
                <a:lnTo>
                  <a:pt x="0" y="589528"/>
                </a:lnTo>
                <a:lnTo>
                  <a:pt x="2278" y="596773"/>
                </a:lnTo>
                <a:lnTo>
                  <a:pt x="114165" y="798195"/>
                </a:lnTo>
                <a:lnTo>
                  <a:pt x="135963" y="758951"/>
                </a:lnTo>
                <a:lnTo>
                  <a:pt x="95115" y="758951"/>
                </a:lnTo>
                <a:lnTo>
                  <a:pt x="95115" y="685444"/>
                </a:lnTo>
                <a:lnTo>
                  <a:pt x="35552" y="578231"/>
                </a:lnTo>
                <a:lnTo>
                  <a:pt x="30664" y="572436"/>
                </a:lnTo>
                <a:lnTo>
                  <a:pt x="24169" y="569118"/>
                </a:lnTo>
                <a:lnTo>
                  <a:pt x="16889" y="568515"/>
                </a:lnTo>
                <a:close/>
              </a:path>
              <a:path w="228600" h="798194">
                <a:moveTo>
                  <a:pt x="95115" y="685444"/>
                </a:moveTo>
                <a:lnTo>
                  <a:pt x="95115" y="758951"/>
                </a:lnTo>
                <a:lnTo>
                  <a:pt x="133215" y="758951"/>
                </a:lnTo>
                <a:lnTo>
                  <a:pt x="133215" y="749681"/>
                </a:lnTo>
                <a:lnTo>
                  <a:pt x="97528" y="749681"/>
                </a:lnTo>
                <a:lnTo>
                  <a:pt x="114165" y="719734"/>
                </a:lnTo>
                <a:lnTo>
                  <a:pt x="95115" y="685444"/>
                </a:lnTo>
                <a:close/>
              </a:path>
              <a:path w="228600" h="798194">
                <a:moveTo>
                  <a:pt x="211441" y="568515"/>
                </a:moveTo>
                <a:lnTo>
                  <a:pt x="204160" y="569118"/>
                </a:lnTo>
                <a:lnTo>
                  <a:pt x="197665" y="572436"/>
                </a:lnTo>
                <a:lnTo>
                  <a:pt x="192778" y="578231"/>
                </a:lnTo>
                <a:lnTo>
                  <a:pt x="133215" y="685444"/>
                </a:lnTo>
                <a:lnTo>
                  <a:pt x="133215" y="758951"/>
                </a:lnTo>
                <a:lnTo>
                  <a:pt x="135963" y="758951"/>
                </a:lnTo>
                <a:lnTo>
                  <a:pt x="226052" y="596773"/>
                </a:lnTo>
                <a:lnTo>
                  <a:pt x="228330" y="589528"/>
                </a:lnTo>
                <a:lnTo>
                  <a:pt x="227703" y="582247"/>
                </a:lnTo>
                <a:lnTo>
                  <a:pt x="224408" y="575752"/>
                </a:lnTo>
                <a:lnTo>
                  <a:pt x="218686" y="570865"/>
                </a:lnTo>
                <a:lnTo>
                  <a:pt x="211441" y="568515"/>
                </a:lnTo>
                <a:close/>
              </a:path>
              <a:path w="228600" h="798194">
                <a:moveTo>
                  <a:pt x="114165" y="719734"/>
                </a:moveTo>
                <a:lnTo>
                  <a:pt x="97528" y="749681"/>
                </a:lnTo>
                <a:lnTo>
                  <a:pt x="130802" y="749681"/>
                </a:lnTo>
                <a:lnTo>
                  <a:pt x="114165" y="719734"/>
                </a:lnTo>
                <a:close/>
              </a:path>
              <a:path w="228600" h="798194">
                <a:moveTo>
                  <a:pt x="133215" y="685444"/>
                </a:moveTo>
                <a:lnTo>
                  <a:pt x="114165" y="719734"/>
                </a:lnTo>
                <a:lnTo>
                  <a:pt x="130802" y="749681"/>
                </a:lnTo>
                <a:lnTo>
                  <a:pt x="133215" y="749681"/>
                </a:lnTo>
                <a:lnTo>
                  <a:pt x="133215" y="685444"/>
                </a:lnTo>
                <a:close/>
              </a:path>
              <a:path w="228600" h="798194">
                <a:moveTo>
                  <a:pt x="133215" y="0"/>
                </a:moveTo>
                <a:lnTo>
                  <a:pt x="95115" y="0"/>
                </a:lnTo>
                <a:lnTo>
                  <a:pt x="95115" y="685444"/>
                </a:lnTo>
                <a:lnTo>
                  <a:pt x="114165" y="719734"/>
                </a:lnTo>
                <a:lnTo>
                  <a:pt x="133215" y="685444"/>
                </a:lnTo>
                <a:lnTo>
                  <a:pt x="133215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943592" y="4197477"/>
            <a:ext cx="575056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implementation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3600" b="1" spc="-1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be: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84200" indent="-571500">
              <a:lnSpc>
                <a:spcPct val="100000"/>
              </a:lnSpc>
              <a:buChar char="-"/>
              <a:tabLst>
                <a:tab pos="583565" algn="l"/>
                <a:tab pos="584200" algn="l"/>
              </a:tabLst>
            </a:pPr>
            <a:r>
              <a:rPr sz="36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concrete</a:t>
            </a:r>
            <a:r>
              <a:rPr sz="3600" b="1" spc="-1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84200" indent="-571500">
              <a:lnSpc>
                <a:spcPct val="100000"/>
              </a:lnSpc>
              <a:buChar char="-"/>
              <a:tabLst>
                <a:tab pos="583565" algn="l"/>
                <a:tab pos="584200" algn="l"/>
              </a:tabLst>
            </a:pPr>
            <a:r>
              <a:rPr sz="36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lambda</a:t>
            </a:r>
            <a:r>
              <a:rPr sz="3600" b="1" spc="-1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expression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48869" y="2445257"/>
            <a:ext cx="228600" cy="798195"/>
          </a:xfrm>
          <a:custGeom>
            <a:avLst/>
            <a:gdLst/>
            <a:ahLst/>
            <a:cxnLst/>
            <a:rect l="l" t="t" r="r" b="b"/>
            <a:pathLst>
              <a:path w="228600" h="798194">
                <a:moveTo>
                  <a:pt x="16889" y="568515"/>
                </a:moveTo>
                <a:lnTo>
                  <a:pt x="9644" y="570865"/>
                </a:lnTo>
                <a:lnTo>
                  <a:pt x="3921" y="575752"/>
                </a:lnTo>
                <a:lnTo>
                  <a:pt x="627" y="582247"/>
                </a:lnTo>
                <a:lnTo>
                  <a:pt x="0" y="589528"/>
                </a:lnTo>
                <a:lnTo>
                  <a:pt x="2278" y="596773"/>
                </a:lnTo>
                <a:lnTo>
                  <a:pt x="114165" y="798195"/>
                </a:lnTo>
                <a:lnTo>
                  <a:pt x="135963" y="758951"/>
                </a:lnTo>
                <a:lnTo>
                  <a:pt x="95115" y="758951"/>
                </a:lnTo>
                <a:lnTo>
                  <a:pt x="95115" y="685444"/>
                </a:lnTo>
                <a:lnTo>
                  <a:pt x="35552" y="578231"/>
                </a:lnTo>
                <a:lnTo>
                  <a:pt x="30664" y="572436"/>
                </a:lnTo>
                <a:lnTo>
                  <a:pt x="24169" y="569118"/>
                </a:lnTo>
                <a:lnTo>
                  <a:pt x="16889" y="568515"/>
                </a:lnTo>
                <a:close/>
              </a:path>
              <a:path w="228600" h="798194">
                <a:moveTo>
                  <a:pt x="95115" y="685444"/>
                </a:moveTo>
                <a:lnTo>
                  <a:pt x="95115" y="758951"/>
                </a:lnTo>
                <a:lnTo>
                  <a:pt x="133215" y="758951"/>
                </a:lnTo>
                <a:lnTo>
                  <a:pt x="133215" y="749681"/>
                </a:lnTo>
                <a:lnTo>
                  <a:pt x="97528" y="749681"/>
                </a:lnTo>
                <a:lnTo>
                  <a:pt x="114165" y="719734"/>
                </a:lnTo>
                <a:lnTo>
                  <a:pt x="95115" y="685444"/>
                </a:lnTo>
                <a:close/>
              </a:path>
              <a:path w="228600" h="798194">
                <a:moveTo>
                  <a:pt x="211441" y="568515"/>
                </a:moveTo>
                <a:lnTo>
                  <a:pt x="204160" y="569118"/>
                </a:lnTo>
                <a:lnTo>
                  <a:pt x="197665" y="572436"/>
                </a:lnTo>
                <a:lnTo>
                  <a:pt x="192778" y="578231"/>
                </a:lnTo>
                <a:lnTo>
                  <a:pt x="133215" y="685444"/>
                </a:lnTo>
                <a:lnTo>
                  <a:pt x="133215" y="758951"/>
                </a:lnTo>
                <a:lnTo>
                  <a:pt x="135963" y="758951"/>
                </a:lnTo>
                <a:lnTo>
                  <a:pt x="226052" y="596773"/>
                </a:lnTo>
                <a:lnTo>
                  <a:pt x="228330" y="589528"/>
                </a:lnTo>
                <a:lnTo>
                  <a:pt x="227703" y="582247"/>
                </a:lnTo>
                <a:lnTo>
                  <a:pt x="224408" y="575752"/>
                </a:lnTo>
                <a:lnTo>
                  <a:pt x="218686" y="570865"/>
                </a:lnTo>
                <a:lnTo>
                  <a:pt x="211441" y="568515"/>
                </a:lnTo>
                <a:close/>
              </a:path>
              <a:path w="228600" h="798194">
                <a:moveTo>
                  <a:pt x="114165" y="719734"/>
                </a:moveTo>
                <a:lnTo>
                  <a:pt x="97528" y="749681"/>
                </a:lnTo>
                <a:lnTo>
                  <a:pt x="130802" y="749681"/>
                </a:lnTo>
                <a:lnTo>
                  <a:pt x="114165" y="719734"/>
                </a:lnTo>
                <a:close/>
              </a:path>
              <a:path w="228600" h="798194">
                <a:moveTo>
                  <a:pt x="133215" y="685444"/>
                </a:moveTo>
                <a:lnTo>
                  <a:pt x="114165" y="719734"/>
                </a:lnTo>
                <a:lnTo>
                  <a:pt x="130802" y="749681"/>
                </a:lnTo>
                <a:lnTo>
                  <a:pt x="133215" y="749681"/>
                </a:lnTo>
                <a:lnTo>
                  <a:pt x="133215" y="685444"/>
                </a:lnTo>
                <a:close/>
              </a:path>
              <a:path w="228600" h="798194">
                <a:moveTo>
                  <a:pt x="133215" y="0"/>
                </a:moveTo>
                <a:lnTo>
                  <a:pt x="95115" y="0"/>
                </a:lnTo>
                <a:lnTo>
                  <a:pt x="95115" y="685444"/>
                </a:lnTo>
                <a:lnTo>
                  <a:pt x="114165" y="719734"/>
                </a:lnTo>
                <a:lnTo>
                  <a:pt x="133215" y="685444"/>
                </a:lnTo>
                <a:lnTo>
                  <a:pt x="133215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937118" y="2622931"/>
            <a:ext cx="9341485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Extending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allows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3600" b="1" spc="-1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add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fields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methods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700405">
              <a:lnSpc>
                <a:spcPct val="163000"/>
              </a:lnSpc>
            </a:pP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about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extending</a:t>
            </a:r>
            <a:r>
              <a:rPr sz="3600" b="1" spc="-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state</a:t>
            </a:r>
            <a:r>
              <a:rPr sz="3600" b="1" spc="-1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behavior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Interfaces</a:t>
            </a:r>
            <a:r>
              <a:rPr sz="3600" b="1" spc="-1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about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modeling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behavior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Understanding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Java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 </a:t>
            </a:r>
            <a:r>
              <a:rPr sz="3600" b="1" spc="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system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Converting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object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another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0030" y="2835909"/>
            <a:ext cx="23939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25" dirty="0"/>
              <a:t>Agenda</a:t>
            </a:r>
            <a:endParaRPr sz="54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55085" marR="5080" indent="-2501265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The</a:t>
            </a:r>
            <a:r>
              <a:rPr spc="-459" dirty="0"/>
              <a:t> </a:t>
            </a:r>
            <a:r>
              <a:rPr spc="160" dirty="0"/>
              <a:t>type</a:t>
            </a:r>
            <a:r>
              <a:rPr spc="-459" dirty="0"/>
              <a:t> </a:t>
            </a:r>
            <a:r>
              <a:rPr spc="135" dirty="0"/>
              <a:t>and</a:t>
            </a:r>
            <a:r>
              <a:rPr spc="-484" dirty="0"/>
              <a:t> </a:t>
            </a:r>
            <a:r>
              <a:rPr spc="165" dirty="0"/>
              <a:t>the</a:t>
            </a:r>
            <a:r>
              <a:rPr spc="-440" dirty="0"/>
              <a:t> </a:t>
            </a:r>
            <a:r>
              <a:rPr spc="60" dirty="0"/>
              <a:t>implementation </a:t>
            </a:r>
            <a:r>
              <a:rPr spc="-2050" dirty="0"/>
              <a:t> </a:t>
            </a:r>
            <a:r>
              <a:rPr spc="80" dirty="0"/>
              <a:t>must</a:t>
            </a:r>
            <a:r>
              <a:rPr spc="-475" dirty="0"/>
              <a:t> </a:t>
            </a:r>
            <a:r>
              <a:rPr spc="245" dirty="0"/>
              <a:t>be</a:t>
            </a:r>
            <a:r>
              <a:rPr spc="-455" dirty="0"/>
              <a:t> </a:t>
            </a:r>
            <a:r>
              <a:rPr spc="125" dirty="0"/>
              <a:t>compatible</a:t>
            </a:r>
            <a:endParaRPr spc="12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2946" y="4091762"/>
            <a:ext cx="1126236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8976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The </a:t>
            </a:r>
            <a:r>
              <a:rPr spc="65" dirty="0"/>
              <a:t>implementation </a:t>
            </a:r>
            <a:r>
              <a:rPr spc="70" dirty="0"/>
              <a:t> </a:t>
            </a:r>
            <a:r>
              <a:rPr spc="80" dirty="0"/>
              <a:t>must</a:t>
            </a:r>
            <a:r>
              <a:rPr spc="-470" dirty="0"/>
              <a:t> </a:t>
            </a:r>
            <a:r>
              <a:rPr spc="250" dirty="0"/>
              <a:t>be</a:t>
            </a:r>
            <a:r>
              <a:rPr spc="-470" dirty="0"/>
              <a:t> </a:t>
            </a:r>
            <a:r>
              <a:rPr spc="5" dirty="0"/>
              <a:t>a</a:t>
            </a:r>
            <a:r>
              <a:rPr spc="-470" dirty="0"/>
              <a:t> </a:t>
            </a:r>
            <a:r>
              <a:rPr spc="165" dirty="0"/>
              <a:t>subtype</a:t>
            </a:r>
            <a:r>
              <a:rPr spc="-470" dirty="0"/>
              <a:t> </a:t>
            </a:r>
            <a:r>
              <a:rPr spc="90" dirty="0"/>
              <a:t>of</a:t>
            </a:r>
            <a:r>
              <a:rPr spc="-470" dirty="0"/>
              <a:t> </a:t>
            </a:r>
            <a:r>
              <a:rPr spc="165" dirty="0"/>
              <a:t>the</a:t>
            </a:r>
            <a:r>
              <a:rPr spc="-465" dirty="0"/>
              <a:t> </a:t>
            </a:r>
            <a:r>
              <a:rPr spc="160" dirty="0"/>
              <a:t>type</a:t>
            </a:r>
            <a:endParaRPr spc="16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626" y="1478025"/>
            <a:ext cx="1409826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Comparable&lt;String&gt;</a:t>
            </a:r>
            <a:r>
              <a:rPr sz="4400" spc="-4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4400" spc="-1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4400" spc="-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"Hello</a:t>
            </a:r>
            <a:r>
              <a:rPr sz="4400" spc="-2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world!"</a:t>
            </a:r>
            <a:endParaRPr sz="4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This</a:t>
            </a:r>
            <a:r>
              <a:rPr spc="-135" dirty="0"/>
              <a:t> </a:t>
            </a:r>
            <a:r>
              <a:rPr spc="135" dirty="0"/>
              <a:t>code</a:t>
            </a:r>
            <a:r>
              <a:rPr spc="-155" dirty="0"/>
              <a:t> </a:t>
            </a:r>
            <a:r>
              <a:rPr spc="60" dirty="0">
                <a:solidFill>
                  <a:srgbClr val="9BC750"/>
                </a:solidFill>
              </a:rPr>
              <a:t>compiles</a:t>
            </a:r>
            <a:r>
              <a:rPr spc="-135" dirty="0">
                <a:solidFill>
                  <a:srgbClr val="9BC750"/>
                </a:solidFill>
              </a:rPr>
              <a:t> </a:t>
            </a:r>
            <a:r>
              <a:rPr spc="110" dirty="0"/>
              <a:t>because</a:t>
            </a:r>
            <a:r>
              <a:rPr spc="-155" dirty="0"/>
              <a:t> </a:t>
            </a:r>
            <a:r>
              <a:rPr spc="75" dirty="0">
                <a:solidFill>
                  <a:srgbClr val="9BC750"/>
                </a:solidFill>
              </a:rPr>
              <a:t>String</a:t>
            </a:r>
            <a:r>
              <a:rPr spc="-145" dirty="0">
                <a:solidFill>
                  <a:srgbClr val="9BC750"/>
                </a:solidFill>
              </a:rPr>
              <a:t> </a:t>
            </a:r>
            <a:r>
              <a:rPr spc="20" dirty="0"/>
              <a:t>implements</a:t>
            </a:r>
            <a:r>
              <a:rPr spc="-135" dirty="0"/>
              <a:t> </a:t>
            </a:r>
            <a:r>
              <a:rPr spc="75" dirty="0">
                <a:solidFill>
                  <a:srgbClr val="9BC750"/>
                </a:solidFill>
              </a:rPr>
              <a:t>Comparable</a:t>
            </a:r>
            <a:endParaRPr spc="75" dirty="0">
              <a:solidFill>
                <a:srgbClr val="9BC750"/>
              </a:solidFill>
            </a:endParaRPr>
          </a:p>
          <a:p>
            <a:pPr marL="635">
              <a:lnSpc>
                <a:spcPct val="100000"/>
              </a:lnSpc>
              <a:spcBef>
                <a:spcPts val="30"/>
              </a:spcBef>
            </a:pPr>
            <a:endParaRPr sz="5200"/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pc="20" dirty="0"/>
              <a:t>The</a:t>
            </a:r>
            <a:r>
              <a:rPr spc="-140" dirty="0"/>
              <a:t> </a:t>
            </a:r>
            <a:r>
              <a:rPr spc="10" dirty="0"/>
              <a:t>compiler</a:t>
            </a:r>
            <a:r>
              <a:rPr spc="-140" dirty="0"/>
              <a:t> </a:t>
            </a:r>
            <a:r>
              <a:rPr spc="95" dirty="0"/>
              <a:t>se</a:t>
            </a:r>
            <a:r>
              <a:rPr spc="114" dirty="0"/>
              <a:t>e</a:t>
            </a:r>
            <a:r>
              <a:rPr spc="195" dirty="0"/>
              <a:t>s</a:t>
            </a:r>
            <a:r>
              <a:rPr spc="-145" dirty="0"/>
              <a:t> </a:t>
            </a:r>
            <a:r>
              <a:rPr b="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strin</a:t>
            </a:r>
            <a:r>
              <a:rPr b="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b="0" spc="-121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125" dirty="0"/>
              <a:t>as</a:t>
            </a:r>
            <a:r>
              <a:rPr spc="-150" dirty="0"/>
              <a:t> </a:t>
            </a:r>
            <a:r>
              <a:rPr spc="55" dirty="0"/>
              <a:t>an</a:t>
            </a:r>
            <a:r>
              <a:rPr spc="-145" dirty="0"/>
              <a:t> </a:t>
            </a:r>
            <a:r>
              <a:rPr spc="25" dirty="0"/>
              <a:t>object</a:t>
            </a:r>
            <a:r>
              <a:rPr spc="-140" dirty="0"/>
              <a:t> </a:t>
            </a:r>
            <a:r>
              <a:rPr spc="30" dirty="0"/>
              <a:t>of</a:t>
            </a:r>
            <a:r>
              <a:rPr spc="-150" dirty="0"/>
              <a:t> </a:t>
            </a:r>
            <a:r>
              <a:rPr spc="50" dirty="0"/>
              <a:t>type</a:t>
            </a:r>
            <a:r>
              <a:rPr spc="-145" dirty="0"/>
              <a:t> </a:t>
            </a:r>
            <a:r>
              <a:rPr b="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Comparable</a:t>
            </a:r>
            <a:endParaRPr b="0" spc="-5" dirty="0">
              <a:solidFill>
                <a:srgbClr val="A9B7C5"/>
              </a:solidFill>
              <a:latin typeface="Courier New" panose="02070309020205020404"/>
              <a:cs typeface="Courier New" panose="02070309020205020404"/>
            </a:endParaRPr>
          </a:p>
          <a:p>
            <a:pPr marL="635" algn="ctr">
              <a:lnSpc>
                <a:spcPct val="100000"/>
              </a:lnSpc>
              <a:spcBef>
                <a:spcPts val="20"/>
              </a:spcBef>
            </a:pPr>
            <a:r>
              <a:rPr spc="125" dirty="0"/>
              <a:t>Because</a:t>
            </a:r>
            <a:r>
              <a:rPr spc="-145" dirty="0"/>
              <a:t> </a:t>
            </a:r>
            <a:r>
              <a:rPr spc="35" dirty="0"/>
              <a:t>the</a:t>
            </a:r>
            <a:r>
              <a:rPr spc="-135" dirty="0"/>
              <a:t> </a:t>
            </a:r>
            <a:r>
              <a:rPr spc="10" dirty="0">
                <a:solidFill>
                  <a:srgbClr val="9BC750"/>
                </a:solidFill>
              </a:rPr>
              <a:t>compiler</a:t>
            </a:r>
            <a:r>
              <a:rPr spc="-140" dirty="0">
                <a:solidFill>
                  <a:srgbClr val="9BC750"/>
                </a:solidFill>
              </a:rPr>
              <a:t> </a:t>
            </a:r>
            <a:r>
              <a:rPr spc="20" dirty="0"/>
              <a:t>only</a:t>
            </a:r>
            <a:r>
              <a:rPr spc="-150" dirty="0"/>
              <a:t> </a:t>
            </a:r>
            <a:r>
              <a:rPr spc="120" dirty="0">
                <a:solidFill>
                  <a:srgbClr val="9BC750"/>
                </a:solidFill>
              </a:rPr>
              <a:t>sees</a:t>
            </a:r>
            <a:r>
              <a:rPr spc="-130" dirty="0">
                <a:solidFill>
                  <a:srgbClr val="9BC750"/>
                </a:solidFill>
              </a:rPr>
              <a:t> </a:t>
            </a:r>
            <a:r>
              <a:rPr spc="35" dirty="0"/>
              <a:t>the</a:t>
            </a:r>
            <a:r>
              <a:rPr spc="-125" dirty="0"/>
              <a:t> </a:t>
            </a:r>
            <a:r>
              <a:rPr spc="50" dirty="0">
                <a:solidFill>
                  <a:srgbClr val="9BC750"/>
                </a:solidFill>
              </a:rPr>
              <a:t>type</a:t>
            </a:r>
            <a:r>
              <a:rPr spc="-145" dirty="0">
                <a:solidFill>
                  <a:srgbClr val="9BC750"/>
                </a:solidFill>
              </a:rPr>
              <a:t> </a:t>
            </a:r>
            <a:r>
              <a:rPr spc="30" dirty="0"/>
              <a:t>of</a:t>
            </a:r>
            <a:r>
              <a:rPr spc="-145" dirty="0"/>
              <a:t> </a:t>
            </a:r>
            <a:r>
              <a:rPr spc="55" dirty="0"/>
              <a:t>a</a:t>
            </a:r>
            <a:r>
              <a:rPr spc="-145" dirty="0"/>
              <a:t> </a:t>
            </a:r>
            <a:r>
              <a:rPr spc="-15" dirty="0"/>
              <a:t>variable</a:t>
            </a:r>
            <a:endParaRPr spc="-15" dirty="0"/>
          </a:p>
          <a:p>
            <a:pPr marL="635">
              <a:lnSpc>
                <a:spcPct val="100000"/>
              </a:lnSpc>
            </a:pPr>
            <a:endParaRPr sz="4300"/>
          </a:p>
          <a:p>
            <a:pPr marL="635" algn="ctr">
              <a:lnSpc>
                <a:spcPct val="100000"/>
              </a:lnSpc>
              <a:spcBef>
                <a:spcPts val="3285"/>
              </a:spcBef>
            </a:pPr>
            <a:r>
              <a:rPr spc="220" dirty="0"/>
              <a:t>So</a:t>
            </a:r>
            <a:r>
              <a:rPr spc="-150" dirty="0"/>
              <a:t> </a:t>
            </a:r>
            <a:r>
              <a:rPr spc="30" dirty="0"/>
              <a:t>the</a:t>
            </a:r>
            <a:r>
              <a:rPr spc="-130" dirty="0"/>
              <a:t> </a:t>
            </a:r>
            <a:r>
              <a:rPr spc="25" dirty="0"/>
              <a:t>following</a:t>
            </a:r>
            <a:r>
              <a:rPr spc="-150" dirty="0"/>
              <a:t> </a:t>
            </a:r>
            <a:r>
              <a:rPr spc="135" dirty="0"/>
              <a:t>code</a:t>
            </a:r>
            <a:r>
              <a:rPr spc="-145" dirty="0"/>
              <a:t> </a:t>
            </a:r>
            <a:r>
              <a:rPr spc="125" dirty="0">
                <a:solidFill>
                  <a:srgbClr val="9BC750"/>
                </a:solidFill>
              </a:rPr>
              <a:t>does</a:t>
            </a:r>
            <a:r>
              <a:rPr spc="-150" dirty="0">
                <a:solidFill>
                  <a:srgbClr val="9BC750"/>
                </a:solidFill>
              </a:rPr>
              <a:t> </a:t>
            </a:r>
            <a:r>
              <a:rPr spc="60" dirty="0">
                <a:solidFill>
                  <a:srgbClr val="9BC750"/>
                </a:solidFill>
              </a:rPr>
              <a:t>not</a:t>
            </a:r>
            <a:r>
              <a:rPr spc="-135" dirty="0">
                <a:solidFill>
                  <a:srgbClr val="9BC750"/>
                </a:solidFill>
              </a:rPr>
              <a:t> </a:t>
            </a:r>
            <a:r>
              <a:rPr spc="40" dirty="0"/>
              <a:t>compile</a:t>
            </a:r>
            <a:endParaRPr spc="40" dirty="0"/>
          </a:p>
          <a:p>
            <a:pPr marL="635" algn="ctr">
              <a:lnSpc>
                <a:spcPct val="100000"/>
              </a:lnSpc>
              <a:spcBef>
                <a:spcPts val="2000"/>
              </a:spcBef>
            </a:pPr>
            <a:r>
              <a:rPr sz="4400" b="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4400" b="0" spc="-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b="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4400" b="0" spc="-2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b="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4400" b="0" spc="-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b="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4400" b="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.length()</a:t>
            </a:r>
            <a:endParaRPr sz="4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0205" marR="5080" indent="-719455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The</a:t>
            </a:r>
            <a:r>
              <a:rPr spc="-470" dirty="0"/>
              <a:t> </a:t>
            </a:r>
            <a:r>
              <a:rPr spc="135" dirty="0"/>
              <a:t>methods</a:t>
            </a:r>
            <a:r>
              <a:rPr spc="-470" dirty="0"/>
              <a:t> </a:t>
            </a:r>
            <a:r>
              <a:rPr spc="15" dirty="0"/>
              <a:t>available</a:t>
            </a:r>
            <a:r>
              <a:rPr spc="-465" dirty="0"/>
              <a:t> </a:t>
            </a:r>
            <a:r>
              <a:rPr spc="140" dirty="0"/>
              <a:t>on</a:t>
            </a:r>
            <a:r>
              <a:rPr spc="-470" dirty="0"/>
              <a:t> </a:t>
            </a:r>
            <a:r>
              <a:rPr spc="5" dirty="0"/>
              <a:t>a</a:t>
            </a:r>
            <a:r>
              <a:rPr spc="-465" dirty="0"/>
              <a:t> </a:t>
            </a:r>
            <a:r>
              <a:rPr spc="25" dirty="0"/>
              <a:t>variable </a:t>
            </a:r>
            <a:r>
              <a:rPr spc="-2050" dirty="0"/>
              <a:t> </a:t>
            </a:r>
            <a:r>
              <a:rPr spc="45" dirty="0"/>
              <a:t>are</a:t>
            </a:r>
            <a:r>
              <a:rPr spc="-465" dirty="0"/>
              <a:t> </a:t>
            </a:r>
            <a:r>
              <a:rPr spc="165" dirty="0"/>
              <a:t>the</a:t>
            </a:r>
            <a:r>
              <a:rPr spc="-465" dirty="0"/>
              <a:t> </a:t>
            </a:r>
            <a:r>
              <a:rPr spc="140" dirty="0"/>
              <a:t>ones</a:t>
            </a:r>
            <a:r>
              <a:rPr spc="-465" dirty="0"/>
              <a:t> </a:t>
            </a:r>
            <a:r>
              <a:rPr spc="150" dirty="0"/>
              <a:t>defined</a:t>
            </a:r>
            <a:r>
              <a:rPr spc="-459" dirty="0"/>
              <a:t> </a:t>
            </a:r>
            <a:r>
              <a:rPr spc="140" dirty="0"/>
              <a:t>on</a:t>
            </a:r>
            <a:r>
              <a:rPr spc="-465" dirty="0"/>
              <a:t> </a:t>
            </a:r>
            <a:r>
              <a:rPr spc="15" dirty="0"/>
              <a:t>its</a:t>
            </a:r>
            <a:r>
              <a:rPr spc="-465" dirty="0"/>
              <a:t> </a:t>
            </a:r>
            <a:r>
              <a:rPr spc="160" dirty="0"/>
              <a:t>type</a:t>
            </a:r>
            <a:endParaRPr spc="16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57133" y="4065778"/>
            <a:ext cx="90849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45" dirty="0">
                <a:solidFill>
                  <a:srgbClr val="404040"/>
                </a:solidFill>
              </a:rPr>
              <a:t>Converting</a:t>
            </a:r>
            <a:r>
              <a:rPr sz="6000" spc="-420" dirty="0">
                <a:solidFill>
                  <a:srgbClr val="404040"/>
                </a:solidFill>
              </a:rPr>
              <a:t> </a:t>
            </a:r>
            <a:r>
              <a:rPr sz="6000" spc="120" dirty="0">
                <a:solidFill>
                  <a:srgbClr val="404040"/>
                </a:solidFill>
              </a:rPr>
              <a:t>Numeric</a:t>
            </a:r>
            <a:r>
              <a:rPr sz="6000" spc="-420" dirty="0">
                <a:solidFill>
                  <a:srgbClr val="404040"/>
                </a:solidFill>
              </a:rPr>
              <a:t> </a:t>
            </a:r>
            <a:r>
              <a:rPr sz="6000" spc="-5" dirty="0">
                <a:solidFill>
                  <a:srgbClr val="404040"/>
                </a:solidFill>
              </a:rPr>
              <a:t>Types</a:t>
            </a:r>
            <a:endParaRPr sz="6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0710" y="3936619"/>
            <a:ext cx="7058025" cy="2357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There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two</a:t>
            </a:r>
            <a:r>
              <a:rPr sz="3600" b="1" spc="-1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cases</a:t>
            </a:r>
            <a:r>
              <a:rPr sz="3600" b="1" spc="-1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consider: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326390" indent="-314325">
              <a:lnSpc>
                <a:spcPct val="100000"/>
              </a:lnSpc>
              <a:spcBef>
                <a:spcPts val="2700"/>
              </a:spcBef>
              <a:buChar char="-"/>
              <a:tabLst>
                <a:tab pos="327025" algn="l"/>
              </a:tabLst>
            </a:pP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types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object</a:t>
            </a:r>
            <a:r>
              <a:rPr sz="3600" b="1" spc="-1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326390" indent="-314325">
              <a:lnSpc>
                <a:spcPct val="100000"/>
              </a:lnSpc>
              <a:spcBef>
                <a:spcPts val="2700"/>
              </a:spcBef>
              <a:buChar char="-"/>
              <a:tabLst>
                <a:tab pos="327025" algn="l"/>
              </a:tabLst>
            </a:pP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types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primitive</a:t>
            </a:r>
            <a:r>
              <a:rPr sz="3600" b="1" spc="-1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30594" y="3467830"/>
            <a:ext cx="4263902" cy="33190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0710" y="4108196"/>
            <a:ext cx="84562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convert</a:t>
            </a:r>
            <a:r>
              <a:rPr sz="36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object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object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20710" y="5548071"/>
            <a:ext cx="8968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If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36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extension</a:t>
            </a:r>
            <a:r>
              <a:rPr sz="3600" b="1" spc="-114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33279" y="2661066"/>
            <a:ext cx="4461113" cy="493664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0710" y="3833876"/>
            <a:ext cx="98425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convert</a:t>
            </a:r>
            <a:r>
              <a:rPr sz="36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any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numerical</a:t>
            </a:r>
            <a:r>
              <a:rPr sz="3600" b="1" spc="-1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primitive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any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other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numerical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primitive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0365" marR="508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It</a:t>
            </a:r>
            <a:r>
              <a:rPr spc="-150" dirty="0"/>
              <a:t> </a:t>
            </a:r>
            <a:r>
              <a:rPr spc="114" dirty="0"/>
              <a:t>can</a:t>
            </a:r>
            <a:r>
              <a:rPr spc="-150" dirty="0"/>
              <a:t> </a:t>
            </a:r>
            <a:r>
              <a:rPr spc="90" dirty="0"/>
              <a:t>be</a:t>
            </a:r>
            <a:r>
              <a:rPr spc="-150" dirty="0"/>
              <a:t> </a:t>
            </a:r>
            <a:r>
              <a:rPr spc="90" dirty="0"/>
              <a:t>done</a:t>
            </a:r>
            <a:r>
              <a:rPr spc="-150" dirty="0"/>
              <a:t> </a:t>
            </a:r>
            <a:r>
              <a:rPr spc="-25" dirty="0"/>
              <a:t>implicitly</a:t>
            </a:r>
            <a:r>
              <a:rPr spc="-150" dirty="0"/>
              <a:t> </a:t>
            </a:r>
            <a:r>
              <a:rPr spc="-100" dirty="0"/>
              <a:t>if</a:t>
            </a:r>
            <a:r>
              <a:rPr spc="-150" dirty="0"/>
              <a:t> </a:t>
            </a:r>
            <a:r>
              <a:rPr spc="-10" dirty="0"/>
              <a:t>there</a:t>
            </a:r>
            <a:r>
              <a:rPr spc="-130" dirty="0"/>
              <a:t> </a:t>
            </a:r>
            <a:r>
              <a:rPr spc="25" dirty="0"/>
              <a:t>is</a:t>
            </a:r>
            <a:r>
              <a:rPr spc="-150" dirty="0"/>
              <a:t> </a:t>
            </a:r>
            <a:r>
              <a:rPr spc="90" dirty="0"/>
              <a:t>no</a:t>
            </a:r>
            <a:r>
              <a:rPr spc="-145" dirty="0"/>
              <a:t> </a:t>
            </a:r>
            <a:r>
              <a:rPr spc="95" dirty="0"/>
              <a:t>loss</a:t>
            </a:r>
            <a:r>
              <a:rPr spc="-150" dirty="0"/>
              <a:t> </a:t>
            </a:r>
            <a:r>
              <a:rPr spc="30" dirty="0"/>
              <a:t>of </a:t>
            </a:r>
            <a:r>
              <a:rPr spc="-1070" dirty="0"/>
              <a:t> </a:t>
            </a:r>
            <a:r>
              <a:rPr spc="35" dirty="0"/>
              <a:t>precision</a:t>
            </a:r>
            <a:endParaRPr spc="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33279" y="2661066"/>
            <a:ext cx="4461113" cy="493664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5832475"/>
          </a:xfrm>
          <a:custGeom>
            <a:avLst/>
            <a:gdLst/>
            <a:ahLst/>
            <a:cxnLst/>
            <a:rect l="l" t="t" r="r" b="b"/>
            <a:pathLst>
              <a:path w="18288000" h="5832475">
                <a:moveTo>
                  <a:pt x="18288000" y="0"/>
                </a:moveTo>
                <a:lnTo>
                  <a:pt x="0" y="0"/>
                </a:lnTo>
                <a:lnTo>
                  <a:pt x="0" y="5832348"/>
                </a:lnTo>
                <a:lnTo>
                  <a:pt x="18288000" y="5832348"/>
                </a:lnTo>
                <a:lnTo>
                  <a:pt x="18288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6700" y="2139442"/>
            <a:ext cx="29584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i1</a:t>
            </a:r>
            <a:r>
              <a:rPr sz="3200" spc="-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10;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C7831"/>
                </a:solidFill>
              </a:rPr>
              <a:t>long </a:t>
            </a:r>
            <a:r>
              <a:rPr dirty="0">
                <a:solidFill>
                  <a:srgbClr val="A9B7C5"/>
                </a:solidFill>
              </a:rPr>
              <a:t>l1</a:t>
            </a:r>
            <a:r>
              <a:rPr spc="-10" dirty="0">
                <a:solidFill>
                  <a:srgbClr val="A9B7C5"/>
                </a:solidFill>
              </a:rPr>
              <a:t> </a:t>
            </a:r>
            <a:r>
              <a:rPr dirty="0">
                <a:solidFill>
                  <a:srgbClr val="A9B7C5"/>
                </a:solidFill>
              </a:rPr>
              <a:t>=</a:t>
            </a:r>
            <a:r>
              <a:rPr spc="-10" dirty="0">
                <a:solidFill>
                  <a:srgbClr val="A9B7C5"/>
                </a:solidFill>
              </a:rPr>
              <a:t> </a:t>
            </a:r>
            <a:r>
              <a:rPr dirty="0">
                <a:solidFill>
                  <a:srgbClr val="A9B7C5"/>
                </a:solidFill>
              </a:rPr>
              <a:t>i1;</a:t>
            </a:r>
            <a:r>
              <a:rPr spc="5" dirty="0">
                <a:solidFill>
                  <a:srgbClr val="A9B7C5"/>
                </a:solidFill>
              </a:rPr>
              <a:t> </a:t>
            </a:r>
            <a:r>
              <a:rPr dirty="0"/>
              <a:t>// does</a:t>
            </a:r>
            <a:r>
              <a:rPr spc="5" dirty="0"/>
              <a:t> </a:t>
            </a:r>
            <a:r>
              <a:rPr spc="-5" dirty="0"/>
              <a:t>compile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89863" y="6417690"/>
            <a:ext cx="15424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Remember: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implicit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conversion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allowed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if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there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no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loss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precision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700" y="2139442"/>
            <a:ext cx="29584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i1</a:t>
            </a:r>
            <a:r>
              <a:rPr sz="3200" spc="-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10;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6700" y="2626817"/>
            <a:ext cx="71113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long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l1</a:t>
            </a:r>
            <a:r>
              <a:rPr sz="32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i1;</a:t>
            </a:r>
            <a:r>
              <a:rPr sz="3200" spc="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// does</a:t>
            </a:r>
            <a:r>
              <a:rPr sz="32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compile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700" y="3602863"/>
            <a:ext cx="14933294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long</a:t>
            </a:r>
            <a:r>
              <a:rPr sz="320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l2</a:t>
            </a:r>
            <a:r>
              <a:rPr sz="3200" spc="-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10L;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00000"/>
              </a:lnSpc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3200" spc="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i2</a:t>
            </a:r>
            <a:r>
              <a:rPr sz="3200" spc="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l2;</a:t>
            </a:r>
            <a:r>
              <a:rPr sz="32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200" spc="2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does</a:t>
            </a:r>
            <a:r>
              <a:rPr sz="3200" spc="2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compile</a:t>
            </a:r>
            <a:r>
              <a:rPr sz="3200" spc="4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(possible</a:t>
            </a:r>
            <a:r>
              <a:rPr sz="3200" spc="5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loss</a:t>
            </a:r>
            <a:r>
              <a:rPr sz="3200" spc="2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3200" spc="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precision) </a:t>
            </a:r>
            <a:r>
              <a:rPr sz="3200" spc="-190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3200" spc="1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i3 =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20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)l2;</a:t>
            </a:r>
            <a:r>
              <a:rPr sz="3200" spc="4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2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does</a:t>
            </a:r>
            <a:r>
              <a:rPr sz="3200" spc="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compile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863" y="6417690"/>
            <a:ext cx="15424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Remember: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implicit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conversion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allowed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if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there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no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loss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precision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47731" y="4065778"/>
            <a:ext cx="65944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45" dirty="0">
                <a:solidFill>
                  <a:srgbClr val="404040"/>
                </a:solidFill>
              </a:rPr>
              <a:t>Creating</a:t>
            </a:r>
            <a:r>
              <a:rPr sz="6000" spc="-459" dirty="0">
                <a:solidFill>
                  <a:srgbClr val="404040"/>
                </a:solidFill>
              </a:rPr>
              <a:t> </a:t>
            </a:r>
            <a:r>
              <a:rPr sz="6000" spc="35" dirty="0">
                <a:solidFill>
                  <a:srgbClr val="404040"/>
                </a:solidFill>
              </a:rPr>
              <a:t>Interfaces</a:t>
            </a:r>
            <a:endParaRPr sz="6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811" y="640080"/>
            <a:ext cx="0" cy="8985885"/>
          </a:xfrm>
          <a:custGeom>
            <a:avLst/>
            <a:gdLst/>
            <a:ahLst/>
            <a:cxnLst/>
            <a:rect l="l" t="t" r="r" b="b"/>
            <a:pathLst>
              <a:path h="8985885">
                <a:moveTo>
                  <a:pt x="0" y="0"/>
                </a:moveTo>
                <a:lnTo>
                  <a:pt x="0" y="8985631"/>
                </a:lnTo>
              </a:path>
            </a:pathLst>
          </a:custGeom>
          <a:ln w="127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45719"/>
            <a:ext cx="120650" cy="960119"/>
            <a:chOff x="0" y="45719"/>
            <a:chExt cx="120650" cy="960119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45719"/>
              <a:ext cx="103377" cy="3200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65760"/>
              <a:ext cx="120090" cy="64008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20710" y="4554092"/>
            <a:ext cx="98615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All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3600" b="1" spc="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operations </a:t>
            </a:r>
            <a:r>
              <a:rPr sz="3600" b="1" spc="9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on </a:t>
            </a:r>
            <a:r>
              <a:rPr sz="3600" b="1" spc="6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non-floating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point </a:t>
            </a:r>
            <a:r>
              <a:rPr sz="3600" b="1" spc="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primitive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types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executed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using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int</a:t>
            </a:r>
            <a:r>
              <a:rPr sz="3600" b="1" spc="-1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long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3279" y="2661066"/>
            <a:ext cx="4461113" cy="493664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700" y="2626817"/>
            <a:ext cx="344741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short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i1 =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10; </a:t>
            </a:r>
            <a:r>
              <a:rPr sz="3200" spc="-19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short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i2</a:t>
            </a:r>
            <a:r>
              <a:rPr sz="32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10;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700" y="4090542"/>
            <a:ext cx="95554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short</a:t>
            </a:r>
            <a:r>
              <a:rPr sz="3200" spc="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i3</a:t>
            </a:r>
            <a:r>
              <a:rPr sz="32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i1</a:t>
            </a:r>
            <a:r>
              <a:rPr sz="32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+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i2;</a:t>
            </a:r>
            <a:r>
              <a:rPr sz="320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200" spc="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does</a:t>
            </a:r>
            <a:r>
              <a:rPr sz="3200" spc="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compile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863" y="6143370"/>
            <a:ext cx="16668750" cy="2494915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last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line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does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compile: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84200" indent="-571500">
              <a:lnSpc>
                <a:spcPct val="100000"/>
              </a:lnSpc>
              <a:spcBef>
                <a:spcPts val="2160"/>
              </a:spcBef>
              <a:buChar char="-"/>
              <a:tabLst>
                <a:tab pos="583565" algn="l"/>
                <a:tab pos="584200" algn="l"/>
              </a:tabLst>
            </a:pP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addition</a:t>
            </a:r>
            <a:r>
              <a:rPr sz="3600" b="1" spc="-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executed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int,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so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i1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i2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first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converted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84200" indent="-571500">
              <a:lnSpc>
                <a:spcPct val="100000"/>
              </a:lnSpc>
              <a:spcBef>
                <a:spcPts val="2160"/>
              </a:spcBef>
              <a:buChar char="-"/>
              <a:tabLst>
                <a:tab pos="583565" algn="l"/>
                <a:tab pos="584200" algn="l"/>
              </a:tabLst>
            </a:pPr>
            <a:r>
              <a:rPr sz="3600" b="1" spc="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then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result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also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int,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cannot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implicitly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converted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short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700" y="2626817"/>
            <a:ext cx="344741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short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i1 =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10; </a:t>
            </a:r>
            <a:r>
              <a:rPr sz="3200" spc="-19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short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i2</a:t>
            </a:r>
            <a:r>
              <a:rPr sz="32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10;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700" y="4090542"/>
            <a:ext cx="1077785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short</a:t>
            </a:r>
            <a:r>
              <a:rPr sz="3200" spc="4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i3</a:t>
            </a:r>
            <a:r>
              <a:rPr sz="3200" spc="3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2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i1</a:t>
            </a:r>
            <a:r>
              <a:rPr sz="3200" spc="3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3200" spc="2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i2;</a:t>
            </a:r>
            <a:r>
              <a:rPr sz="3200" spc="4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200" spc="4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does</a:t>
            </a:r>
            <a:r>
              <a:rPr sz="3200" spc="4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3200" spc="2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compile </a:t>
            </a: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short</a:t>
            </a:r>
            <a:r>
              <a:rPr sz="3200" spc="1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i4</a:t>
            </a:r>
            <a:r>
              <a:rPr sz="32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short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)(i1</a:t>
            </a:r>
            <a:r>
              <a:rPr sz="3200" spc="4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+ i2);</a:t>
            </a:r>
            <a:r>
              <a:rPr sz="32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2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does</a:t>
            </a:r>
            <a:r>
              <a:rPr sz="3200" spc="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compile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863" y="6143370"/>
            <a:ext cx="16668750" cy="2494915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last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line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does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compile: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84200" indent="-571500">
              <a:lnSpc>
                <a:spcPct val="100000"/>
              </a:lnSpc>
              <a:spcBef>
                <a:spcPts val="2160"/>
              </a:spcBef>
              <a:buChar char="-"/>
              <a:tabLst>
                <a:tab pos="583565" algn="l"/>
                <a:tab pos="584200" algn="l"/>
              </a:tabLst>
            </a:pP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addition</a:t>
            </a:r>
            <a:r>
              <a:rPr sz="3600" b="1" spc="-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executed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int,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so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i1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i2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first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converted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84200" indent="-571500">
              <a:lnSpc>
                <a:spcPct val="100000"/>
              </a:lnSpc>
              <a:spcBef>
                <a:spcPts val="2160"/>
              </a:spcBef>
              <a:buChar char="-"/>
              <a:tabLst>
                <a:tab pos="583565" algn="l"/>
                <a:tab pos="584200" algn="l"/>
              </a:tabLst>
            </a:pPr>
            <a:r>
              <a:rPr sz="3600" b="1" spc="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then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result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also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int,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cannot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implicitly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converted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short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700" y="4090542"/>
            <a:ext cx="955548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3200" spc="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f1</a:t>
            </a:r>
            <a:r>
              <a:rPr sz="32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3,14;</a:t>
            </a:r>
            <a:r>
              <a:rPr sz="320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2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does</a:t>
            </a:r>
            <a:r>
              <a:rPr sz="3200" spc="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32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compile </a:t>
            </a: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float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f2</a:t>
            </a:r>
            <a:r>
              <a:rPr sz="32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)3,14;</a:t>
            </a:r>
            <a:r>
              <a:rPr sz="3200" spc="5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2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does</a:t>
            </a:r>
            <a:r>
              <a:rPr sz="3200" spc="1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compile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863" y="6143370"/>
            <a:ext cx="16668750" cy="2494915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last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line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does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compile: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84200" indent="-571500">
              <a:lnSpc>
                <a:spcPct val="100000"/>
              </a:lnSpc>
              <a:spcBef>
                <a:spcPts val="2160"/>
              </a:spcBef>
              <a:buChar char="-"/>
              <a:tabLst>
                <a:tab pos="583565" algn="l"/>
                <a:tab pos="584200" algn="l"/>
              </a:tabLst>
            </a:pP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addition</a:t>
            </a:r>
            <a:r>
              <a:rPr sz="3600" b="1" spc="-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executed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int,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so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i1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i2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first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converted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84200" indent="-571500">
              <a:lnSpc>
                <a:spcPct val="100000"/>
              </a:lnSpc>
              <a:spcBef>
                <a:spcPts val="2160"/>
              </a:spcBef>
              <a:buChar char="-"/>
              <a:tabLst>
                <a:tab pos="583565" algn="l"/>
                <a:tab pos="584200" algn="l"/>
              </a:tabLst>
            </a:pPr>
            <a:r>
              <a:rPr sz="3600" b="1" spc="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then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result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also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int,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cannot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implicitly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converted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short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0710" y="3113658"/>
            <a:ext cx="9622790" cy="400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9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Conversions</a:t>
            </a:r>
            <a:r>
              <a:rPr sz="3600" b="1" spc="-1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between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primitive</a:t>
            </a:r>
            <a:r>
              <a:rPr sz="36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types</a:t>
            </a:r>
            <a:r>
              <a:rPr sz="3600" b="1" spc="-1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very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tricky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404495">
              <a:lnSpc>
                <a:spcPct val="100000"/>
              </a:lnSpc>
              <a:spcBef>
                <a:spcPts val="2700"/>
              </a:spcBef>
              <a:buClr>
                <a:srgbClr val="EF5A28"/>
              </a:buClr>
              <a:buAutoNum type="arabicParenR"/>
              <a:tabLst>
                <a:tab pos="463550" algn="l"/>
              </a:tabLst>
            </a:pPr>
            <a:r>
              <a:rPr sz="3600" b="1" spc="18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No</a:t>
            </a:r>
            <a:r>
              <a:rPr sz="3600" b="1" spc="-1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implicit</a:t>
            </a:r>
            <a:r>
              <a:rPr sz="3600" b="1" spc="-1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conversion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lead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loss</a:t>
            </a:r>
            <a:r>
              <a:rPr sz="3600" b="1" spc="-1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precision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66675">
              <a:lnSpc>
                <a:spcPct val="100000"/>
              </a:lnSpc>
              <a:spcBef>
                <a:spcPts val="2700"/>
              </a:spcBef>
              <a:buClr>
                <a:srgbClr val="EF5A28"/>
              </a:buClr>
              <a:buAutoNum type="arabicParenR"/>
              <a:tabLst>
                <a:tab pos="553720" algn="l"/>
              </a:tabLst>
            </a:pPr>
            <a:r>
              <a:rPr sz="3600" b="1" spc="-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Arithmetic</a:t>
            </a:r>
            <a:r>
              <a:rPr sz="3600" b="1" spc="-12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operations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executed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using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ints</a:t>
            </a:r>
            <a:r>
              <a:rPr sz="3600" b="1" spc="-1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longs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9732" y="2531889"/>
            <a:ext cx="3008919" cy="519418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98525" y="2858135"/>
            <a:ext cx="597090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Assisted Practice</a:t>
            </a:r>
            <a:endParaRPr lang="en-US" sz="5400" spc="60" dirty="0">
              <a:solidFill>
                <a:srgbClr val="FFFFFF"/>
              </a:solidFill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5719"/>
            <a:ext cx="118745" cy="960119"/>
            <a:chOff x="0" y="45719"/>
            <a:chExt cx="118745" cy="96011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5760"/>
              <a:ext cx="118262" cy="64008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937118" y="4680584"/>
            <a:ext cx="7591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3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Using</a:t>
            </a:r>
            <a:r>
              <a:rPr sz="3600" b="1" spc="-16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interfaces</a:t>
            </a:r>
            <a:r>
              <a:rPr sz="3600" b="1" spc="-15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3600" b="1" spc="-145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behavior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937118" y="2451049"/>
            <a:ext cx="7459980" cy="503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8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What</a:t>
            </a:r>
            <a:r>
              <a:rPr sz="3600" b="1" spc="-1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did</a:t>
            </a:r>
            <a:r>
              <a:rPr sz="3600" b="1" spc="-1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3600" b="1" spc="-1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learn?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63000"/>
              </a:lnSpc>
              <a:spcBef>
                <a:spcPts val="5"/>
              </a:spcBef>
            </a:pPr>
            <a:r>
              <a:rPr sz="3600" b="1" spc="10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How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create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600" b="1" spc="10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use </a:t>
            </a: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interfaces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What</a:t>
            </a:r>
            <a:r>
              <a:rPr sz="3600" b="1" spc="-1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types,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</a:t>
            </a:r>
            <a:r>
              <a:rPr sz="3600" b="1" spc="-1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compatibility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Primitive</a:t>
            </a:r>
            <a:r>
              <a:rPr sz="3600" b="1" spc="-1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-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Type</a:t>
            </a:r>
            <a:r>
              <a:rPr sz="3600" b="1" spc="-1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conversion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Arithmetic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ints</a:t>
            </a:r>
            <a:r>
              <a:rPr sz="3600" b="1" spc="-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longs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30679" y="2012390"/>
            <a:ext cx="269303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2085">
              <a:lnSpc>
                <a:spcPct val="100000"/>
              </a:lnSpc>
              <a:spcBef>
                <a:spcPts val="100"/>
              </a:spcBef>
            </a:pPr>
            <a:r>
              <a:rPr sz="5400" spc="185" dirty="0"/>
              <a:t>Module </a:t>
            </a:r>
            <a:r>
              <a:rPr sz="5400" spc="-1675" dirty="0"/>
              <a:t> </a:t>
            </a:r>
            <a:r>
              <a:rPr sz="5400" spc="-75" dirty="0"/>
              <a:t>W</a:t>
            </a:r>
            <a:r>
              <a:rPr sz="5400" spc="55" dirty="0"/>
              <a:t>rap</a:t>
            </a:r>
            <a:r>
              <a:rPr sz="5400" spc="-380" dirty="0"/>
              <a:t> </a:t>
            </a:r>
            <a:r>
              <a:rPr sz="5400" spc="210" dirty="0"/>
              <a:t>Up</a:t>
            </a:r>
            <a:endParaRPr sz="54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623940"/>
            <a:ext cx="1645920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0358" y="3559302"/>
            <a:ext cx="14366240" cy="176276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 indent="34925">
              <a:lnSpc>
                <a:spcPts val="6480"/>
              </a:lnSpc>
              <a:spcBef>
                <a:spcPts val="915"/>
              </a:spcBef>
            </a:pPr>
            <a:r>
              <a:rPr sz="6000" spc="235" dirty="0">
                <a:solidFill>
                  <a:srgbClr val="404040"/>
                </a:solidFill>
              </a:rPr>
              <a:t>Up</a:t>
            </a:r>
            <a:r>
              <a:rPr sz="6000" spc="-420" dirty="0">
                <a:solidFill>
                  <a:srgbClr val="404040"/>
                </a:solidFill>
              </a:rPr>
              <a:t> </a:t>
            </a:r>
            <a:r>
              <a:rPr sz="6000" spc="240" dirty="0">
                <a:solidFill>
                  <a:srgbClr val="404040"/>
                </a:solidFill>
              </a:rPr>
              <a:t>N</a:t>
            </a:r>
            <a:r>
              <a:rPr sz="6000" spc="-254" dirty="0">
                <a:solidFill>
                  <a:srgbClr val="404040"/>
                </a:solidFill>
              </a:rPr>
              <a:t>ext:</a:t>
            </a:r>
            <a:r>
              <a:rPr sz="6000" spc="-405" dirty="0">
                <a:solidFill>
                  <a:srgbClr val="404040"/>
                </a:solidFill>
              </a:rPr>
              <a:t> </a:t>
            </a:r>
            <a:r>
              <a:rPr sz="6000" spc="220" dirty="0">
                <a:solidFill>
                  <a:srgbClr val="404040"/>
                </a:solidFill>
              </a:rPr>
              <a:t>Constru</a:t>
            </a:r>
            <a:r>
              <a:rPr sz="6000" spc="220" dirty="0">
                <a:solidFill>
                  <a:srgbClr val="404040"/>
                </a:solidFill>
              </a:rPr>
              <a:t>c</a:t>
            </a:r>
            <a:r>
              <a:rPr sz="6000" spc="85" dirty="0">
                <a:solidFill>
                  <a:srgbClr val="404040"/>
                </a:solidFill>
              </a:rPr>
              <a:t>ting</a:t>
            </a:r>
            <a:r>
              <a:rPr sz="6000" spc="-420" dirty="0">
                <a:solidFill>
                  <a:srgbClr val="404040"/>
                </a:solidFill>
              </a:rPr>
              <a:t> </a:t>
            </a:r>
            <a:r>
              <a:rPr sz="6000" spc="60" dirty="0">
                <a:solidFill>
                  <a:srgbClr val="404040"/>
                </a:solidFill>
              </a:rPr>
              <a:t>an</a:t>
            </a:r>
            <a:r>
              <a:rPr sz="6000" spc="-420" dirty="0">
                <a:solidFill>
                  <a:srgbClr val="404040"/>
                </a:solidFill>
              </a:rPr>
              <a:t> </a:t>
            </a:r>
            <a:r>
              <a:rPr sz="6000" spc="20" dirty="0">
                <a:solidFill>
                  <a:srgbClr val="404040"/>
                </a:solidFill>
              </a:rPr>
              <a:t>Object,</a:t>
            </a:r>
            <a:r>
              <a:rPr sz="6000" spc="-400" dirty="0">
                <a:solidFill>
                  <a:srgbClr val="404040"/>
                </a:solidFill>
              </a:rPr>
              <a:t> </a:t>
            </a:r>
            <a:r>
              <a:rPr sz="6000" spc="114" dirty="0">
                <a:solidFill>
                  <a:srgbClr val="404040"/>
                </a:solidFill>
              </a:rPr>
              <a:t>Calling</a:t>
            </a:r>
            <a:r>
              <a:rPr sz="6000" spc="-420" dirty="0">
                <a:solidFill>
                  <a:srgbClr val="404040"/>
                </a:solidFill>
              </a:rPr>
              <a:t> </a:t>
            </a:r>
            <a:r>
              <a:rPr sz="6000" dirty="0">
                <a:solidFill>
                  <a:srgbClr val="404040"/>
                </a:solidFill>
              </a:rPr>
              <a:t>a  </a:t>
            </a:r>
            <a:r>
              <a:rPr sz="6000" spc="175" dirty="0">
                <a:solidFill>
                  <a:srgbClr val="404040"/>
                </a:solidFill>
              </a:rPr>
              <a:t>Constructor</a:t>
            </a:r>
            <a:r>
              <a:rPr sz="6000" spc="-425" dirty="0">
                <a:solidFill>
                  <a:srgbClr val="404040"/>
                </a:solidFill>
              </a:rPr>
              <a:t> </a:t>
            </a:r>
            <a:r>
              <a:rPr sz="6000" spc="10" dirty="0">
                <a:solidFill>
                  <a:srgbClr val="404040"/>
                </a:solidFill>
              </a:rPr>
              <a:t>from</a:t>
            </a:r>
            <a:r>
              <a:rPr sz="6000" spc="-425" dirty="0">
                <a:solidFill>
                  <a:srgbClr val="404040"/>
                </a:solidFill>
              </a:rPr>
              <a:t> </a:t>
            </a:r>
            <a:r>
              <a:rPr sz="6000" spc="5" dirty="0">
                <a:solidFill>
                  <a:srgbClr val="404040"/>
                </a:solidFill>
              </a:rPr>
              <a:t>a</a:t>
            </a:r>
            <a:r>
              <a:rPr sz="6000" spc="-425" dirty="0">
                <a:solidFill>
                  <a:srgbClr val="404040"/>
                </a:solidFill>
              </a:rPr>
              <a:t> </a:t>
            </a:r>
            <a:r>
              <a:rPr sz="6000" spc="175" dirty="0">
                <a:solidFill>
                  <a:srgbClr val="404040"/>
                </a:solidFill>
              </a:rPr>
              <a:t>Constructor</a:t>
            </a:r>
            <a:endParaRPr sz="6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0710" y="2599181"/>
            <a:ext cx="9225915" cy="503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r>
              <a:rPr sz="36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may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have: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326390" indent="-314325">
              <a:lnSpc>
                <a:spcPct val="100000"/>
              </a:lnSpc>
              <a:spcBef>
                <a:spcPts val="2700"/>
              </a:spcBef>
              <a:buClr>
                <a:srgbClr val="EF5A28"/>
              </a:buClr>
              <a:buChar char="-"/>
              <a:tabLst>
                <a:tab pos="327025" algn="l"/>
              </a:tabLst>
            </a:pPr>
            <a:r>
              <a:rPr sz="3600" b="1" spc="6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3600" b="1" spc="-16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methods;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326390" indent="-314325">
              <a:lnSpc>
                <a:spcPct val="100000"/>
              </a:lnSpc>
              <a:spcBef>
                <a:spcPts val="2700"/>
              </a:spcBef>
              <a:buClr>
                <a:srgbClr val="EF5A28"/>
              </a:buClr>
              <a:buChar char="-"/>
              <a:tabLst>
                <a:tab pos="327025" algn="l"/>
              </a:tabLst>
            </a:pPr>
            <a:r>
              <a:rPr sz="3600" b="1" spc="3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constants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;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326390" indent="-314325">
              <a:lnSpc>
                <a:spcPct val="100000"/>
              </a:lnSpc>
              <a:spcBef>
                <a:spcPts val="2700"/>
              </a:spcBef>
              <a:buClr>
                <a:srgbClr val="EF5A28"/>
              </a:buClr>
              <a:buChar char="-"/>
              <a:tabLst>
                <a:tab pos="327025" algn="l"/>
              </a:tabLst>
            </a:pPr>
            <a:r>
              <a:rPr sz="3600" b="1" spc="6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concrete</a:t>
            </a:r>
            <a:r>
              <a:rPr sz="3600" b="1" spc="-16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methods;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326390" indent="-314325">
              <a:lnSpc>
                <a:spcPct val="100000"/>
              </a:lnSpc>
              <a:spcBef>
                <a:spcPts val="2705"/>
              </a:spcBef>
              <a:buClr>
                <a:srgbClr val="EF5A28"/>
              </a:buClr>
              <a:buChar char="-"/>
              <a:tabLst>
                <a:tab pos="327025" algn="l"/>
              </a:tabLst>
            </a:pPr>
            <a:r>
              <a:rPr sz="3600" b="1" spc="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static</a:t>
            </a:r>
            <a:r>
              <a:rPr sz="36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concrete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methods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3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Default</a:t>
            </a:r>
            <a:r>
              <a:rPr sz="3600" b="1" spc="-16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static</a:t>
            </a:r>
            <a:r>
              <a:rPr sz="3600" b="1" spc="-1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methods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must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public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33279" y="2661066"/>
            <a:ext cx="4461113" cy="49366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5832475"/>
          </a:xfrm>
          <a:custGeom>
            <a:avLst/>
            <a:gdLst/>
            <a:ahLst/>
            <a:cxnLst/>
            <a:rect l="l" t="t" r="r" b="b"/>
            <a:pathLst>
              <a:path w="18288000" h="5832475">
                <a:moveTo>
                  <a:pt x="18288000" y="0"/>
                </a:moveTo>
                <a:lnTo>
                  <a:pt x="0" y="0"/>
                </a:lnTo>
                <a:lnTo>
                  <a:pt x="0" y="5832348"/>
                </a:lnTo>
                <a:lnTo>
                  <a:pt x="18288000" y="5832348"/>
                </a:lnTo>
                <a:lnTo>
                  <a:pt x="18288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6700" y="676401"/>
            <a:ext cx="735901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320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Consumer&lt;T&gt;</a:t>
            </a:r>
            <a:r>
              <a:rPr sz="3200" spc="4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Courier New" panose="02070309020205020404"/>
              <a:cs typeface="Courier New" panose="02070309020205020404"/>
            </a:endParaRPr>
          </a:p>
          <a:p>
            <a:pPr marL="89154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32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accept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(T</a:t>
            </a:r>
            <a:r>
              <a:rPr sz="32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t);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700" y="4577918"/>
            <a:ext cx="269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863" y="6417690"/>
            <a:ext cx="14166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Consumer</a:t>
            </a:r>
            <a:r>
              <a:rPr sz="3600" b="1" spc="-1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r>
              <a:rPr sz="3600" b="1" spc="-1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models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any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object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accept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object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5832475"/>
          </a:xfrm>
          <a:custGeom>
            <a:avLst/>
            <a:gdLst/>
            <a:ahLst/>
            <a:cxnLst/>
            <a:rect l="l" t="t" r="r" b="b"/>
            <a:pathLst>
              <a:path w="18288000" h="5832475">
                <a:moveTo>
                  <a:pt x="18288000" y="0"/>
                </a:moveTo>
                <a:lnTo>
                  <a:pt x="0" y="0"/>
                </a:lnTo>
                <a:lnTo>
                  <a:pt x="0" y="5832348"/>
                </a:lnTo>
                <a:lnTo>
                  <a:pt x="18288000" y="5832348"/>
                </a:lnTo>
                <a:lnTo>
                  <a:pt x="18288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9863" y="676401"/>
            <a:ext cx="14166215" cy="713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105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200" spc="2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3200" spc="3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Consumer&lt;T&gt;</a:t>
            </a:r>
            <a:r>
              <a:rPr sz="3200" spc="4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Courier New" panose="02070309020205020404"/>
              <a:cs typeface="Courier New" panose="02070309020205020404"/>
            </a:endParaRPr>
          </a:p>
          <a:p>
            <a:pPr marL="133858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32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accept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(T</a:t>
            </a:r>
            <a:r>
              <a:rPr sz="32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t);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4200">
              <a:latin typeface="Courier New" panose="02070309020205020404"/>
              <a:cs typeface="Courier New" panose="02070309020205020404"/>
            </a:endParaRPr>
          </a:p>
          <a:p>
            <a:pPr marL="1338580">
              <a:lnSpc>
                <a:spcPct val="100000"/>
              </a:lnSpc>
              <a:spcBef>
                <a:spcPts val="2925"/>
              </a:spcBef>
            </a:pPr>
            <a:r>
              <a:rPr sz="32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default</a:t>
            </a:r>
            <a:r>
              <a:rPr sz="3200" spc="3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Consumer&lt;T&gt;</a:t>
            </a:r>
            <a:r>
              <a:rPr sz="3200" spc="7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andThen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(Consumer&lt;T&gt;</a:t>
            </a:r>
            <a:r>
              <a:rPr sz="32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other)</a:t>
            </a:r>
            <a:r>
              <a:rPr sz="3200" spc="4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2216150">
              <a:lnSpc>
                <a:spcPct val="100000"/>
              </a:lnSpc>
            </a:pP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200" spc="-2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Implementation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338580">
              <a:lnSpc>
                <a:spcPct val="100000"/>
              </a:lnSpc>
            </a:pP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59105">
              <a:lnSpc>
                <a:spcPct val="100000"/>
              </a:lnSpc>
            </a:pPr>
            <a:r>
              <a:rPr sz="32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42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50000"/>
              </a:lnSpc>
              <a:spcBef>
                <a:spcPts val="3720"/>
              </a:spcBef>
            </a:pP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Consumer</a:t>
            </a:r>
            <a:r>
              <a:rPr sz="3600" b="1" spc="-1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r>
              <a:rPr sz="3600" b="1" spc="-1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models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any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object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accept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object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also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defines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how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chain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consumers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0710" y="3045079"/>
            <a:ext cx="7803515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How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6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instantiate</a:t>
            </a:r>
            <a:r>
              <a:rPr sz="3600" b="1" spc="-114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interfaces?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2099945">
              <a:lnSpc>
                <a:spcPct val="163000"/>
              </a:lnSpc>
            </a:pPr>
            <a:r>
              <a:rPr sz="3600" b="1" spc="-9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instantiate</a:t>
            </a:r>
            <a:r>
              <a:rPr sz="3600" b="1" spc="-10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6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interface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need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implement</a:t>
            </a:r>
            <a:r>
              <a:rPr sz="36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it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326390" indent="-314325">
              <a:lnSpc>
                <a:spcPct val="100000"/>
              </a:lnSpc>
              <a:spcBef>
                <a:spcPts val="2700"/>
              </a:spcBef>
              <a:buChar char="-"/>
              <a:tabLst>
                <a:tab pos="327025" algn="l"/>
              </a:tabLst>
            </a:pP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concrete</a:t>
            </a:r>
            <a:r>
              <a:rPr sz="36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326390" indent="-314325">
              <a:lnSpc>
                <a:spcPct val="100000"/>
              </a:lnSpc>
              <a:spcBef>
                <a:spcPts val="2700"/>
              </a:spcBef>
              <a:buChar char="-"/>
              <a:tabLst>
                <a:tab pos="327025" algn="l"/>
              </a:tabLst>
            </a:pPr>
            <a:r>
              <a:rPr sz="3600" b="1" spc="-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lambda</a:t>
            </a:r>
            <a:r>
              <a:rPr sz="3600" b="1" spc="-16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expressions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93912" y="3358739"/>
            <a:ext cx="3536307" cy="353775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0710" y="2770758"/>
            <a:ext cx="9121140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Implementing</a:t>
            </a:r>
            <a:r>
              <a:rPr sz="36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r>
              <a:rPr sz="3600" b="1" spc="-1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consists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326390" indent="-314325">
              <a:lnSpc>
                <a:spcPct val="100000"/>
              </a:lnSpc>
              <a:spcBef>
                <a:spcPts val="2700"/>
              </a:spcBef>
              <a:buClr>
                <a:srgbClr val="EF5A28"/>
              </a:buClr>
              <a:buChar char="-"/>
              <a:tabLst>
                <a:tab pos="327025" algn="l"/>
              </a:tabLst>
            </a:pPr>
            <a:r>
              <a:rPr sz="3600" b="1" spc="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creating</a:t>
            </a:r>
            <a:r>
              <a:rPr sz="3600" b="1" spc="-16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0"/>
              </a:spcBef>
              <a:buChar char="-"/>
              <a:tabLst>
                <a:tab pos="327025" algn="l"/>
              </a:tabLst>
            </a:pP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concrete</a:t>
            </a:r>
            <a:r>
              <a:rPr sz="3600" b="1" spc="-1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implementations</a:t>
            </a:r>
            <a:r>
              <a:rPr sz="3600" b="1" spc="-12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6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all</a:t>
            </a:r>
            <a:r>
              <a:rPr sz="36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3600" b="1" spc="-1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methods</a:t>
            </a:r>
            <a:r>
              <a:rPr sz="3600" b="1" spc="-14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3600" b="1" spc="-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Or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326390" indent="-314325">
              <a:lnSpc>
                <a:spcPct val="100000"/>
              </a:lnSpc>
              <a:spcBef>
                <a:spcPts val="2705"/>
              </a:spcBef>
              <a:buChar char="-"/>
              <a:tabLst>
                <a:tab pos="327025" algn="l"/>
              </a:tabLst>
            </a:pPr>
            <a:r>
              <a:rPr sz="3600" b="1" spc="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creating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lambda</a:t>
            </a:r>
            <a:r>
              <a:rPr sz="3600" b="1" spc="-1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expression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30594" y="3467830"/>
            <a:ext cx="4263902" cy="33190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0710" y="3833876"/>
            <a:ext cx="9422130" cy="256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15745">
              <a:lnSpc>
                <a:spcPct val="100000"/>
              </a:lnSpc>
              <a:spcBef>
                <a:spcPts val="100"/>
              </a:spcBef>
            </a:pP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3600" b="1" spc="-16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define</a:t>
            </a:r>
            <a:r>
              <a:rPr sz="36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methods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accept </a:t>
            </a:r>
            <a:r>
              <a:rPr sz="3600" b="1" spc="-107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interfaces</a:t>
            </a:r>
            <a:r>
              <a:rPr sz="3600" b="1" spc="-1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arguments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0"/>
              </a:spcBef>
            </a:pPr>
            <a:r>
              <a:rPr sz="3600" b="1" spc="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3600" b="1" spc="-14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case,</a:t>
            </a:r>
            <a:r>
              <a:rPr sz="3600" b="1" spc="-15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your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methods</a:t>
            </a:r>
            <a:r>
              <a:rPr sz="3600" b="1" spc="-13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independent </a:t>
            </a:r>
            <a:r>
              <a:rPr sz="3600" b="1" spc="-106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5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5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implementations</a:t>
            </a:r>
            <a:r>
              <a:rPr sz="3600" b="1" spc="-13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rPr>
              <a:t>used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30594" y="3467830"/>
            <a:ext cx="4263902" cy="33190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4781</Words>
  <Application>WPS Presentation</Application>
  <PresentationFormat>On-screen Show (4:3)</PresentationFormat>
  <Paragraphs>260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Arial</vt:lpstr>
      <vt:lpstr>SimSun</vt:lpstr>
      <vt:lpstr>Wingdings</vt:lpstr>
      <vt:lpstr>Tahoma</vt:lpstr>
      <vt:lpstr>Trebuchet MS</vt:lpstr>
      <vt:lpstr>Courier New</vt:lpstr>
      <vt:lpstr>Microsoft YaHei</vt:lpstr>
      <vt:lpstr>Arial Unicode MS</vt:lpstr>
      <vt:lpstr>Calibri</vt:lpstr>
      <vt:lpstr>Office Theme</vt:lpstr>
      <vt:lpstr>Modeling Object Behavior  with Interfaces</vt:lpstr>
      <vt:lpstr>Agenda</vt:lpstr>
      <vt:lpstr>Creating Interfaces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Defining Types</vt:lpstr>
      <vt:lpstr>PowerPoint 演示文稿</vt:lpstr>
      <vt:lpstr>PowerPoint 演示文稿</vt:lpstr>
      <vt:lpstr>a single other class, abstract or concrete</vt:lpstr>
      <vt:lpstr>a single other class, abstract or concrete</vt:lpstr>
      <vt:lpstr>Java has multiple inheritance  of type</vt:lpstr>
      <vt:lpstr>PowerPoint 演示文稿</vt:lpstr>
      <vt:lpstr>List&lt;String&gt; strings = new ArrayList&lt;&gt;()</vt:lpstr>
      <vt:lpstr>List&lt;String&gt;</vt:lpstr>
      <vt:lpstr>List&lt;String&gt; strings =</vt:lpstr>
      <vt:lpstr>The type and the implementation  must be compatible</vt:lpstr>
      <vt:lpstr>The implementation  must be a subtype of the type</vt:lpstr>
      <vt:lpstr>Comparable&lt;String&gt; string = "Hello world!"</vt:lpstr>
      <vt:lpstr>The methods available on a variable  are the ones defined on its type</vt:lpstr>
      <vt:lpstr>Converting Numeric Types</vt:lpstr>
      <vt:lpstr>PowerPoint 演示文稿</vt:lpstr>
      <vt:lpstr>PowerPoint 演示文稿</vt:lpstr>
      <vt:lpstr>PowerPoint 演示文稿</vt:lpstr>
      <vt:lpstr>long l1 = i1; // does compile</vt:lpstr>
      <vt:lpstr>long l1 = i1; // does compile</vt:lpstr>
      <vt:lpstr>All the operations on non-floating point  primitive types are executed using int or long</vt:lpstr>
      <vt:lpstr>short i1 = 10;  short i2 = 10;</vt:lpstr>
      <vt:lpstr>short i1 = 10;  short i2 = 10;</vt:lpstr>
      <vt:lpstr>float f1 = 3,14; // does not compile  float f2 = (float)3,14; // does compile</vt:lpstr>
      <vt:lpstr>PowerPoint 演示文稿</vt:lpstr>
      <vt:lpstr>PowerPoint 演示文稿</vt:lpstr>
      <vt:lpstr>Module  Wrap Up</vt:lpstr>
      <vt:lpstr>Up Next: Constructing an Object, Calling a  Constructor from a Constructor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Object Behavior  with Interfaces</dc:title>
  <dc:creator>Ann Grafelman</dc:creator>
  <cp:lastModifiedBy>steve</cp:lastModifiedBy>
  <cp:revision>2</cp:revision>
  <dcterms:created xsi:type="dcterms:W3CDTF">2022-09-18T15:17:14Z</dcterms:created>
  <dcterms:modified xsi:type="dcterms:W3CDTF">2022-09-18T17:32:47Z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2021-09-10T05:30:00Z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2022-09-18T05:30:00Z</vt:filetime>
  </property>
  <property fmtid="{D5CDD505-2E9C-101B-9397-08002B2CF9AE}" pid="5" name="ICV">
    <vt:lpwstr>F00F3421D4F04F1E92D0C4E5B968A23D</vt:lpwstr>
  </property>
  <property fmtid="{D5CDD505-2E9C-101B-9397-08002B2CF9AE}" pid="6" name="KSOProductBuildVer">
    <vt:lpwstr>1033-11.2.0.11306</vt:lpwstr>
  </property>
</Properties>
</file>