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6129" y="2857881"/>
            <a:ext cx="13175741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5832475"/>
          </a:xfrm>
          <a:custGeom>
            <a:avLst/>
            <a:gdLst/>
            <a:ahLst/>
            <a:cxnLst/>
            <a:rect l="l" t="t" r="r" b="b"/>
            <a:pathLst>
              <a:path w="18288000" h="5832475">
                <a:moveTo>
                  <a:pt x="18288000" y="0"/>
                </a:moveTo>
                <a:lnTo>
                  <a:pt x="0" y="0"/>
                </a:lnTo>
                <a:lnTo>
                  <a:pt x="0" y="5832348"/>
                </a:lnTo>
                <a:lnTo>
                  <a:pt x="18288000" y="58323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5832475"/>
          </a:xfrm>
          <a:custGeom>
            <a:avLst/>
            <a:gdLst/>
            <a:ahLst/>
            <a:cxnLst/>
            <a:rect l="l" t="t" r="r" b="b"/>
            <a:pathLst>
              <a:path w="18288000" h="5832475">
                <a:moveTo>
                  <a:pt x="18288000" y="0"/>
                </a:moveTo>
                <a:lnTo>
                  <a:pt x="0" y="0"/>
                </a:lnTo>
                <a:lnTo>
                  <a:pt x="0" y="5832348"/>
                </a:lnTo>
                <a:lnTo>
                  <a:pt x="18288000" y="58323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9515" y="4091762"/>
            <a:ext cx="11808968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863" y="3458082"/>
            <a:ext cx="10654665" cy="3533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673" y="3162046"/>
            <a:ext cx="12891135" cy="105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100"/>
              </a:spcBef>
            </a:pPr>
            <a:r>
              <a:rPr sz="6800" spc="140" dirty="0">
                <a:solidFill>
                  <a:srgbClr val="404040"/>
                </a:solidFill>
              </a:rPr>
              <a:t>Constructing</a:t>
            </a:r>
            <a:r>
              <a:rPr sz="6800" spc="-430" dirty="0">
                <a:solidFill>
                  <a:srgbClr val="404040"/>
                </a:solidFill>
              </a:rPr>
              <a:t> </a:t>
            </a:r>
            <a:r>
              <a:rPr sz="6800" spc="105" dirty="0">
                <a:solidFill>
                  <a:srgbClr val="404040"/>
                </a:solidFill>
              </a:rPr>
              <a:t>an</a:t>
            </a:r>
            <a:r>
              <a:rPr sz="6800" spc="-400" dirty="0">
                <a:solidFill>
                  <a:srgbClr val="404040"/>
                </a:solidFill>
              </a:rPr>
              <a:t> </a:t>
            </a:r>
            <a:r>
              <a:rPr sz="6800" spc="-204" dirty="0">
                <a:solidFill>
                  <a:srgbClr val="404040"/>
                </a:solidFill>
              </a:rPr>
              <a:t>Object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811" y="640080"/>
            <a:ext cx="0" cy="8985885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719"/>
            <a:ext cx="120650" cy="960119"/>
            <a:chOff x="0" y="45719"/>
            <a:chExt cx="120650" cy="960119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45719"/>
              <a:ext cx="103377" cy="320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5760"/>
              <a:ext cx="120090" cy="640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720710" y="2942081"/>
            <a:ext cx="9034145" cy="434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Rules</a:t>
            </a:r>
            <a:r>
              <a:rPr sz="3600" b="1" spc="-1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constructors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73723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AutoNum type="arabicParenR"/>
              <a:tabLst>
                <a:tab pos="463550" algn="l"/>
              </a:tabLst>
            </a:pPr>
            <a:r>
              <a:rPr sz="36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construc</a:t>
            </a:r>
            <a:r>
              <a:rPr sz="3600" b="1" spc="1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600" b="1" spc="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ors</a:t>
            </a:r>
            <a:r>
              <a:rPr sz="3600" b="1" spc="-1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defa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600" b="1" spc="-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lt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empty 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added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compiler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AutoNum type="arabicParenR"/>
              <a:tabLst>
                <a:tab pos="553720" algn="l"/>
              </a:tabLst>
            </a:pPr>
            <a:r>
              <a:rPr sz="3600" b="1" spc="-1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explicit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default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may</a:t>
            </a:r>
            <a:r>
              <a:rPr sz="3600" b="1" spc="-1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several</a:t>
            </a:r>
            <a:r>
              <a:rPr sz="3600" b="1" spc="-1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279" y="2661066"/>
            <a:ext cx="4461113" cy="49366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998" y="4433442"/>
            <a:ext cx="269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650" y="1012530"/>
          <a:ext cx="11210290" cy="4439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0520"/>
                <a:gridCol w="1468754"/>
                <a:gridCol w="4311015"/>
              </a:tblGrid>
              <a:tr h="17315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200" spc="-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public</a:t>
                      </a:r>
                      <a:r>
                        <a:rPr sz="3200" spc="1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200" spc="-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class</a:t>
                      </a:r>
                      <a:r>
                        <a:rPr sz="3200" spc="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200" spc="-5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City</a:t>
                      </a:r>
                      <a:r>
                        <a:rPr sz="3200" spc="1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20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2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84860" algn="ctr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public </a:t>
                      </a:r>
                      <a:r>
                        <a:rPr sz="3200" spc="-5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City(String</a:t>
                      </a:r>
                      <a:endParaRPr sz="3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968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5730">
                        <a:lnSpc>
                          <a:spcPct val="100000"/>
                        </a:lnSpc>
                        <a:spcBef>
                          <a:spcPts val="3005"/>
                        </a:spcBef>
                      </a:pPr>
                      <a:r>
                        <a:rPr sz="3200" spc="-5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name)</a:t>
                      </a:r>
                      <a:endParaRPr sz="3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  <a:spcBef>
                          <a:spcPts val="3005"/>
                        </a:spcBef>
                      </a:pPr>
                      <a:r>
                        <a:rPr sz="320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</a:tr>
              <a:tr h="975550">
                <a:tc>
                  <a:txBody>
                    <a:bodyPr/>
                    <a:lstStyle/>
                    <a:p>
                      <a:pPr marL="910590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320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3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9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</a:tr>
              <a:tr h="975487">
                <a:tc>
                  <a:txBody>
                    <a:bodyPr/>
                    <a:lstStyle/>
                    <a:p>
                      <a:pPr marL="784860" algn="ctr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3200" spc="-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public </a:t>
                      </a:r>
                      <a:r>
                        <a:rPr sz="3200" spc="-5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City(String</a:t>
                      </a:r>
                      <a:endParaRPr sz="3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9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3200" spc="-5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name,</a:t>
                      </a:r>
                      <a:endParaRPr sz="3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9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23190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3200" spc="-5" dirty="0">
                          <a:solidFill>
                            <a:srgbClr val="CC783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 </a:t>
                      </a:r>
                      <a:r>
                        <a:rPr sz="3200" spc="-5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population)</a:t>
                      </a:r>
                      <a:r>
                        <a:rPr sz="3200" spc="2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20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9395" marB="0">
                    <a:solidFill>
                      <a:srgbClr val="404040"/>
                    </a:solidFill>
                  </a:tcPr>
                </a:tc>
              </a:tr>
              <a:tr h="7561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sz="3200" dirty="0">
                          <a:solidFill>
                            <a:srgbClr val="A9B7C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32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9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9863" y="6417690"/>
            <a:ext cx="1371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call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another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700" y="1019301"/>
            <a:ext cx="4670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1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</a:t>
            </a:r>
            <a:r>
              <a:rPr sz="3200" spc="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5998" y="1994661"/>
            <a:ext cx="638111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270" marR="5080" indent="-878205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City(String</a:t>
            </a:r>
            <a:r>
              <a:rPr sz="3200" spc="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name)</a:t>
            </a:r>
            <a:r>
              <a:rPr sz="3200" spc="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0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(name,</a:t>
            </a:r>
            <a:r>
              <a:rPr sz="3200" spc="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0);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863" y="3945763"/>
            <a:ext cx="13713460" cy="38690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85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City(String</a:t>
            </a:r>
            <a:r>
              <a:rPr sz="3200" spc="6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name,</a:t>
            </a:r>
            <a:r>
              <a:rPr sz="320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320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population)</a:t>
            </a:r>
            <a:r>
              <a:rPr sz="3200" spc="5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338580">
              <a:lnSpc>
                <a:spcPct val="100000"/>
              </a:lnSpc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59105">
              <a:lnSpc>
                <a:spcPct val="100000"/>
              </a:lnSpc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51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50000"/>
              </a:lnSpc>
            </a:pP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call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another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call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must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line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4734" y="3589146"/>
            <a:ext cx="1009713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A</a:t>
            </a:r>
            <a:r>
              <a:rPr spc="-400" dirty="0"/>
              <a:t> </a:t>
            </a:r>
            <a:r>
              <a:rPr spc="60" dirty="0"/>
              <a:t>constructor</a:t>
            </a:r>
            <a:r>
              <a:rPr spc="-375" dirty="0"/>
              <a:t> </a:t>
            </a:r>
            <a:r>
              <a:rPr spc="80" dirty="0"/>
              <a:t>must</a:t>
            </a:r>
            <a:r>
              <a:rPr spc="-400" dirty="0"/>
              <a:t> </a:t>
            </a:r>
            <a:r>
              <a:rPr spc="-190" dirty="0"/>
              <a:t>call</a:t>
            </a:r>
            <a:endParaRPr spc="-190" dirty="0"/>
          </a:p>
          <a:p>
            <a:pPr marL="12700" marR="5080" algn="ctr">
              <a:lnSpc>
                <a:spcPct val="100000"/>
              </a:lnSpc>
            </a:pPr>
            <a:r>
              <a:rPr dirty="0"/>
              <a:t>a</a:t>
            </a:r>
            <a:r>
              <a:rPr spc="-385" dirty="0"/>
              <a:t> </a:t>
            </a:r>
            <a:r>
              <a:rPr spc="90" dirty="0"/>
              <a:t>construc</a:t>
            </a:r>
            <a:r>
              <a:rPr spc="-5" dirty="0"/>
              <a:t>t</a:t>
            </a:r>
            <a:r>
              <a:rPr spc="-40" dirty="0"/>
              <a:t>or</a:t>
            </a:r>
            <a:r>
              <a:rPr spc="-360" dirty="0"/>
              <a:t> </a:t>
            </a:r>
            <a:r>
              <a:rPr spc="-95" dirty="0"/>
              <a:t>from</a:t>
            </a:r>
            <a:r>
              <a:rPr spc="-380" dirty="0"/>
              <a:t> </a:t>
            </a:r>
            <a:r>
              <a:rPr spc="-305" dirty="0"/>
              <a:t>i</a:t>
            </a:r>
            <a:r>
              <a:rPr spc="-505" dirty="0"/>
              <a:t>t</a:t>
            </a:r>
            <a:r>
              <a:rPr spc="335" dirty="0"/>
              <a:t>s</a:t>
            </a:r>
            <a:r>
              <a:rPr spc="-390" dirty="0"/>
              <a:t> </a:t>
            </a:r>
            <a:r>
              <a:rPr spc="80" dirty="0"/>
              <a:t>class  </a:t>
            </a:r>
            <a:r>
              <a:rPr spc="-40" dirty="0"/>
              <a:t>or</a:t>
            </a:r>
            <a:r>
              <a:rPr spc="-390" dirty="0"/>
              <a:t> </a:t>
            </a:r>
            <a:r>
              <a:rPr spc="-95" dirty="0"/>
              <a:t>from</a:t>
            </a:r>
            <a:r>
              <a:rPr spc="-380" dirty="0"/>
              <a:t> </a:t>
            </a:r>
            <a:r>
              <a:rPr spc="-305" dirty="0"/>
              <a:t>i</a:t>
            </a:r>
            <a:r>
              <a:rPr spc="-505" dirty="0"/>
              <a:t>t</a:t>
            </a:r>
            <a:r>
              <a:rPr spc="335" dirty="0"/>
              <a:t>s</a:t>
            </a:r>
            <a:r>
              <a:rPr spc="-380" dirty="0"/>
              <a:t> </a:t>
            </a:r>
            <a:r>
              <a:rPr spc="130" dirty="0"/>
              <a:t>super</a:t>
            </a:r>
            <a:r>
              <a:rPr spc="-385" dirty="0"/>
              <a:t> </a:t>
            </a:r>
            <a:r>
              <a:rPr spc="90" dirty="0"/>
              <a:t>class</a:t>
            </a:r>
            <a:endParaRPr spc="9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811" y="640080"/>
            <a:ext cx="0" cy="8985885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719"/>
            <a:ext cx="120650" cy="960119"/>
            <a:chOff x="0" y="45719"/>
            <a:chExt cx="120650" cy="960119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45719"/>
              <a:ext cx="103377" cy="320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5760"/>
              <a:ext cx="120090" cy="640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720710" y="3559555"/>
            <a:ext cx="9738995" cy="311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Rules</a:t>
            </a:r>
            <a:r>
              <a:rPr sz="3600" b="1" spc="-1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constructors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-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3)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must</a:t>
            </a:r>
            <a:r>
              <a:rPr sz="3600" b="1" spc="-1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call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its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superclass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explicit</a:t>
            </a:r>
            <a:r>
              <a:rPr sz="3600" b="1" spc="-1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call,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then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call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 the </a:t>
            </a: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3600" b="1" spc="1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no-arg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added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compiler</a:t>
            </a:r>
            <a:r>
              <a:rPr sz="3600" b="1" spc="-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279" y="2661066"/>
            <a:ext cx="4461113" cy="49366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700" y="1994661"/>
            <a:ext cx="4670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1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</a:t>
            </a:r>
            <a:r>
              <a:rPr sz="3200" spc="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863" y="2970402"/>
            <a:ext cx="7706995" cy="4021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85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City(String</a:t>
            </a:r>
            <a:r>
              <a:rPr sz="3200" spc="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name)</a:t>
            </a:r>
            <a:r>
              <a:rPr sz="3200" spc="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221615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.name</a:t>
            </a:r>
            <a:r>
              <a:rPr sz="3200" spc="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338580">
              <a:lnSpc>
                <a:spcPct val="100000"/>
              </a:lnSpc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59105">
              <a:lnSpc>
                <a:spcPct val="100000"/>
              </a:lnSpc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sz="3600" b="1" spc="10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write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700" y="1994661"/>
            <a:ext cx="833882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</a:t>
            </a:r>
            <a:r>
              <a:rPr sz="3200" spc="3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3200" spc="3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3200" spc="3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891540">
              <a:lnSpc>
                <a:spcPct val="100000"/>
              </a:lnSpc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City(String</a:t>
            </a:r>
            <a:r>
              <a:rPr sz="3200" spc="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name)</a:t>
            </a:r>
            <a:r>
              <a:rPr sz="3200" spc="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863" y="3458082"/>
            <a:ext cx="11870055" cy="435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150" marR="54914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super();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.name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=</a:t>
            </a:r>
            <a:r>
              <a:rPr sz="32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33858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59105">
              <a:lnSpc>
                <a:spcPct val="100000"/>
              </a:lnSpc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compiler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compiles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super()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calls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empty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2482037"/>
            <a:ext cx="46710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1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</a:t>
            </a:r>
            <a:r>
              <a:rPr sz="32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766" y="3458082"/>
            <a:ext cx="7260590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9745" marR="5080" indent="-878205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City(String</a:t>
            </a:r>
            <a:r>
              <a:rPr sz="3200" spc="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name)</a:t>
            </a:r>
            <a:r>
              <a:rPr sz="3200" spc="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0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.name</a:t>
            </a:r>
            <a:r>
              <a:rPr sz="320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9217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863" y="6417690"/>
            <a:ext cx="7706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Capital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does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compile!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4030" y="2482037"/>
            <a:ext cx="490982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1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Capital </a:t>
            </a:r>
            <a:r>
              <a:rPr sz="3200" spc="-190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320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2482037"/>
            <a:ext cx="46710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1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</a:t>
            </a:r>
            <a:r>
              <a:rPr sz="32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6130" marR="3112770" indent="-87820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C7831"/>
                </a:solidFill>
              </a:rPr>
              <a:t>public</a:t>
            </a:r>
            <a:r>
              <a:rPr spc="20" dirty="0">
                <a:solidFill>
                  <a:srgbClr val="CC7831"/>
                </a:solidFill>
              </a:rPr>
              <a:t> </a:t>
            </a:r>
            <a:r>
              <a:rPr spc="-5" dirty="0"/>
              <a:t>City(String</a:t>
            </a:r>
            <a:r>
              <a:rPr spc="50" dirty="0"/>
              <a:t> </a:t>
            </a:r>
            <a:r>
              <a:rPr spc="-5" dirty="0"/>
              <a:t>name)</a:t>
            </a:r>
            <a:r>
              <a:rPr spc="5" dirty="0"/>
              <a:t> </a:t>
            </a:r>
            <a:r>
              <a:rPr dirty="0"/>
              <a:t>{ </a:t>
            </a:r>
            <a:r>
              <a:rPr spc="-1905" dirty="0"/>
              <a:t> </a:t>
            </a:r>
            <a:r>
              <a:rPr spc="-5" dirty="0">
                <a:solidFill>
                  <a:srgbClr val="CC7831"/>
                </a:solidFill>
              </a:rPr>
              <a:t>this</a:t>
            </a:r>
            <a:r>
              <a:rPr spc="-5" dirty="0"/>
              <a:t>.name</a:t>
            </a:r>
            <a:r>
              <a:rPr spc="20" dirty="0"/>
              <a:t> </a:t>
            </a:r>
            <a:r>
              <a:rPr dirty="0"/>
              <a:t>=</a:t>
            </a:r>
            <a:r>
              <a:rPr spc="10" dirty="0"/>
              <a:t> </a:t>
            </a:r>
            <a:r>
              <a:rPr spc="-5" dirty="0"/>
              <a:t>name;</a:t>
            </a:r>
            <a:endParaRPr spc="-5" dirty="0"/>
          </a:p>
          <a:p>
            <a:pPr marL="1177925">
              <a:lnSpc>
                <a:spcPct val="100000"/>
              </a:lnSpc>
              <a:spcBef>
                <a:spcPts val="5"/>
              </a:spcBef>
            </a:pPr>
            <a:r>
              <a:rPr dirty="0"/>
              <a:t>}</a:t>
            </a:r>
            <a:endParaRPr dirty="0"/>
          </a:p>
          <a:p>
            <a:pPr marL="298450">
              <a:lnSpc>
                <a:spcPct val="100000"/>
              </a:lnSpc>
            </a:pPr>
            <a:r>
              <a:rPr dirty="0"/>
              <a:t>}</a:t>
            </a:r>
            <a:endParaRPr dirty="0"/>
          </a:p>
          <a:p>
            <a:pPr>
              <a:lnSpc>
                <a:spcPct val="100000"/>
              </a:lnSpc>
            </a:pPr>
            <a:endParaRPr sz="4200"/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sz="3600" b="1" spc="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Because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City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empty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4030" y="1019301"/>
            <a:ext cx="5304155" cy="3440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87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1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Capital </a:t>
            </a:r>
            <a:r>
              <a:rPr sz="3200" spc="-190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320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1769745" marR="5080" indent="-878205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public Capital()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super();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92175">
              <a:lnSpc>
                <a:spcPct val="100000"/>
              </a:lnSpc>
            </a:pP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766" y="1019301"/>
            <a:ext cx="726059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</a:t>
            </a:r>
            <a:r>
              <a:rPr sz="32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892175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City()</a:t>
            </a:r>
            <a:r>
              <a:rPr sz="3200" spc="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92175">
              <a:lnSpc>
                <a:spcPct val="100000"/>
              </a:lnSpc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1769745" marR="5080" indent="-878205">
              <a:lnSpc>
                <a:spcPct val="100000"/>
              </a:lnSpc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City(String</a:t>
            </a:r>
            <a:r>
              <a:rPr sz="3200" spc="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name)</a:t>
            </a:r>
            <a:r>
              <a:rPr sz="3200" spc="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0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.name</a:t>
            </a:r>
            <a:r>
              <a:rPr sz="320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92175">
              <a:lnSpc>
                <a:spcPct val="100000"/>
              </a:lnSpc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863" y="6417690"/>
            <a:ext cx="11998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Adding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empty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explicitly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fixes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4030" y="1019301"/>
            <a:ext cx="5304155" cy="3440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87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1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Capital </a:t>
            </a:r>
            <a:r>
              <a:rPr sz="3200" spc="-190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3200" spc="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1769745" marR="5080" indent="-878205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public Capital()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super();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92175">
              <a:lnSpc>
                <a:spcPct val="100000"/>
              </a:lnSpc>
            </a:pP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37118" y="3068828"/>
            <a:ext cx="6127750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constructed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constructors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called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7118" y="4852161"/>
            <a:ext cx="7867015" cy="201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call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other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implicitly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call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another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explicitly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0030" y="2835909"/>
            <a:ext cx="23939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Agenda</a:t>
            </a:r>
            <a:endParaRPr sz="5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050" y="2858135"/>
            <a:ext cx="600646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Assisted Practice</a:t>
            </a:r>
            <a:endParaRPr sz="5400" spc="145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5719"/>
            <a:ext cx="118745" cy="960119"/>
            <a:chOff x="0" y="45719"/>
            <a:chExt cx="118745" cy="960119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937118" y="4406265"/>
            <a:ext cx="6973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Writing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classes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playing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constructors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937118" y="2451049"/>
            <a:ext cx="8607425" cy="503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did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learn?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working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464185" indent="-452120">
              <a:lnSpc>
                <a:spcPct val="100000"/>
              </a:lnSpc>
              <a:spcBef>
                <a:spcPts val="2700"/>
              </a:spcBef>
              <a:buAutoNum type="arabicParenR"/>
              <a:tabLst>
                <a:tab pos="464820" algn="l"/>
              </a:tabLst>
            </a:pP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Every</a:t>
            </a:r>
            <a:r>
              <a:rPr sz="3600" b="1" spc="-1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53720" indent="-541655">
              <a:lnSpc>
                <a:spcPct val="100000"/>
              </a:lnSpc>
              <a:spcBef>
                <a:spcPts val="2700"/>
              </a:spcBef>
              <a:buAutoNum type="arabicParenR"/>
              <a:tabLst>
                <a:tab pos="554355" algn="l"/>
              </a:tabLst>
            </a:pP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Every</a:t>
            </a:r>
            <a:r>
              <a:rPr sz="3600" b="1" spc="-1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calls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har char="-"/>
              <a:tabLst>
                <a:tab pos="327025" algn="l"/>
              </a:tabLst>
            </a:pP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3600" b="1" spc="-1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this()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har char="-"/>
              <a:tabLst>
                <a:tab pos="327025" algn="l"/>
              </a:tabLst>
            </a:pP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its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super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super()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0679" y="2012390"/>
            <a:ext cx="26930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2085">
              <a:lnSpc>
                <a:spcPct val="100000"/>
              </a:lnSpc>
              <a:spcBef>
                <a:spcPts val="100"/>
              </a:spcBef>
            </a:pPr>
            <a:r>
              <a:rPr sz="5400" spc="175" dirty="0"/>
              <a:t>Module </a:t>
            </a:r>
            <a:r>
              <a:rPr sz="5400" spc="-1614" dirty="0"/>
              <a:t> </a:t>
            </a:r>
            <a:r>
              <a:rPr sz="5400" spc="45" dirty="0"/>
              <a:t>Wrap</a:t>
            </a:r>
            <a:r>
              <a:rPr sz="5400" spc="-405" dirty="0"/>
              <a:t> </a:t>
            </a:r>
            <a:r>
              <a:rPr sz="5400" spc="220" dirty="0"/>
              <a:t>Up</a:t>
            </a:r>
            <a:endParaRPr sz="54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2979" y="4065778"/>
            <a:ext cx="80391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25" dirty="0">
                <a:solidFill>
                  <a:srgbClr val="404040"/>
                </a:solidFill>
              </a:rPr>
              <a:t>Constructing</a:t>
            </a:r>
            <a:r>
              <a:rPr sz="6000" spc="-380" dirty="0">
                <a:solidFill>
                  <a:srgbClr val="404040"/>
                </a:solidFill>
              </a:rPr>
              <a:t> </a:t>
            </a:r>
            <a:r>
              <a:rPr sz="6000" spc="90" dirty="0">
                <a:solidFill>
                  <a:srgbClr val="404040"/>
                </a:solidFill>
              </a:rPr>
              <a:t>an</a:t>
            </a:r>
            <a:r>
              <a:rPr sz="6000" spc="-390" dirty="0">
                <a:solidFill>
                  <a:srgbClr val="404040"/>
                </a:solidFill>
              </a:rPr>
              <a:t> </a:t>
            </a:r>
            <a:r>
              <a:rPr sz="6000" spc="-5" dirty="0">
                <a:solidFill>
                  <a:srgbClr val="404040"/>
                </a:solidFill>
              </a:rPr>
              <a:t>Object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863" y="2320493"/>
            <a:ext cx="7366634" cy="549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1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</a:t>
            </a:r>
            <a:r>
              <a:rPr sz="36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Courier New" panose="02070309020205020404"/>
              <a:cs typeface="Courier New" panose="02070309020205020404"/>
            </a:endParaRPr>
          </a:p>
          <a:p>
            <a:pPr marL="459105">
              <a:lnSpc>
                <a:spcPct val="100000"/>
              </a:lnSpc>
            </a:pPr>
            <a:r>
              <a:rPr sz="36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Courier New" panose="02070309020205020404"/>
              <a:cs typeface="Courier New" panose="02070309020205020404"/>
            </a:endParaRPr>
          </a:p>
          <a:p>
            <a:pPr marL="459105">
              <a:lnSpc>
                <a:spcPct val="100000"/>
              </a:lnSpc>
            </a:pPr>
            <a:r>
              <a:rPr sz="36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 city</a:t>
            </a:r>
            <a:r>
              <a:rPr sz="36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600" spc="-1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City();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7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50000"/>
              </a:lnSpc>
              <a:spcBef>
                <a:spcPts val="3170"/>
              </a:spcBef>
            </a:pP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Calling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invokes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constructor </a:t>
            </a:r>
            <a:r>
              <a:rPr sz="3600" b="1" spc="-10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Where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constructor?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814" y="4595240"/>
            <a:ext cx="149148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Every</a:t>
            </a:r>
            <a:r>
              <a:rPr spc="-390" dirty="0"/>
              <a:t> </a:t>
            </a:r>
            <a:r>
              <a:rPr spc="90" dirty="0"/>
              <a:t>class</a:t>
            </a:r>
            <a:r>
              <a:rPr spc="-385" dirty="0"/>
              <a:t> </a:t>
            </a:r>
            <a:r>
              <a:rPr spc="180" dirty="0"/>
              <a:t>has</a:t>
            </a:r>
            <a:r>
              <a:rPr spc="-385" dirty="0"/>
              <a:t> </a:t>
            </a:r>
            <a:r>
              <a:rPr spc="-75" dirty="0"/>
              <a:t>a</a:t>
            </a:r>
            <a:r>
              <a:rPr spc="-254" dirty="0"/>
              <a:t>t</a:t>
            </a:r>
            <a:r>
              <a:rPr spc="-385" dirty="0"/>
              <a:t> </a:t>
            </a:r>
            <a:r>
              <a:rPr spc="-70" dirty="0"/>
              <a:t>least</a:t>
            </a:r>
            <a:r>
              <a:rPr spc="-385" dirty="0"/>
              <a:t> </a:t>
            </a:r>
            <a:r>
              <a:rPr spc="160" dirty="0"/>
              <a:t>one</a:t>
            </a:r>
            <a:r>
              <a:rPr spc="-365" dirty="0"/>
              <a:t> </a:t>
            </a:r>
            <a:r>
              <a:rPr spc="90" dirty="0"/>
              <a:t>construc</a:t>
            </a:r>
            <a:r>
              <a:rPr spc="-5" dirty="0"/>
              <a:t>t</a:t>
            </a:r>
            <a:r>
              <a:rPr spc="190" dirty="0"/>
              <a:t>o</a:t>
            </a:r>
            <a:r>
              <a:rPr spc="-580" dirty="0"/>
              <a:t>r</a:t>
            </a:r>
            <a:r>
              <a:rPr spc="-1355" dirty="0"/>
              <a:t>.</a:t>
            </a:r>
            <a:endParaRPr spc="-135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553" y="3589146"/>
            <a:ext cx="1145667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464820" algn="ctr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If</a:t>
            </a:r>
            <a:r>
              <a:rPr spc="-385" dirty="0"/>
              <a:t> </a:t>
            </a:r>
            <a:r>
              <a:rPr spc="195" dirty="0"/>
              <a:t>no</a:t>
            </a:r>
            <a:r>
              <a:rPr spc="-375" dirty="0"/>
              <a:t> </a:t>
            </a:r>
            <a:r>
              <a:rPr spc="90" dirty="0"/>
              <a:t>construc</a:t>
            </a:r>
            <a:r>
              <a:rPr spc="-5" dirty="0"/>
              <a:t>t</a:t>
            </a:r>
            <a:r>
              <a:rPr spc="-40" dirty="0"/>
              <a:t>or</a:t>
            </a:r>
            <a:r>
              <a:rPr spc="-365" dirty="0"/>
              <a:t> </a:t>
            </a:r>
            <a:r>
              <a:rPr spc="-70" dirty="0"/>
              <a:t>is</a:t>
            </a:r>
            <a:r>
              <a:rPr spc="-390" dirty="0"/>
              <a:t> </a:t>
            </a:r>
            <a:r>
              <a:rPr spc="20" dirty="0"/>
              <a:t>declared  </a:t>
            </a:r>
            <a:r>
              <a:rPr spc="60" dirty="0"/>
              <a:t>then</a:t>
            </a:r>
            <a:r>
              <a:rPr spc="-380" dirty="0"/>
              <a:t> </a:t>
            </a:r>
            <a:r>
              <a:rPr spc="10" dirty="0"/>
              <a:t>the</a:t>
            </a:r>
            <a:r>
              <a:rPr spc="-390" dirty="0"/>
              <a:t> </a:t>
            </a:r>
            <a:r>
              <a:rPr spc="-55" dirty="0"/>
              <a:t>compiler</a:t>
            </a:r>
            <a:r>
              <a:rPr spc="-380" dirty="0"/>
              <a:t> </a:t>
            </a:r>
            <a:r>
              <a:rPr spc="204" dirty="0"/>
              <a:t>adds</a:t>
            </a:r>
            <a:endParaRPr spc="204" dirty="0"/>
          </a:p>
          <a:p>
            <a:pPr algn="ctr">
              <a:lnSpc>
                <a:spcPct val="100000"/>
              </a:lnSpc>
            </a:pPr>
            <a:r>
              <a:rPr spc="95" dirty="0"/>
              <a:t>a</a:t>
            </a:r>
            <a:r>
              <a:rPr spc="105" dirty="0"/>
              <a:t>n</a:t>
            </a:r>
            <a:r>
              <a:rPr spc="-375" dirty="0"/>
              <a:t> </a:t>
            </a:r>
            <a:r>
              <a:rPr spc="25" dirty="0"/>
              <a:t>empty</a:t>
            </a:r>
            <a:r>
              <a:rPr spc="-1355" dirty="0"/>
              <a:t>,</a:t>
            </a:r>
            <a:r>
              <a:rPr spc="-385" dirty="0"/>
              <a:t> </a:t>
            </a:r>
            <a:r>
              <a:rPr spc="195" dirty="0"/>
              <a:t>n</a:t>
            </a:r>
            <a:r>
              <a:rPr spc="175" dirty="0"/>
              <a:t>o</a:t>
            </a:r>
            <a:r>
              <a:rPr spc="165" dirty="0"/>
              <a:t>-</a:t>
            </a:r>
            <a:r>
              <a:rPr spc="150" dirty="0"/>
              <a:t>args</a:t>
            </a:r>
            <a:r>
              <a:rPr spc="-360" dirty="0"/>
              <a:t> </a:t>
            </a:r>
            <a:r>
              <a:rPr spc="90" dirty="0"/>
              <a:t>construc</a:t>
            </a:r>
            <a:r>
              <a:rPr spc="-5" dirty="0"/>
              <a:t>t</a:t>
            </a:r>
            <a:r>
              <a:rPr spc="190" dirty="0"/>
              <a:t>o</a:t>
            </a:r>
            <a:r>
              <a:rPr spc="-580" dirty="0"/>
              <a:t>r</a:t>
            </a:r>
            <a:r>
              <a:rPr spc="-1355" dirty="0"/>
              <a:t>.</a:t>
            </a:r>
            <a:endParaRPr spc="-135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610" y="1772285"/>
            <a:ext cx="14689455" cy="700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8580" marR="5579110" indent="-87947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 class </a:t>
            </a:r>
            <a:r>
              <a:rPr sz="36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 </a:t>
            </a:r>
            <a:r>
              <a:rPr sz="36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 </a:t>
            </a:r>
            <a:endParaRPr sz="3600" dirty="0">
              <a:solidFill>
                <a:srgbClr val="A9B7C5"/>
              </a:solidFill>
              <a:latin typeface="Courier New" panose="02070309020205020404"/>
              <a:cs typeface="Courier New" panose="02070309020205020404"/>
            </a:endParaRPr>
          </a:p>
          <a:p>
            <a:pPr marL="1338580" marR="5579110" indent="-879475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3600" spc="-21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City()</a:t>
            </a:r>
            <a:r>
              <a:rPr sz="36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338580">
              <a:lnSpc>
                <a:spcPct val="100000"/>
              </a:lnSpc>
            </a:pPr>
            <a:r>
              <a:rPr sz="36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459105">
              <a:lnSpc>
                <a:spcPct val="100000"/>
              </a:lnSpc>
            </a:pPr>
            <a:r>
              <a:rPr sz="36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Courier New" panose="02070309020205020404"/>
              <a:cs typeface="Courier New" panose="02070309020205020404"/>
            </a:endParaRPr>
          </a:p>
          <a:p>
            <a:pPr marL="459105">
              <a:lnSpc>
                <a:spcPct val="100000"/>
              </a:lnSpc>
            </a:pPr>
            <a:r>
              <a:rPr sz="36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 city</a:t>
            </a:r>
            <a:r>
              <a:rPr sz="36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600" spc="-1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City();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7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50000"/>
              </a:lnSpc>
              <a:spcBef>
                <a:spcPts val="3175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compiler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creates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empty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no-arg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 </a:t>
            </a:r>
            <a:r>
              <a:rPr sz="3600" b="1" spc="-10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other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constructor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declared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600" b="1" spc="2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So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do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pc="315" dirty="0"/>
              <a:t>No</a:t>
            </a:r>
            <a:r>
              <a:rPr spc="-425" dirty="0"/>
              <a:t> </a:t>
            </a:r>
            <a:r>
              <a:rPr spc="60" dirty="0"/>
              <a:t>constructor</a:t>
            </a:r>
            <a:r>
              <a:rPr spc="-375" dirty="0"/>
              <a:t> </a:t>
            </a:r>
            <a:r>
              <a:rPr spc="-110" dirty="0"/>
              <a:t>=</a:t>
            </a:r>
            <a:endParaRPr spc="-110" dirty="0"/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dirty="0"/>
              <a:t>a</a:t>
            </a:r>
            <a:r>
              <a:rPr spc="-400" dirty="0"/>
              <a:t> </a:t>
            </a:r>
            <a:r>
              <a:rPr spc="-75" dirty="0"/>
              <a:t>default</a:t>
            </a:r>
            <a:r>
              <a:rPr spc="-385" dirty="0"/>
              <a:t> </a:t>
            </a:r>
            <a:r>
              <a:rPr spc="60" dirty="0"/>
              <a:t>constructor</a:t>
            </a:r>
            <a:r>
              <a:rPr spc="-380" dirty="0"/>
              <a:t> </a:t>
            </a:r>
            <a:r>
              <a:rPr spc="-70" dirty="0"/>
              <a:t>is</a:t>
            </a:r>
            <a:r>
              <a:rPr spc="-400" dirty="0"/>
              <a:t> </a:t>
            </a:r>
            <a:r>
              <a:rPr spc="170" dirty="0"/>
              <a:t>added</a:t>
            </a:r>
            <a:endParaRPr spc="17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An</a:t>
            </a:r>
            <a:r>
              <a:rPr spc="-385" dirty="0"/>
              <a:t> </a:t>
            </a:r>
            <a:r>
              <a:rPr spc="-165" dirty="0"/>
              <a:t>explicit</a:t>
            </a:r>
            <a:r>
              <a:rPr spc="-400" dirty="0"/>
              <a:t> </a:t>
            </a:r>
            <a:r>
              <a:rPr spc="95" dirty="0"/>
              <a:t>construc</a:t>
            </a:r>
            <a:r>
              <a:rPr spc="-20" dirty="0"/>
              <a:t>t</a:t>
            </a:r>
            <a:r>
              <a:rPr spc="-40" dirty="0"/>
              <a:t>or</a:t>
            </a:r>
            <a:r>
              <a:rPr spc="-355" dirty="0"/>
              <a:t> </a:t>
            </a:r>
            <a:r>
              <a:rPr spc="-110" dirty="0"/>
              <a:t>=</a:t>
            </a:r>
            <a:endParaRPr spc="-110" dirty="0"/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pc="195" dirty="0"/>
              <a:t>no</a:t>
            </a:r>
            <a:r>
              <a:rPr spc="-400" dirty="0"/>
              <a:t> </a:t>
            </a:r>
            <a:r>
              <a:rPr spc="-75" dirty="0"/>
              <a:t>default</a:t>
            </a:r>
            <a:r>
              <a:rPr spc="-385" dirty="0"/>
              <a:t> </a:t>
            </a:r>
            <a:r>
              <a:rPr spc="60" dirty="0"/>
              <a:t>constructor</a:t>
            </a:r>
            <a:r>
              <a:rPr spc="-365" dirty="0"/>
              <a:t> </a:t>
            </a:r>
            <a:r>
              <a:rPr spc="-70" dirty="0"/>
              <a:t>is</a:t>
            </a:r>
            <a:r>
              <a:rPr spc="-405" dirty="0"/>
              <a:t> </a:t>
            </a:r>
            <a:r>
              <a:rPr spc="170" dirty="0"/>
              <a:t>added</a:t>
            </a:r>
            <a:endParaRPr spc="17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2585</Words>
  <Application>WPS Presentation</Application>
  <PresentationFormat>On-screen Show (4:3)</PresentationFormat>
  <Paragraphs>204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Trebuchet MS</vt:lpstr>
      <vt:lpstr>Courier New</vt:lpstr>
      <vt:lpstr>Tahoma</vt:lpstr>
      <vt:lpstr>Microsoft YaHei</vt:lpstr>
      <vt:lpstr>Arial Unicode MS</vt:lpstr>
      <vt:lpstr>Calibri</vt:lpstr>
      <vt:lpstr>Times New Roman</vt:lpstr>
      <vt:lpstr>Office Theme</vt:lpstr>
      <vt:lpstr>Constructing an Object, Calling a  Constructor from a Constructor</vt:lpstr>
      <vt:lpstr>How constructors are called</vt:lpstr>
      <vt:lpstr>Constructing an Object</vt:lpstr>
      <vt:lpstr>PowerPoint 演示文稿</vt:lpstr>
      <vt:lpstr>Every class has at least one constructor.</vt:lpstr>
      <vt:lpstr>an empty, no-args constructor.</vt:lpstr>
      <vt:lpstr>PowerPoint 演示文稿</vt:lpstr>
      <vt:lpstr>a default constructor is added</vt:lpstr>
      <vt:lpstr>no default constructor is added</vt:lpstr>
      <vt:lpstr>PowerPoint 演示文稿</vt:lpstr>
      <vt:lpstr>PowerPoint 演示文稿</vt:lpstr>
      <vt:lpstr>}</vt:lpstr>
      <vt:lpstr>a constructor from its class  or from its super class</vt:lpstr>
      <vt:lpstr>PowerPoint 演示文稿</vt:lpstr>
      <vt:lpstr>public class City {</vt:lpstr>
      <vt:lpstr>public City(String name) {</vt:lpstr>
      <vt:lpstr>public class City {</vt:lpstr>
      <vt:lpstr>public class City {</vt:lpstr>
      <vt:lpstr>PowerPoint 演示文稿</vt:lpstr>
      <vt:lpstr>PowerPoint 演示文稿</vt:lpstr>
      <vt:lpstr>Module  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an Object</dc:title>
  <dc:creator>Ann Grafelman</dc:creator>
  <cp:lastModifiedBy>Steve Sam</cp:lastModifiedBy>
  <cp:revision>3</cp:revision>
  <dcterms:created xsi:type="dcterms:W3CDTF">2022-09-20T05:52:30Z</dcterms:created>
  <dcterms:modified xsi:type="dcterms:W3CDTF">2022-09-20T07:07:38Z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2021-09-10T05:30:00Z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2022-09-20T05:30:00Z</vt:filetime>
  </property>
  <property fmtid="{D5CDD505-2E9C-101B-9397-08002B2CF9AE}" pid="5" name="ICV">
    <vt:lpwstr>683E1746E15342C39649C57A6BE4DA80</vt:lpwstr>
  </property>
  <property fmtid="{D5CDD505-2E9C-101B-9397-08002B2CF9AE}" pid="6" name="KSOProductBuildVer">
    <vt:lpwstr>1033-11.2.0.11306</vt:lpwstr>
  </property>
</Properties>
</file>